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5" saveSubsetFonts="1">
  <p:sldMasterIdLst>
    <p:sldMasterId id="2147483756" r:id="rId1"/>
  </p:sldMasterIdLst>
  <p:notesMasterIdLst>
    <p:notesMasterId r:id="rId3"/>
  </p:notesMasterIdLst>
  <p:sldIdLst>
    <p:sldId id="260" r:id="rId2"/>
  </p:sldIdLst>
  <p:sldSz cx="9720263" cy="16200438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DCDD0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3447" autoAdjust="0"/>
  </p:normalViewPr>
  <p:slideViewPr>
    <p:cSldViewPr snapToGrid="0">
      <p:cViewPr>
        <p:scale>
          <a:sx n="70" d="100"/>
          <a:sy n="70" d="100"/>
        </p:scale>
        <p:origin x="1444" y="40"/>
      </p:cViewPr>
      <p:guideLst/>
    </p:cSldViewPr>
  </p:slideViewPr>
  <p:notesTextViewPr>
    <p:cViewPr>
      <p:scale>
        <a:sx n="3" d="2"/>
        <a:sy n="3" d="2"/>
      </p:scale>
      <p:origin x="0" y="-28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93950" y="1241425"/>
            <a:ext cx="20097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9"/>
            <a:ext cx="5438775" cy="3908425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93950" y="1241425"/>
            <a:ext cx="20097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93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651323"/>
            <a:ext cx="8262224" cy="5640152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8508981"/>
            <a:ext cx="7290197" cy="3911355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086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12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038864"/>
            <a:ext cx="8383727" cy="6738931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0841548"/>
            <a:ext cx="8383727" cy="3543845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223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312617"/>
            <a:ext cx="4131112" cy="102790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312617"/>
            <a:ext cx="4131112" cy="102790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718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862527"/>
            <a:ext cx="8383727" cy="31313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3971359"/>
            <a:ext cx="4112126" cy="1946301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5917660"/>
            <a:ext cx="4112126" cy="870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3971359"/>
            <a:ext cx="4132378" cy="1946301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5917660"/>
            <a:ext cx="4132378" cy="870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36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1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048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080029"/>
            <a:ext cx="3135038" cy="3780102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332567"/>
            <a:ext cx="4920883" cy="11512811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4860131"/>
            <a:ext cx="3135038" cy="9003995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19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080029"/>
            <a:ext cx="3135038" cy="3780102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332567"/>
            <a:ext cx="4920883" cy="11512811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4860131"/>
            <a:ext cx="3135038" cy="9003995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264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6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862524"/>
            <a:ext cx="2095932" cy="137291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862524"/>
            <a:ext cx="6166292" cy="137291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143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862527"/>
            <a:ext cx="8383727" cy="3131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312617"/>
            <a:ext cx="8383727" cy="102790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5015410"/>
            <a:ext cx="2187059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5015410"/>
            <a:ext cx="3280589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5015410"/>
            <a:ext cx="2187059" cy="862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097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4.svg"/><Relationship Id="rId21" Type="http://schemas.openxmlformats.org/officeDocument/2006/relationships/image" Target="../media/image19.sv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63" Type="http://schemas.openxmlformats.org/officeDocument/2006/relationships/image" Target="../media/image61.png"/><Relationship Id="rId68" Type="http://schemas.openxmlformats.org/officeDocument/2006/relationships/image" Target="../media/image66.png"/><Relationship Id="rId16" Type="http://schemas.openxmlformats.org/officeDocument/2006/relationships/image" Target="../media/image14.svg"/><Relationship Id="rId11" Type="http://schemas.openxmlformats.org/officeDocument/2006/relationships/image" Target="../media/image9.svg"/><Relationship Id="rId24" Type="http://schemas.openxmlformats.org/officeDocument/2006/relationships/image" Target="../media/image22.svg"/><Relationship Id="rId32" Type="http://schemas.openxmlformats.org/officeDocument/2006/relationships/image" Target="../media/image30.svg"/><Relationship Id="rId37" Type="http://schemas.openxmlformats.org/officeDocument/2006/relationships/image" Target="../media/image35.sv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8" Type="http://schemas.openxmlformats.org/officeDocument/2006/relationships/image" Target="../media/image56.svg"/><Relationship Id="rId66" Type="http://schemas.openxmlformats.org/officeDocument/2006/relationships/image" Target="../media/image64.png"/><Relationship Id="rId74" Type="http://schemas.openxmlformats.org/officeDocument/2006/relationships/image" Target="../media/image72.png"/><Relationship Id="rId5" Type="http://schemas.openxmlformats.org/officeDocument/2006/relationships/image" Target="../media/image3.png"/><Relationship Id="rId61" Type="http://schemas.openxmlformats.org/officeDocument/2006/relationships/image" Target="../media/image59.png"/><Relationship Id="rId19" Type="http://schemas.openxmlformats.org/officeDocument/2006/relationships/image" Target="../media/image17.svg"/><Relationship Id="rId14" Type="http://schemas.openxmlformats.org/officeDocument/2006/relationships/image" Target="../media/image12.svg"/><Relationship Id="rId22" Type="http://schemas.openxmlformats.org/officeDocument/2006/relationships/image" Target="../media/image20.svg"/><Relationship Id="rId27" Type="http://schemas.openxmlformats.org/officeDocument/2006/relationships/image" Target="../media/image25.svg"/><Relationship Id="rId30" Type="http://schemas.openxmlformats.org/officeDocument/2006/relationships/image" Target="../media/image28.svg"/><Relationship Id="rId35" Type="http://schemas.openxmlformats.org/officeDocument/2006/relationships/image" Target="../media/image33.svg"/><Relationship Id="rId43" Type="http://schemas.openxmlformats.org/officeDocument/2006/relationships/image" Target="../media/image41.svg"/><Relationship Id="rId48" Type="http://schemas.openxmlformats.org/officeDocument/2006/relationships/image" Target="../media/image46.png"/><Relationship Id="rId56" Type="http://schemas.openxmlformats.org/officeDocument/2006/relationships/image" Target="../media/image54.svg"/><Relationship Id="rId64" Type="http://schemas.openxmlformats.org/officeDocument/2006/relationships/image" Target="../media/image62.png"/><Relationship Id="rId69" Type="http://schemas.openxmlformats.org/officeDocument/2006/relationships/image" Target="../media/image67.png"/><Relationship Id="rId77" Type="http://schemas.openxmlformats.org/officeDocument/2006/relationships/image" Target="../media/image75.png"/><Relationship Id="rId8" Type="http://schemas.openxmlformats.org/officeDocument/2006/relationships/image" Target="../media/image6.tiff"/><Relationship Id="rId51" Type="http://schemas.openxmlformats.org/officeDocument/2006/relationships/image" Target="../media/image49.png"/><Relationship Id="rId72" Type="http://schemas.openxmlformats.org/officeDocument/2006/relationships/image" Target="../media/image70.png"/><Relationship Id="rId3" Type="http://schemas.openxmlformats.org/officeDocument/2006/relationships/image" Target="../media/image1.png"/><Relationship Id="rId12" Type="http://schemas.openxmlformats.org/officeDocument/2006/relationships/image" Target="../media/image10.svg"/><Relationship Id="rId17" Type="http://schemas.openxmlformats.org/officeDocument/2006/relationships/image" Target="../media/image15.svg"/><Relationship Id="rId25" Type="http://schemas.openxmlformats.org/officeDocument/2006/relationships/image" Target="../media/image23.svg"/><Relationship Id="rId33" Type="http://schemas.openxmlformats.org/officeDocument/2006/relationships/image" Target="../media/image31.svg"/><Relationship Id="rId38" Type="http://schemas.openxmlformats.org/officeDocument/2006/relationships/image" Target="../media/image36.png"/><Relationship Id="rId46" Type="http://schemas.openxmlformats.org/officeDocument/2006/relationships/image" Target="../media/image44.svg"/><Relationship Id="rId59" Type="http://schemas.openxmlformats.org/officeDocument/2006/relationships/image" Target="../media/image57.jpeg"/><Relationship Id="rId67" Type="http://schemas.openxmlformats.org/officeDocument/2006/relationships/image" Target="../media/image65.png"/><Relationship Id="rId20" Type="http://schemas.openxmlformats.org/officeDocument/2006/relationships/image" Target="../media/image18.svg"/><Relationship Id="rId41" Type="http://schemas.openxmlformats.org/officeDocument/2006/relationships/image" Target="../media/image39.png"/><Relationship Id="rId54" Type="http://schemas.openxmlformats.org/officeDocument/2006/relationships/image" Target="../media/image52.png"/><Relationship Id="rId62" Type="http://schemas.openxmlformats.org/officeDocument/2006/relationships/image" Target="../media/image60.png"/><Relationship Id="rId70" Type="http://schemas.openxmlformats.org/officeDocument/2006/relationships/image" Target="../media/image68.png"/><Relationship Id="rId75" Type="http://schemas.openxmlformats.org/officeDocument/2006/relationships/image" Target="../media/image73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svg"/><Relationship Id="rId23" Type="http://schemas.openxmlformats.org/officeDocument/2006/relationships/image" Target="../media/image21.svg"/><Relationship Id="rId28" Type="http://schemas.openxmlformats.org/officeDocument/2006/relationships/image" Target="../media/image26.svg"/><Relationship Id="rId36" Type="http://schemas.openxmlformats.org/officeDocument/2006/relationships/image" Target="../media/image34.svg"/><Relationship Id="rId49" Type="http://schemas.openxmlformats.org/officeDocument/2006/relationships/image" Target="../media/image47.jpeg"/><Relationship Id="rId57" Type="http://schemas.openxmlformats.org/officeDocument/2006/relationships/image" Target="../media/image55.svg"/><Relationship Id="rId10" Type="http://schemas.openxmlformats.org/officeDocument/2006/relationships/image" Target="../media/image8.svg"/><Relationship Id="rId31" Type="http://schemas.openxmlformats.org/officeDocument/2006/relationships/image" Target="../media/image29.sv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58.svg"/><Relationship Id="rId65" Type="http://schemas.openxmlformats.org/officeDocument/2006/relationships/image" Target="../media/image63.png"/><Relationship Id="rId73" Type="http://schemas.openxmlformats.org/officeDocument/2006/relationships/image" Target="../media/image71.sv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3" Type="http://schemas.openxmlformats.org/officeDocument/2006/relationships/image" Target="../media/image11.svg"/><Relationship Id="rId18" Type="http://schemas.openxmlformats.org/officeDocument/2006/relationships/image" Target="../media/image16.svg"/><Relationship Id="rId39" Type="http://schemas.openxmlformats.org/officeDocument/2006/relationships/image" Target="../media/image37.png"/><Relationship Id="rId34" Type="http://schemas.openxmlformats.org/officeDocument/2006/relationships/image" Target="../media/image32.png"/><Relationship Id="rId50" Type="http://schemas.openxmlformats.org/officeDocument/2006/relationships/image" Target="../media/image48.png"/><Relationship Id="rId55" Type="http://schemas.openxmlformats.org/officeDocument/2006/relationships/image" Target="../media/image53.svg"/><Relationship Id="rId76" Type="http://schemas.openxmlformats.org/officeDocument/2006/relationships/image" Target="../media/image74.svg"/><Relationship Id="rId7" Type="http://schemas.openxmlformats.org/officeDocument/2006/relationships/image" Target="../media/image5.png"/><Relationship Id="rId71" Type="http://schemas.openxmlformats.org/officeDocument/2006/relationships/image" Target="../media/image69.png"/><Relationship Id="rId2" Type="http://schemas.openxmlformats.org/officeDocument/2006/relationships/notesSlide" Target="../notesSlides/notesSlide1.xml"/><Relationship Id="rId29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" name="Picture 30" descr="Image result for ammeter symbol">
            <a:extLst>
              <a:ext uri="{FF2B5EF4-FFF2-40B4-BE49-F238E27FC236}">
                <a16:creationId xmlns:a16="http://schemas.microsoft.com/office/drawing/2014/main" id="{D0BD2656-02DD-41F9-A47F-917FEB8E6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660" y="11207432"/>
            <a:ext cx="767202" cy="76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cell icon">
            <a:extLst>
              <a:ext uri="{FF2B5EF4-FFF2-40B4-BE49-F238E27FC236}">
                <a16:creationId xmlns:a16="http://schemas.microsoft.com/office/drawing/2014/main" id="{C46B1D8D-5980-4504-A1B1-1146A718D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198" y="15602544"/>
            <a:ext cx="598699" cy="59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1" name="Picture 510">
            <a:extLst>
              <a:ext uri="{FF2B5EF4-FFF2-40B4-BE49-F238E27FC236}">
                <a16:creationId xmlns:a16="http://schemas.microsoft.com/office/drawing/2014/main" id="{2F89BFD3-5B2D-4793-A77A-4A758E26F4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352610">
            <a:off x="7512652" y="9608739"/>
            <a:ext cx="342007" cy="571793"/>
          </a:xfrm>
          <a:prstGeom prst="rect">
            <a:avLst/>
          </a:prstGeom>
        </p:spPr>
      </p:pic>
      <p:pic>
        <p:nvPicPr>
          <p:cNvPr id="507" name="Picture 506">
            <a:extLst>
              <a:ext uri="{FF2B5EF4-FFF2-40B4-BE49-F238E27FC236}">
                <a16:creationId xmlns:a16="http://schemas.microsoft.com/office/drawing/2014/main" id="{CA92431D-D2C5-42A5-9941-EDCB28D599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947242" y="14042049"/>
            <a:ext cx="479242" cy="438743"/>
          </a:xfrm>
          <a:prstGeom prst="rect">
            <a:avLst/>
          </a:prstGeom>
        </p:spPr>
      </p:pic>
      <p:pic>
        <p:nvPicPr>
          <p:cNvPr id="506" name="Picture 505">
            <a:extLst>
              <a:ext uri="{FF2B5EF4-FFF2-40B4-BE49-F238E27FC236}">
                <a16:creationId xmlns:a16="http://schemas.microsoft.com/office/drawing/2014/main" id="{64AC6BB8-A0E5-4751-8F1E-A60E648B17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43133" y="2661967"/>
            <a:ext cx="647700" cy="647700"/>
          </a:xfrm>
          <a:prstGeom prst="rect">
            <a:avLst/>
          </a:prstGeom>
        </p:spPr>
      </p:pic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331851" y="10503241"/>
            <a:ext cx="2819456" cy="2287911"/>
          </a:xfrm>
          <a:prstGeom prst="blockArc">
            <a:avLst>
              <a:gd name="adj1" fmla="val 10800004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30251" y="10234115"/>
            <a:ext cx="5645422" cy="631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90923" y="8354371"/>
            <a:ext cx="2780205" cy="2242258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359321" y="6206992"/>
            <a:ext cx="2805426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22045" y="8098309"/>
            <a:ext cx="5653628" cy="61734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2179076" y="5904517"/>
            <a:ext cx="5632822" cy="60990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6196539" flipV="1">
            <a:off x="4744890" y="1155801"/>
            <a:ext cx="433513" cy="350830"/>
          </a:xfrm>
          <a:prstGeom prst="triangle">
            <a:avLst>
              <a:gd name="adj" fmla="val 4536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F70F3003-89B2-7F44-9499-10B368800312}"/>
              </a:ext>
            </a:extLst>
          </p:cNvPr>
          <p:cNvCxnSpPr>
            <a:cxnSpLocks/>
          </p:cNvCxnSpPr>
          <p:nvPr/>
        </p:nvCxnSpPr>
        <p:spPr>
          <a:xfrm flipH="1">
            <a:off x="4311837" y="5662405"/>
            <a:ext cx="1" cy="475192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2" name="Straight Connector 581">
            <a:extLst>
              <a:ext uri="{FF2B5EF4-FFF2-40B4-BE49-F238E27FC236}">
                <a16:creationId xmlns:a16="http://schemas.microsoft.com/office/drawing/2014/main" id="{4D1BBD61-9F55-4579-996F-EFE618B7EA76}"/>
              </a:ext>
            </a:extLst>
          </p:cNvPr>
          <p:cNvCxnSpPr>
            <a:cxnSpLocks/>
          </p:cNvCxnSpPr>
          <p:nvPr/>
        </p:nvCxnSpPr>
        <p:spPr>
          <a:xfrm flipH="1" flipV="1">
            <a:off x="7906071" y="12873153"/>
            <a:ext cx="133066" cy="302866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Straight Connector 584">
            <a:extLst>
              <a:ext uri="{FF2B5EF4-FFF2-40B4-BE49-F238E27FC236}">
                <a16:creationId xmlns:a16="http://schemas.microsoft.com/office/drawing/2014/main" id="{ED97350C-F515-4F00-B9C2-7F4F13347875}"/>
              </a:ext>
            </a:extLst>
          </p:cNvPr>
          <p:cNvCxnSpPr>
            <a:cxnSpLocks/>
          </p:cNvCxnSpPr>
          <p:nvPr/>
        </p:nvCxnSpPr>
        <p:spPr>
          <a:xfrm flipH="1">
            <a:off x="8678781" y="11822899"/>
            <a:ext cx="395223" cy="7351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1" name="Straight Connector 590">
            <a:extLst>
              <a:ext uri="{FF2B5EF4-FFF2-40B4-BE49-F238E27FC236}">
                <a16:creationId xmlns:a16="http://schemas.microsoft.com/office/drawing/2014/main" id="{43DA3765-0617-44A0-BA4B-0446DA406BD9}"/>
              </a:ext>
            </a:extLst>
          </p:cNvPr>
          <p:cNvCxnSpPr>
            <a:cxnSpLocks/>
          </p:cNvCxnSpPr>
          <p:nvPr/>
        </p:nvCxnSpPr>
        <p:spPr>
          <a:xfrm flipV="1">
            <a:off x="7953058" y="11482299"/>
            <a:ext cx="463147" cy="4970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8" name="Straight Connector 597">
            <a:extLst>
              <a:ext uri="{FF2B5EF4-FFF2-40B4-BE49-F238E27FC236}">
                <a16:creationId xmlns:a16="http://schemas.microsoft.com/office/drawing/2014/main" id="{104C83F5-434B-446C-8EFF-A20C47D069A3}"/>
              </a:ext>
            </a:extLst>
          </p:cNvPr>
          <p:cNvCxnSpPr>
            <a:cxnSpLocks/>
          </p:cNvCxnSpPr>
          <p:nvPr/>
        </p:nvCxnSpPr>
        <p:spPr>
          <a:xfrm flipV="1">
            <a:off x="6620232" y="10668286"/>
            <a:ext cx="0" cy="413592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0" name="Straight Connector 599">
            <a:extLst>
              <a:ext uri="{FF2B5EF4-FFF2-40B4-BE49-F238E27FC236}">
                <a16:creationId xmlns:a16="http://schemas.microsoft.com/office/drawing/2014/main" id="{B6443DBE-18BC-4F8E-AB79-78F6C0DBA2DB}"/>
              </a:ext>
            </a:extLst>
          </p:cNvPr>
          <p:cNvCxnSpPr>
            <a:cxnSpLocks/>
          </p:cNvCxnSpPr>
          <p:nvPr/>
        </p:nvCxnSpPr>
        <p:spPr>
          <a:xfrm flipH="1">
            <a:off x="8527641" y="10728270"/>
            <a:ext cx="299958" cy="199469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16E1766B-69B7-4F10-8262-9916A640BB13}"/>
              </a:ext>
            </a:extLst>
          </p:cNvPr>
          <p:cNvCxnSpPr>
            <a:cxnSpLocks/>
          </p:cNvCxnSpPr>
          <p:nvPr/>
        </p:nvCxnSpPr>
        <p:spPr>
          <a:xfrm>
            <a:off x="7202291" y="10025432"/>
            <a:ext cx="0" cy="35889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5058268" y="7758781"/>
            <a:ext cx="1214980" cy="1304869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5234452" y="796486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5233256" y="8077295"/>
            <a:ext cx="834017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5218927" y="803278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cxnSp>
        <p:nvCxnSpPr>
          <p:cNvPr id="621" name="Straight Connector 620">
            <a:extLst>
              <a:ext uri="{FF2B5EF4-FFF2-40B4-BE49-F238E27FC236}">
                <a16:creationId xmlns:a16="http://schemas.microsoft.com/office/drawing/2014/main" id="{E3F061CF-B9C5-49C1-8ABB-4084A9282E37}"/>
              </a:ext>
            </a:extLst>
          </p:cNvPr>
          <p:cNvCxnSpPr>
            <a:cxnSpLocks/>
          </p:cNvCxnSpPr>
          <p:nvPr/>
        </p:nvCxnSpPr>
        <p:spPr>
          <a:xfrm>
            <a:off x="3444160" y="10040665"/>
            <a:ext cx="0" cy="3588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2" name="Straight Connector 621">
            <a:extLst>
              <a:ext uri="{FF2B5EF4-FFF2-40B4-BE49-F238E27FC236}">
                <a16:creationId xmlns:a16="http://schemas.microsoft.com/office/drawing/2014/main" id="{601F9267-C793-45F7-A5A2-685EA190A17C}"/>
              </a:ext>
            </a:extLst>
          </p:cNvPr>
          <p:cNvCxnSpPr>
            <a:cxnSpLocks/>
          </p:cNvCxnSpPr>
          <p:nvPr/>
        </p:nvCxnSpPr>
        <p:spPr>
          <a:xfrm flipV="1">
            <a:off x="5323500" y="10701591"/>
            <a:ext cx="0" cy="22997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Straight Connector 622">
            <a:extLst>
              <a:ext uri="{FF2B5EF4-FFF2-40B4-BE49-F238E27FC236}">
                <a16:creationId xmlns:a16="http://schemas.microsoft.com/office/drawing/2014/main" id="{7D1A76D7-946A-434B-9E20-E66593C9A965}"/>
              </a:ext>
            </a:extLst>
          </p:cNvPr>
          <p:cNvCxnSpPr>
            <a:cxnSpLocks/>
          </p:cNvCxnSpPr>
          <p:nvPr/>
        </p:nvCxnSpPr>
        <p:spPr>
          <a:xfrm flipV="1">
            <a:off x="4212979" y="10703631"/>
            <a:ext cx="0" cy="22585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6" name="TextBox 645">
            <a:extLst>
              <a:ext uri="{FF2B5EF4-FFF2-40B4-BE49-F238E27FC236}">
                <a16:creationId xmlns:a16="http://schemas.microsoft.com/office/drawing/2014/main" id="{0F05925E-75B2-4952-9635-E3A9C6B9643C}"/>
              </a:ext>
            </a:extLst>
          </p:cNvPr>
          <p:cNvSpPr txBox="1"/>
          <p:nvPr/>
        </p:nvSpPr>
        <p:spPr>
          <a:xfrm>
            <a:off x="1881980" y="9349823"/>
            <a:ext cx="11852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Energy transfers</a:t>
            </a:r>
          </a:p>
        </p:txBody>
      </p:sp>
      <p:cxnSp>
        <p:nvCxnSpPr>
          <p:cNvPr id="648" name="Straight Connector 647">
            <a:extLst>
              <a:ext uri="{FF2B5EF4-FFF2-40B4-BE49-F238E27FC236}">
                <a16:creationId xmlns:a16="http://schemas.microsoft.com/office/drawing/2014/main" id="{C0BEB16A-81E4-439A-91F4-67D0A5E911AE}"/>
              </a:ext>
            </a:extLst>
          </p:cNvPr>
          <p:cNvCxnSpPr>
            <a:cxnSpLocks/>
          </p:cNvCxnSpPr>
          <p:nvPr/>
        </p:nvCxnSpPr>
        <p:spPr>
          <a:xfrm>
            <a:off x="1045567" y="8346104"/>
            <a:ext cx="480450" cy="2914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3" name="Straight Connector 652">
            <a:extLst>
              <a:ext uri="{FF2B5EF4-FFF2-40B4-BE49-F238E27FC236}">
                <a16:creationId xmlns:a16="http://schemas.microsoft.com/office/drawing/2014/main" id="{B4B756DC-3C0D-4E23-B3CB-F7BC497B34CD}"/>
              </a:ext>
            </a:extLst>
          </p:cNvPr>
          <p:cNvCxnSpPr>
            <a:cxnSpLocks/>
          </p:cNvCxnSpPr>
          <p:nvPr/>
        </p:nvCxnSpPr>
        <p:spPr>
          <a:xfrm>
            <a:off x="2223692" y="7782877"/>
            <a:ext cx="0" cy="44635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4" name="Straight Connector 653">
            <a:extLst>
              <a:ext uri="{FF2B5EF4-FFF2-40B4-BE49-F238E27FC236}">
                <a16:creationId xmlns:a16="http://schemas.microsoft.com/office/drawing/2014/main" id="{654912DF-DC0F-40EA-BBF4-8EA8558311B9}"/>
              </a:ext>
            </a:extLst>
          </p:cNvPr>
          <p:cNvCxnSpPr>
            <a:cxnSpLocks/>
          </p:cNvCxnSpPr>
          <p:nvPr/>
        </p:nvCxnSpPr>
        <p:spPr>
          <a:xfrm flipV="1">
            <a:off x="3262053" y="8507670"/>
            <a:ext cx="0" cy="3557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0" name="Straight Connector 659">
            <a:extLst>
              <a:ext uri="{FF2B5EF4-FFF2-40B4-BE49-F238E27FC236}">
                <a16:creationId xmlns:a16="http://schemas.microsoft.com/office/drawing/2014/main" id="{4E50602A-F6B8-4E11-B6D2-F50AB4361A08}"/>
              </a:ext>
            </a:extLst>
          </p:cNvPr>
          <p:cNvCxnSpPr>
            <a:cxnSpLocks/>
          </p:cNvCxnSpPr>
          <p:nvPr/>
        </p:nvCxnSpPr>
        <p:spPr>
          <a:xfrm flipV="1">
            <a:off x="4265263" y="8594330"/>
            <a:ext cx="0" cy="2350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1" name="Straight Connector 660">
            <a:extLst>
              <a:ext uri="{FF2B5EF4-FFF2-40B4-BE49-F238E27FC236}">
                <a16:creationId xmlns:a16="http://schemas.microsoft.com/office/drawing/2014/main" id="{D71852D8-1A13-46D5-9ED9-C188B1FC9C13}"/>
              </a:ext>
            </a:extLst>
          </p:cNvPr>
          <p:cNvCxnSpPr>
            <a:cxnSpLocks/>
          </p:cNvCxnSpPr>
          <p:nvPr/>
        </p:nvCxnSpPr>
        <p:spPr>
          <a:xfrm>
            <a:off x="3849200" y="7868288"/>
            <a:ext cx="9096" cy="3535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4" name="Straight Connector 683">
            <a:extLst>
              <a:ext uri="{FF2B5EF4-FFF2-40B4-BE49-F238E27FC236}">
                <a16:creationId xmlns:a16="http://schemas.microsoft.com/office/drawing/2014/main" id="{6EC0EF18-61C3-4ABD-9EF9-F1AB317163D4}"/>
              </a:ext>
            </a:extLst>
          </p:cNvPr>
          <p:cNvCxnSpPr>
            <a:cxnSpLocks/>
          </p:cNvCxnSpPr>
          <p:nvPr/>
        </p:nvCxnSpPr>
        <p:spPr>
          <a:xfrm flipV="1">
            <a:off x="7694571" y="8513964"/>
            <a:ext cx="0" cy="350818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6348108" y="1543488"/>
            <a:ext cx="1380839" cy="61868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" name="Block Arc 298">
            <a:extLst>
              <a:ext uri="{FF2B5EF4-FFF2-40B4-BE49-F238E27FC236}">
                <a16:creationId xmlns:a16="http://schemas.microsoft.com/office/drawing/2014/main" id="{E544DECD-E899-401B-BBD3-3DF1A76E09F8}"/>
              </a:ext>
            </a:extLst>
          </p:cNvPr>
          <p:cNvSpPr/>
          <p:nvPr/>
        </p:nvSpPr>
        <p:spPr>
          <a:xfrm rot="16200000">
            <a:off x="760781" y="12714300"/>
            <a:ext cx="2819457" cy="2234496"/>
          </a:xfrm>
          <a:prstGeom prst="blockArc">
            <a:avLst>
              <a:gd name="adj1" fmla="val 10794607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945C2C5F-E679-4DF9-8DC1-21AF6D2968E9}"/>
              </a:ext>
            </a:extLst>
          </p:cNvPr>
          <p:cNvSpPr/>
          <p:nvPr/>
        </p:nvSpPr>
        <p:spPr>
          <a:xfrm>
            <a:off x="2149188" y="14603727"/>
            <a:ext cx="6305034" cy="62611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2" name="Rectangle 301">
            <a:extLst>
              <a:ext uri="{FF2B5EF4-FFF2-40B4-BE49-F238E27FC236}">
                <a16:creationId xmlns:a16="http://schemas.microsoft.com/office/drawing/2014/main" id="{F289F366-7001-4F39-9D35-5CE31B390754}"/>
              </a:ext>
            </a:extLst>
          </p:cNvPr>
          <p:cNvSpPr/>
          <p:nvPr/>
        </p:nvSpPr>
        <p:spPr>
          <a:xfrm>
            <a:off x="2145034" y="12422849"/>
            <a:ext cx="5630639" cy="63760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3" name="Oval 302">
            <a:extLst>
              <a:ext uri="{FF2B5EF4-FFF2-40B4-BE49-F238E27FC236}">
                <a16:creationId xmlns:a16="http://schemas.microsoft.com/office/drawing/2014/main" id="{AFE16334-B23A-4095-8628-6172C6CBF114}"/>
              </a:ext>
            </a:extLst>
          </p:cNvPr>
          <p:cNvSpPr/>
          <p:nvPr/>
        </p:nvSpPr>
        <p:spPr>
          <a:xfrm>
            <a:off x="7394483" y="14202082"/>
            <a:ext cx="1214980" cy="1304869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161DE099-3CC6-493E-9432-5C860204C3D4}"/>
              </a:ext>
            </a:extLst>
          </p:cNvPr>
          <p:cNvSpPr/>
          <p:nvPr/>
        </p:nvSpPr>
        <p:spPr>
          <a:xfrm>
            <a:off x="7585315" y="1440144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A60CB24F-E9FB-45F9-A6B7-DEC4D785F590}"/>
              </a:ext>
            </a:extLst>
          </p:cNvPr>
          <p:cNvCxnSpPr>
            <a:cxnSpLocks/>
          </p:cNvCxnSpPr>
          <p:nvPr/>
        </p:nvCxnSpPr>
        <p:spPr>
          <a:xfrm flipV="1">
            <a:off x="6480499" y="15022060"/>
            <a:ext cx="0" cy="325755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45E38156-88CC-4438-AED9-3BB7A7CDBECF}"/>
              </a:ext>
            </a:extLst>
          </p:cNvPr>
          <p:cNvCxnSpPr>
            <a:cxnSpLocks/>
          </p:cNvCxnSpPr>
          <p:nvPr/>
        </p:nvCxnSpPr>
        <p:spPr>
          <a:xfrm>
            <a:off x="5819986" y="14378281"/>
            <a:ext cx="0" cy="343448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806A33F3-AC86-49EF-A3E2-085794180B8C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5266478" y="15003121"/>
            <a:ext cx="0" cy="324858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0" name="TextBox 309">
            <a:extLst>
              <a:ext uri="{FF2B5EF4-FFF2-40B4-BE49-F238E27FC236}">
                <a16:creationId xmlns:a16="http://schemas.microsoft.com/office/drawing/2014/main" id="{3FF7873B-F10E-4545-92B3-0622ABB82CE9}"/>
              </a:ext>
            </a:extLst>
          </p:cNvPr>
          <p:cNvSpPr txBox="1"/>
          <p:nvPr/>
        </p:nvSpPr>
        <p:spPr>
          <a:xfrm>
            <a:off x="2501757" y="14002631"/>
            <a:ext cx="963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Digestive system, enzymes and food tests</a:t>
            </a:r>
          </a:p>
        </p:txBody>
      </p: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22015452-0F45-4464-9773-3C05AC1E7361}"/>
              </a:ext>
            </a:extLst>
          </p:cNvPr>
          <p:cNvCxnSpPr>
            <a:cxnSpLocks/>
          </p:cNvCxnSpPr>
          <p:nvPr/>
        </p:nvCxnSpPr>
        <p:spPr>
          <a:xfrm flipV="1">
            <a:off x="3543532" y="15029829"/>
            <a:ext cx="0" cy="372671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FC92BBD1-1F84-468A-9147-CAE5EFD2EE6F}"/>
              </a:ext>
            </a:extLst>
          </p:cNvPr>
          <p:cNvCxnSpPr>
            <a:cxnSpLocks/>
          </p:cNvCxnSpPr>
          <p:nvPr/>
        </p:nvCxnSpPr>
        <p:spPr>
          <a:xfrm>
            <a:off x="4000167" y="14304631"/>
            <a:ext cx="7479" cy="379677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TextBox 316">
            <a:extLst>
              <a:ext uri="{FF2B5EF4-FFF2-40B4-BE49-F238E27FC236}">
                <a16:creationId xmlns:a16="http://schemas.microsoft.com/office/drawing/2014/main" id="{7DE79C8A-CF02-46C8-9CFA-9C235AB8D2B5}"/>
              </a:ext>
            </a:extLst>
          </p:cNvPr>
          <p:cNvSpPr txBox="1"/>
          <p:nvPr/>
        </p:nvSpPr>
        <p:spPr>
          <a:xfrm>
            <a:off x="1671094" y="13890316"/>
            <a:ext cx="1155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Communicable diseases</a:t>
            </a:r>
          </a:p>
        </p:txBody>
      </p:sp>
      <p:pic>
        <p:nvPicPr>
          <p:cNvPr id="318" name="Picture 317">
            <a:extLst>
              <a:ext uri="{FF2B5EF4-FFF2-40B4-BE49-F238E27FC236}">
                <a16:creationId xmlns:a16="http://schemas.microsoft.com/office/drawing/2014/main" id="{CDEF9152-8142-4680-A362-B4253B981DF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4406" r="530" b="32512"/>
          <a:stretch/>
        </p:blipFill>
        <p:spPr>
          <a:xfrm>
            <a:off x="7342422" y="15581972"/>
            <a:ext cx="1428811" cy="482694"/>
          </a:xfrm>
          <a:prstGeom prst="rect">
            <a:avLst/>
          </a:prstGeom>
        </p:spPr>
      </p:pic>
      <p:cxnSp>
        <p:nvCxnSpPr>
          <p:cNvPr id="319" name="Straight Connector 318">
            <a:extLst>
              <a:ext uri="{FF2B5EF4-FFF2-40B4-BE49-F238E27FC236}">
                <a16:creationId xmlns:a16="http://schemas.microsoft.com/office/drawing/2014/main" id="{8BC0059C-E928-46C0-8F68-0FD7F6B956BF}"/>
              </a:ext>
            </a:extLst>
          </p:cNvPr>
          <p:cNvCxnSpPr>
            <a:cxnSpLocks/>
          </p:cNvCxnSpPr>
          <p:nvPr/>
        </p:nvCxnSpPr>
        <p:spPr>
          <a:xfrm flipV="1">
            <a:off x="2721742" y="14990453"/>
            <a:ext cx="5711" cy="314289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0" name="TextBox 319">
            <a:extLst>
              <a:ext uri="{FF2B5EF4-FFF2-40B4-BE49-F238E27FC236}">
                <a16:creationId xmlns:a16="http://schemas.microsoft.com/office/drawing/2014/main" id="{EB52A9CE-230C-48AF-8FA8-E4C0F0CBA6D9}"/>
              </a:ext>
            </a:extLst>
          </p:cNvPr>
          <p:cNvSpPr txBox="1"/>
          <p:nvPr/>
        </p:nvSpPr>
        <p:spPr>
          <a:xfrm>
            <a:off x="7587067" y="1451531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321" name="TextBox 320">
            <a:extLst>
              <a:ext uri="{FF2B5EF4-FFF2-40B4-BE49-F238E27FC236}">
                <a16:creationId xmlns:a16="http://schemas.microsoft.com/office/drawing/2014/main" id="{77FA81EA-6891-42DE-8A12-1EC1969B363C}"/>
              </a:ext>
            </a:extLst>
          </p:cNvPr>
          <p:cNvSpPr txBox="1"/>
          <p:nvPr/>
        </p:nvSpPr>
        <p:spPr>
          <a:xfrm>
            <a:off x="7575130" y="1449498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327" name="TextBox 326">
            <a:extLst>
              <a:ext uri="{FF2B5EF4-FFF2-40B4-BE49-F238E27FC236}">
                <a16:creationId xmlns:a16="http://schemas.microsoft.com/office/drawing/2014/main" id="{B379675A-8005-45D9-8586-1876392ADC8E}"/>
              </a:ext>
            </a:extLst>
          </p:cNvPr>
          <p:cNvSpPr txBox="1"/>
          <p:nvPr/>
        </p:nvSpPr>
        <p:spPr>
          <a:xfrm>
            <a:off x="6673130" y="14191416"/>
            <a:ext cx="578228" cy="374571"/>
          </a:xfrm>
          <a:prstGeom prst="wedgeRoundRectCallout">
            <a:avLst>
              <a:gd name="adj1" fmla="val -11740"/>
              <a:gd name="adj2" fmla="val 7999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B1 Cell biology</a:t>
            </a:r>
          </a:p>
        </p:txBody>
      </p: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F00F62F4-4DFA-4C12-A092-79F1DFFB1808}"/>
              </a:ext>
            </a:extLst>
          </p:cNvPr>
          <p:cNvCxnSpPr>
            <a:cxnSpLocks/>
          </p:cNvCxnSpPr>
          <p:nvPr/>
        </p:nvCxnSpPr>
        <p:spPr>
          <a:xfrm flipH="1">
            <a:off x="1598988" y="14270587"/>
            <a:ext cx="348255" cy="0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6" name="Straight Connector 335">
            <a:extLst>
              <a:ext uri="{FF2B5EF4-FFF2-40B4-BE49-F238E27FC236}">
                <a16:creationId xmlns:a16="http://schemas.microsoft.com/office/drawing/2014/main" id="{FAE6B26B-30E3-481D-A9A4-DBD86BA0A34A}"/>
              </a:ext>
            </a:extLst>
          </p:cNvPr>
          <p:cNvCxnSpPr>
            <a:cxnSpLocks/>
          </p:cNvCxnSpPr>
          <p:nvPr/>
        </p:nvCxnSpPr>
        <p:spPr>
          <a:xfrm flipV="1">
            <a:off x="1169884" y="14603727"/>
            <a:ext cx="225975" cy="168253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7" name="Straight Connector 336">
            <a:extLst>
              <a:ext uri="{FF2B5EF4-FFF2-40B4-BE49-F238E27FC236}">
                <a16:creationId xmlns:a16="http://schemas.microsoft.com/office/drawing/2014/main" id="{9A1DA1E5-4F03-4081-8BB5-2CE1C77EF3BD}"/>
              </a:ext>
            </a:extLst>
          </p:cNvPr>
          <p:cNvCxnSpPr>
            <a:cxnSpLocks/>
          </p:cNvCxnSpPr>
          <p:nvPr/>
        </p:nvCxnSpPr>
        <p:spPr>
          <a:xfrm>
            <a:off x="809184" y="14009135"/>
            <a:ext cx="475150" cy="1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64E90AA4-6B25-406E-9B9A-96329208B1F1}"/>
              </a:ext>
            </a:extLst>
          </p:cNvPr>
          <p:cNvCxnSpPr>
            <a:cxnSpLocks/>
          </p:cNvCxnSpPr>
          <p:nvPr/>
        </p:nvCxnSpPr>
        <p:spPr>
          <a:xfrm flipH="1" flipV="1">
            <a:off x="1509419" y="13654891"/>
            <a:ext cx="289974" cy="11576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9" name="TextBox 348">
            <a:extLst>
              <a:ext uri="{FF2B5EF4-FFF2-40B4-BE49-F238E27FC236}">
                <a16:creationId xmlns:a16="http://schemas.microsoft.com/office/drawing/2014/main" id="{3DD690CE-8466-4F38-8273-391249BCAFC5}"/>
              </a:ext>
            </a:extLst>
          </p:cNvPr>
          <p:cNvSpPr txBox="1"/>
          <p:nvPr/>
        </p:nvSpPr>
        <p:spPr>
          <a:xfrm>
            <a:off x="2979483" y="8807051"/>
            <a:ext cx="152959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pressure</a:t>
            </a:r>
          </a:p>
        </p:txBody>
      </p:sp>
      <p:cxnSp>
        <p:nvCxnSpPr>
          <p:cNvPr id="352" name="Straight Connector 351">
            <a:extLst>
              <a:ext uri="{FF2B5EF4-FFF2-40B4-BE49-F238E27FC236}">
                <a16:creationId xmlns:a16="http://schemas.microsoft.com/office/drawing/2014/main" id="{4E1EFDC1-BB78-4363-A248-77C63D17194B}"/>
              </a:ext>
            </a:extLst>
          </p:cNvPr>
          <p:cNvCxnSpPr>
            <a:cxnSpLocks/>
          </p:cNvCxnSpPr>
          <p:nvPr/>
        </p:nvCxnSpPr>
        <p:spPr>
          <a:xfrm>
            <a:off x="2379210" y="12241908"/>
            <a:ext cx="0" cy="343887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6C032BC1-965C-4B91-8BFD-347C302FE35D}"/>
              </a:ext>
            </a:extLst>
          </p:cNvPr>
          <p:cNvCxnSpPr>
            <a:cxnSpLocks/>
          </p:cNvCxnSpPr>
          <p:nvPr/>
        </p:nvCxnSpPr>
        <p:spPr>
          <a:xfrm>
            <a:off x="3013883" y="12210334"/>
            <a:ext cx="704" cy="332033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5" name="Picture 354" descr="A close up of a logo&#10;&#10;Description automatically generated">
            <a:extLst>
              <a:ext uri="{FF2B5EF4-FFF2-40B4-BE49-F238E27FC236}">
                <a16:creationId xmlns:a16="http://schemas.microsoft.com/office/drawing/2014/main" id="{A11A404E-1CFD-468D-B762-E1335540F0B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10"/>
          <a:stretch/>
        </p:blipFill>
        <p:spPr>
          <a:xfrm>
            <a:off x="2357451" y="10889770"/>
            <a:ext cx="670958" cy="575609"/>
          </a:xfrm>
          <a:prstGeom prst="rect">
            <a:avLst/>
          </a:prstGeom>
        </p:spPr>
      </p:pic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211E604F-0665-447D-AA42-3D60F34B2E62}"/>
              </a:ext>
            </a:extLst>
          </p:cNvPr>
          <p:cNvCxnSpPr>
            <a:cxnSpLocks/>
          </p:cNvCxnSpPr>
          <p:nvPr/>
        </p:nvCxnSpPr>
        <p:spPr>
          <a:xfrm flipV="1">
            <a:off x="4725971" y="12734529"/>
            <a:ext cx="1" cy="446219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Connector 359">
            <a:extLst>
              <a:ext uri="{FF2B5EF4-FFF2-40B4-BE49-F238E27FC236}">
                <a16:creationId xmlns:a16="http://schemas.microsoft.com/office/drawing/2014/main" id="{A45AA955-82C2-471D-8482-C9EE29D0B4ED}"/>
              </a:ext>
            </a:extLst>
          </p:cNvPr>
          <p:cNvCxnSpPr>
            <a:cxnSpLocks/>
          </p:cNvCxnSpPr>
          <p:nvPr/>
        </p:nvCxnSpPr>
        <p:spPr>
          <a:xfrm>
            <a:off x="5196382" y="12298852"/>
            <a:ext cx="0" cy="298868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Straight Connector 363">
            <a:extLst>
              <a:ext uri="{FF2B5EF4-FFF2-40B4-BE49-F238E27FC236}">
                <a16:creationId xmlns:a16="http://schemas.microsoft.com/office/drawing/2014/main" id="{471AAB27-87CC-4CA0-A373-0C845D11A31F}"/>
              </a:ext>
            </a:extLst>
          </p:cNvPr>
          <p:cNvCxnSpPr>
            <a:cxnSpLocks/>
          </p:cNvCxnSpPr>
          <p:nvPr/>
        </p:nvCxnSpPr>
        <p:spPr>
          <a:xfrm>
            <a:off x="6449128" y="12241907"/>
            <a:ext cx="0" cy="37761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B71B06FB-E412-40D5-908D-52A646DDAB26}"/>
              </a:ext>
            </a:extLst>
          </p:cNvPr>
          <p:cNvCxnSpPr>
            <a:cxnSpLocks/>
          </p:cNvCxnSpPr>
          <p:nvPr/>
        </p:nvCxnSpPr>
        <p:spPr>
          <a:xfrm flipV="1">
            <a:off x="7233591" y="12910906"/>
            <a:ext cx="0" cy="40708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ED62A0F5-2126-46D7-AE3F-BA2B85D4B2C0}"/>
              </a:ext>
            </a:extLst>
          </p:cNvPr>
          <p:cNvSpPr txBox="1"/>
          <p:nvPr/>
        </p:nvSpPr>
        <p:spPr>
          <a:xfrm>
            <a:off x="2399649" y="9079176"/>
            <a:ext cx="1386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A7ED33-36C3-4F9C-AAE7-6C0652EB72B3}"/>
              </a:ext>
            </a:extLst>
          </p:cNvPr>
          <p:cNvSpPr/>
          <p:nvPr/>
        </p:nvSpPr>
        <p:spPr>
          <a:xfrm>
            <a:off x="5387010" y="14043346"/>
            <a:ext cx="79406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Cell division and stem cells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D17AB7-0F50-46CF-A082-2307FAC97F8D}"/>
              </a:ext>
            </a:extLst>
          </p:cNvPr>
          <p:cNvSpPr/>
          <p:nvPr/>
        </p:nvSpPr>
        <p:spPr>
          <a:xfrm>
            <a:off x="4772747" y="15327980"/>
            <a:ext cx="987463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800" dirty="0"/>
              <a:t>Transport in cells</a:t>
            </a:r>
          </a:p>
          <a:p>
            <a:r>
              <a:rPr lang="en-US" sz="800" dirty="0"/>
              <a:t>Diffusion, osmosis and active transport</a:t>
            </a:r>
          </a:p>
        </p:txBody>
      </p:sp>
      <p:sp>
        <p:nvSpPr>
          <p:cNvPr id="436" name="Rectangle 435">
            <a:extLst>
              <a:ext uri="{FF2B5EF4-FFF2-40B4-BE49-F238E27FC236}">
                <a16:creationId xmlns:a16="http://schemas.microsoft.com/office/drawing/2014/main" id="{F8F8398E-E0F3-4851-B73E-152EF94399E2}"/>
              </a:ext>
            </a:extLst>
          </p:cNvPr>
          <p:cNvSpPr/>
          <p:nvPr/>
        </p:nvSpPr>
        <p:spPr>
          <a:xfrm>
            <a:off x="3655012" y="13996031"/>
            <a:ext cx="7133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Principles of </a:t>
            </a:r>
            <a:r>
              <a:rPr lang="en-US" sz="800" dirty="0" err="1"/>
              <a:t>organisation</a:t>
            </a:r>
            <a:endParaRPr lang="en-US" sz="800" dirty="0"/>
          </a:p>
        </p:txBody>
      </p:sp>
      <p:sp>
        <p:nvSpPr>
          <p:cNvPr id="438" name="Rectangle 437">
            <a:extLst>
              <a:ext uri="{FF2B5EF4-FFF2-40B4-BE49-F238E27FC236}">
                <a16:creationId xmlns:a16="http://schemas.microsoft.com/office/drawing/2014/main" id="{7E2AF306-E7EE-4CCB-BC82-F7FF3CDF211B}"/>
              </a:ext>
            </a:extLst>
          </p:cNvPr>
          <p:cNvSpPr/>
          <p:nvPr/>
        </p:nvSpPr>
        <p:spPr>
          <a:xfrm>
            <a:off x="3185728" y="15364169"/>
            <a:ext cx="9657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The circulatory system</a:t>
            </a:r>
          </a:p>
        </p:txBody>
      </p:sp>
      <p:sp>
        <p:nvSpPr>
          <p:cNvPr id="441" name="Rectangle 440">
            <a:extLst>
              <a:ext uri="{FF2B5EF4-FFF2-40B4-BE49-F238E27FC236}">
                <a16:creationId xmlns:a16="http://schemas.microsoft.com/office/drawing/2014/main" id="{E3D77FF2-30D3-42CE-8AC7-2B08E28515B5}"/>
              </a:ext>
            </a:extLst>
          </p:cNvPr>
          <p:cNvSpPr/>
          <p:nvPr/>
        </p:nvSpPr>
        <p:spPr>
          <a:xfrm>
            <a:off x="2744027" y="12034528"/>
            <a:ext cx="76014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Periodic table</a:t>
            </a:r>
          </a:p>
        </p:txBody>
      </p:sp>
      <p:sp>
        <p:nvSpPr>
          <p:cNvPr id="445" name="Rectangle 444">
            <a:extLst>
              <a:ext uri="{FF2B5EF4-FFF2-40B4-BE49-F238E27FC236}">
                <a16:creationId xmlns:a16="http://schemas.microsoft.com/office/drawing/2014/main" id="{C65D01F8-3C5F-4F8A-A2A0-88AA47AF1602}"/>
              </a:ext>
            </a:extLst>
          </p:cNvPr>
          <p:cNvSpPr/>
          <p:nvPr/>
        </p:nvSpPr>
        <p:spPr>
          <a:xfrm>
            <a:off x="195903" y="14633481"/>
            <a:ext cx="860841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800" dirty="0"/>
              <a:t>Human </a:t>
            </a:r>
            <a:r>
              <a:rPr lang="en-US" sz="800" dirty="0" err="1"/>
              <a:t>defence</a:t>
            </a:r>
            <a:r>
              <a:rPr lang="en-US" sz="800" dirty="0"/>
              <a:t> systems and vaccination</a:t>
            </a:r>
          </a:p>
        </p:txBody>
      </p:sp>
      <p:sp>
        <p:nvSpPr>
          <p:cNvPr id="448" name="Rectangle 447">
            <a:extLst>
              <a:ext uri="{FF2B5EF4-FFF2-40B4-BE49-F238E27FC236}">
                <a16:creationId xmlns:a16="http://schemas.microsoft.com/office/drawing/2014/main" id="{498B3A6E-E4C4-4A2A-9899-F29DF59FA1EE}"/>
              </a:ext>
            </a:extLst>
          </p:cNvPr>
          <p:cNvSpPr/>
          <p:nvPr/>
        </p:nvSpPr>
        <p:spPr>
          <a:xfrm>
            <a:off x="1" y="13764714"/>
            <a:ext cx="8608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Discovery and development of drugs</a:t>
            </a:r>
          </a:p>
        </p:txBody>
      </p:sp>
      <p:sp>
        <p:nvSpPr>
          <p:cNvPr id="450" name="Rectangle 449">
            <a:extLst>
              <a:ext uri="{FF2B5EF4-FFF2-40B4-BE49-F238E27FC236}">
                <a16:creationId xmlns:a16="http://schemas.microsoft.com/office/drawing/2014/main" id="{6F0C9ECD-E83E-4162-839D-B642ABBE0FC8}"/>
              </a:ext>
            </a:extLst>
          </p:cNvPr>
          <p:cNvSpPr/>
          <p:nvPr/>
        </p:nvSpPr>
        <p:spPr>
          <a:xfrm>
            <a:off x="1753075" y="13571263"/>
            <a:ext cx="66236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Respiration</a:t>
            </a:r>
          </a:p>
        </p:txBody>
      </p:sp>
      <p:sp>
        <p:nvSpPr>
          <p:cNvPr id="453" name="Rectangle 452">
            <a:extLst>
              <a:ext uri="{FF2B5EF4-FFF2-40B4-BE49-F238E27FC236}">
                <a16:creationId xmlns:a16="http://schemas.microsoft.com/office/drawing/2014/main" id="{B1DA652B-3BF2-4447-8345-FD9C98D87A45}"/>
              </a:ext>
            </a:extLst>
          </p:cNvPr>
          <p:cNvSpPr/>
          <p:nvPr/>
        </p:nvSpPr>
        <p:spPr>
          <a:xfrm>
            <a:off x="116529" y="12781141"/>
            <a:ext cx="8194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Photosynthesis</a:t>
            </a:r>
          </a:p>
        </p:txBody>
      </p: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44F96749-DC83-487A-8452-BD74D0C772F1}"/>
              </a:ext>
            </a:extLst>
          </p:cNvPr>
          <p:cNvCxnSpPr>
            <a:cxnSpLocks/>
          </p:cNvCxnSpPr>
          <p:nvPr/>
        </p:nvCxnSpPr>
        <p:spPr>
          <a:xfrm>
            <a:off x="978294" y="12946495"/>
            <a:ext cx="365474" cy="196991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Rectangle 454">
            <a:extLst>
              <a:ext uri="{FF2B5EF4-FFF2-40B4-BE49-F238E27FC236}">
                <a16:creationId xmlns:a16="http://schemas.microsoft.com/office/drawing/2014/main" id="{B68D9D24-FE0A-4737-B3B1-A81A80B423D9}"/>
              </a:ext>
            </a:extLst>
          </p:cNvPr>
          <p:cNvSpPr/>
          <p:nvPr/>
        </p:nvSpPr>
        <p:spPr>
          <a:xfrm>
            <a:off x="2070815" y="11822899"/>
            <a:ext cx="5597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Relative atomic mass</a:t>
            </a:r>
          </a:p>
        </p:txBody>
      </p:sp>
      <p:cxnSp>
        <p:nvCxnSpPr>
          <p:cNvPr id="462" name="Straight Connector 461">
            <a:extLst>
              <a:ext uri="{FF2B5EF4-FFF2-40B4-BE49-F238E27FC236}">
                <a16:creationId xmlns:a16="http://schemas.microsoft.com/office/drawing/2014/main" id="{8CC5A811-FACA-4D5C-9847-E50D949E9494}"/>
              </a:ext>
            </a:extLst>
          </p:cNvPr>
          <p:cNvCxnSpPr>
            <a:cxnSpLocks/>
          </p:cNvCxnSpPr>
          <p:nvPr/>
        </p:nvCxnSpPr>
        <p:spPr>
          <a:xfrm flipV="1">
            <a:off x="2203895" y="12789738"/>
            <a:ext cx="1" cy="341761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6" name="Rectangle 465">
            <a:extLst>
              <a:ext uri="{FF2B5EF4-FFF2-40B4-BE49-F238E27FC236}">
                <a16:creationId xmlns:a16="http://schemas.microsoft.com/office/drawing/2014/main" id="{39359EE4-0D4F-4351-AC73-9C6DA23F9A19}"/>
              </a:ext>
            </a:extLst>
          </p:cNvPr>
          <p:cNvSpPr/>
          <p:nvPr/>
        </p:nvSpPr>
        <p:spPr>
          <a:xfrm>
            <a:off x="1901856" y="13088355"/>
            <a:ext cx="7389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Model of the atom</a:t>
            </a:r>
          </a:p>
        </p:txBody>
      </p:sp>
      <p:cxnSp>
        <p:nvCxnSpPr>
          <p:cNvPr id="469" name="Straight Connector 468">
            <a:extLst>
              <a:ext uri="{FF2B5EF4-FFF2-40B4-BE49-F238E27FC236}">
                <a16:creationId xmlns:a16="http://schemas.microsoft.com/office/drawing/2014/main" id="{C25A2FE2-80EE-421B-A48E-F550CBAF8435}"/>
              </a:ext>
            </a:extLst>
          </p:cNvPr>
          <p:cNvCxnSpPr>
            <a:cxnSpLocks/>
          </p:cNvCxnSpPr>
          <p:nvPr/>
        </p:nvCxnSpPr>
        <p:spPr>
          <a:xfrm>
            <a:off x="3918941" y="12053730"/>
            <a:ext cx="0" cy="465410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0" name="Rectangle 469">
            <a:extLst>
              <a:ext uri="{FF2B5EF4-FFF2-40B4-BE49-F238E27FC236}">
                <a16:creationId xmlns:a16="http://schemas.microsoft.com/office/drawing/2014/main" id="{DC7FA0B6-772A-4C9C-BDC8-75908FBFA6CA}"/>
              </a:ext>
            </a:extLst>
          </p:cNvPr>
          <p:cNvSpPr/>
          <p:nvPr/>
        </p:nvSpPr>
        <p:spPr>
          <a:xfrm>
            <a:off x="4878878" y="11978114"/>
            <a:ext cx="10418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Structure and bonding of carbon</a:t>
            </a:r>
          </a:p>
        </p:txBody>
      </p:sp>
      <p:sp>
        <p:nvSpPr>
          <p:cNvPr id="471" name="Rectangle 470">
            <a:extLst>
              <a:ext uri="{FF2B5EF4-FFF2-40B4-BE49-F238E27FC236}">
                <a16:creationId xmlns:a16="http://schemas.microsoft.com/office/drawing/2014/main" id="{C702AA81-45F2-4158-A611-659B37B411F1}"/>
              </a:ext>
            </a:extLst>
          </p:cNvPr>
          <p:cNvSpPr/>
          <p:nvPr/>
        </p:nvSpPr>
        <p:spPr>
          <a:xfrm>
            <a:off x="3741796" y="11719338"/>
            <a:ext cx="11923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Chemical bonds, ionic, covalent and metallic</a:t>
            </a:r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8930CEF7-8127-4F03-A320-00CB82C8E2DE}"/>
              </a:ext>
            </a:extLst>
          </p:cNvPr>
          <p:cNvSpPr/>
          <p:nvPr/>
        </p:nvSpPr>
        <p:spPr>
          <a:xfrm>
            <a:off x="6256340" y="11921495"/>
            <a:ext cx="818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Conservation of mass</a:t>
            </a:r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A9C9ECD3-9AD6-4725-BD57-844C262C38A6}"/>
              </a:ext>
            </a:extLst>
          </p:cNvPr>
          <p:cNvSpPr/>
          <p:nvPr/>
        </p:nvSpPr>
        <p:spPr>
          <a:xfrm>
            <a:off x="6690938" y="13317990"/>
            <a:ext cx="8342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800" dirty="0"/>
              <a:t>Relative formula mass</a:t>
            </a:r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CCBC8A8C-400F-4882-B8C0-6543D91D7E01}"/>
              </a:ext>
            </a:extLst>
          </p:cNvPr>
          <p:cNvSpPr/>
          <p:nvPr/>
        </p:nvSpPr>
        <p:spPr>
          <a:xfrm>
            <a:off x="7884879" y="13161616"/>
            <a:ext cx="46519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Moles </a:t>
            </a: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F1B899E0-0DD5-4863-9EFE-EC96CE849E6C}"/>
              </a:ext>
            </a:extLst>
          </p:cNvPr>
          <p:cNvSpPr/>
          <p:nvPr/>
        </p:nvSpPr>
        <p:spPr>
          <a:xfrm>
            <a:off x="6845231" y="9597193"/>
            <a:ext cx="856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Exothermic and endothermic reactions</a:t>
            </a:r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DFC7A52C-D784-40DB-97AD-126EA72A1CB6}"/>
              </a:ext>
            </a:extLst>
          </p:cNvPr>
          <p:cNvSpPr/>
          <p:nvPr/>
        </p:nvSpPr>
        <p:spPr>
          <a:xfrm>
            <a:off x="9021891" y="11660972"/>
            <a:ext cx="71365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800" dirty="0"/>
              <a:t>Reactivity of metals</a:t>
            </a: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DE3B96C2-DCFF-419B-B260-D1405CB7C50B}"/>
              </a:ext>
            </a:extLst>
          </p:cNvPr>
          <p:cNvSpPr/>
          <p:nvPr/>
        </p:nvSpPr>
        <p:spPr>
          <a:xfrm>
            <a:off x="7464678" y="11233730"/>
            <a:ext cx="8332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Reactions of acids</a:t>
            </a: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E3829E84-1393-4496-90F0-CE404EA693CF}"/>
              </a:ext>
            </a:extLst>
          </p:cNvPr>
          <p:cNvSpPr/>
          <p:nvPr/>
        </p:nvSpPr>
        <p:spPr>
          <a:xfrm>
            <a:off x="3056696" y="9727193"/>
            <a:ext cx="12502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National and global energy resources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9BB6A598-6381-46C1-89B6-F6373AA73E6D}"/>
              </a:ext>
            </a:extLst>
          </p:cNvPr>
          <p:cNvSpPr/>
          <p:nvPr/>
        </p:nvSpPr>
        <p:spPr>
          <a:xfrm>
            <a:off x="1197139" y="10963053"/>
            <a:ext cx="9569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Current, potential difference and resistance</a:t>
            </a:r>
          </a:p>
          <a:p>
            <a:r>
              <a:rPr lang="en-US" sz="800" dirty="0"/>
              <a:t> </a:t>
            </a:r>
          </a:p>
        </p:txBody>
      </p: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7E3B70F4-1DB7-4750-945B-CEF68BC9665D}"/>
              </a:ext>
            </a:extLst>
          </p:cNvPr>
          <p:cNvCxnSpPr>
            <a:cxnSpLocks/>
          </p:cNvCxnSpPr>
          <p:nvPr/>
        </p:nvCxnSpPr>
        <p:spPr>
          <a:xfrm flipV="1">
            <a:off x="1833726" y="10699165"/>
            <a:ext cx="134547" cy="2542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98CD4CE-9EA4-4CAA-BD74-3F041AA8F7BA}"/>
              </a:ext>
            </a:extLst>
          </p:cNvPr>
          <p:cNvCxnSpPr>
            <a:cxnSpLocks/>
          </p:cNvCxnSpPr>
          <p:nvPr/>
        </p:nvCxnSpPr>
        <p:spPr>
          <a:xfrm flipV="1">
            <a:off x="929871" y="10199549"/>
            <a:ext cx="445340" cy="2535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4BC7685C-A6A1-4146-9E07-DEC06C70B4B9}"/>
              </a:ext>
            </a:extLst>
          </p:cNvPr>
          <p:cNvCxnSpPr>
            <a:cxnSpLocks/>
          </p:cNvCxnSpPr>
          <p:nvPr/>
        </p:nvCxnSpPr>
        <p:spPr>
          <a:xfrm flipH="1">
            <a:off x="2573002" y="10037601"/>
            <a:ext cx="10247" cy="3458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Rectangle 187">
            <a:extLst>
              <a:ext uri="{FF2B5EF4-FFF2-40B4-BE49-F238E27FC236}">
                <a16:creationId xmlns:a16="http://schemas.microsoft.com/office/drawing/2014/main" id="{8185BB3F-5F95-40F7-988E-702CD6F2EB7D}"/>
              </a:ext>
            </a:extLst>
          </p:cNvPr>
          <p:cNvSpPr/>
          <p:nvPr/>
        </p:nvSpPr>
        <p:spPr>
          <a:xfrm>
            <a:off x="2202879" y="9683505"/>
            <a:ext cx="8324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Series and parallel circuits</a:t>
            </a:r>
          </a:p>
        </p:txBody>
      </p: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4DA279D0-3CE0-4B41-98EC-2E58025DAA1C}"/>
              </a:ext>
            </a:extLst>
          </p:cNvPr>
          <p:cNvCxnSpPr>
            <a:cxnSpLocks/>
          </p:cNvCxnSpPr>
          <p:nvPr/>
        </p:nvCxnSpPr>
        <p:spPr>
          <a:xfrm flipH="1">
            <a:off x="1383309" y="9503093"/>
            <a:ext cx="494292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TextBox 192">
            <a:extLst>
              <a:ext uri="{FF2B5EF4-FFF2-40B4-BE49-F238E27FC236}">
                <a16:creationId xmlns:a16="http://schemas.microsoft.com/office/drawing/2014/main" id="{C63A0DB8-9E5F-4A39-9D65-4EB12D1D7B55}"/>
              </a:ext>
            </a:extLst>
          </p:cNvPr>
          <p:cNvSpPr txBox="1"/>
          <p:nvPr/>
        </p:nvSpPr>
        <p:spPr>
          <a:xfrm>
            <a:off x="3992270" y="8813052"/>
            <a:ext cx="676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Atoms and nuclear radiation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A1FC409A-CE0F-4944-82A8-D06E64F2FE97}"/>
              </a:ext>
            </a:extLst>
          </p:cNvPr>
          <p:cNvSpPr txBox="1"/>
          <p:nvPr/>
        </p:nvSpPr>
        <p:spPr>
          <a:xfrm>
            <a:off x="1624542" y="7475111"/>
            <a:ext cx="10475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Internal energy and energy transfers</a:t>
            </a: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AA5CE0D0-B090-43C7-9023-4D437F3B7FFE}"/>
              </a:ext>
            </a:extLst>
          </p:cNvPr>
          <p:cNvSpPr txBox="1"/>
          <p:nvPr/>
        </p:nvSpPr>
        <p:spPr>
          <a:xfrm>
            <a:off x="294496" y="8167166"/>
            <a:ext cx="1047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Changes of state</a:t>
            </a:r>
          </a:p>
        </p:txBody>
      </p:sp>
      <p:sp>
        <p:nvSpPr>
          <p:cNvPr id="148" name="Block Arc 147">
            <a:extLst>
              <a:ext uri="{FF2B5EF4-FFF2-40B4-BE49-F238E27FC236}">
                <a16:creationId xmlns:a16="http://schemas.microsoft.com/office/drawing/2014/main" id="{9C954A11-0D9B-461E-A122-3227CB42E4A0}"/>
              </a:ext>
            </a:extLst>
          </p:cNvPr>
          <p:cNvSpPr/>
          <p:nvPr/>
        </p:nvSpPr>
        <p:spPr>
          <a:xfrm rot="16200000">
            <a:off x="857657" y="4037189"/>
            <a:ext cx="2763185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9BA5973A-14D7-4217-B314-1EA5FAC0D5DA}"/>
              </a:ext>
            </a:extLst>
          </p:cNvPr>
          <p:cNvSpPr/>
          <p:nvPr/>
        </p:nvSpPr>
        <p:spPr>
          <a:xfrm>
            <a:off x="2230108" y="3758192"/>
            <a:ext cx="5511472" cy="60810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81D7119F-B3C9-4748-A795-641D135E64AF}"/>
              </a:ext>
            </a:extLst>
          </p:cNvPr>
          <p:cNvCxnSpPr>
            <a:cxnSpLocks/>
          </p:cNvCxnSpPr>
          <p:nvPr/>
        </p:nvCxnSpPr>
        <p:spPr>
          <a:xfrm>
            <a:off x="7342422" y="7789881"/>
            <a:ext cx="0" cy="358894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4178A1AF-DCA8-4230-A70F-10871B197DC1}"/>
              </a:ext>
            </a:extLst>
          </p:cNvPr>
          <p:cNvCxnSpPr>
            <a:cxnSpLocks/>
          </p:cNvCxnSpPr>
          <p:nvPr/>
        </p:nvCxnSpPr>
        <p:spPr>
          <a:xfrm>
            <a:off x="5549910" y="5568462"/>
            <a:ext cx="0" cy="569291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85494F9D-1EF5-42BA-AC47-EAD8FBE2580C}"/>
              </a:ext>
            </a:extLst>
          </p:cNvPr>
          <p:cNvCxnSpPr>
            <a:cxnSpLocks/>
          </p:cNvCxnSpPr>
          <p:nvPr/>
        </p:nvCxnSpPr>
        <p:spPr>
          <a:xfrm flipV="1">
            <a:off x="6785737" y="8568761"/>
            <a:ext cx="0" cy="351213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EBE55F3D-7518-43BB-A585-996DB74D403D}"/>
              </a:ext>
            </a:extLst>
          </p:cNvPr>
          <p:cNvCxnSpPr>
            <a:cxnSpLocks/>
          </p:cNvCxnSpPr>
          <p:nvPr/>
        </p:nvCxnSpPr>
        <p:spPr>
          <a:xfrm>
            <a:off x="970701" y="4741806"/>
            <a:ext cx="433595" cy="155101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A8A23B9A-A9F0-4449-9100-8EAAE603174C}"/>
              </a:ext>
            </a:extLst>
          </p:cNvPr>
          <p:cNvCxnSpPr>
            <a:cxnSpLocks/>
          </p:cNvCxnSpPr>
          <p:nvPr/>
        </p:nvCxnSpPr>
        <p:spPr>
          <a:xfrm flipH="1" flipV="1">
            <a:off x="1708677" y="4566173"/>
            <a:ext cx="327839" cy="20081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838C6D3C-89C1-4E08-884D-6015E0DECFAD}"/>
              </a:ext>
            </a:extLst>
          </p:cNvPr>
          <p:cNvCxnSpPr>
            <a:cxnSpLocks/>
          </p:cNvCxnSpPr>
          <p:nvPr/>
        </p:nvCxnSpPr>
        <p:spPr>
          <a:xfrm flipV="1">
            <a:off x="2600553" y="4207807"/>
            <a:ext cx="0" cy="250128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87EACB91-4DF9-41C5-8577-78B7F5B9EECE}"/>
              </a:ext>
            </a:extLst>
          </p:cNvPr>
          <p:cNvCxnSpPr>
            <a:cxnSpLocks/>
          </p:cNvCxnSpPr>
          <p:nvPr/>
        </p:nvCxnSpPr>
        <p:spPr>
          <a:xfrm>
            <a:off x="2358112" y="3334843"/>
            <a:ext cx="0" cy="446352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1387C0A3-C9AD-4C75-96F4-3D5285AD80ED}"/>
              </a:ext>
            </a:extLst>
          </p:cNvPr>
          <p:cNvCxnSpPr>
            <a:cxnSpLocks/>
          </p:cNvCxnSpPr>
          <p:nvPr/>
        </p:nvCxnSpPr>
        <p:spPr>
          <a:xfrm flipV="1">
            <a:off x="3853748" y="4206776"/>
            <a:ext cx="0" cy="235061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68F79B0F-29FE-4321-8E8D-C88F2C7ACB3C}"/>
              </a:ext>
            </a:extLst>
          </p:cNvPr>
          <p:cNvCxnSpPr>
            <a:cxnSpLocks/>
          </p:cNvCxnSpPr>
          <p:nvPr/>
        </p:nvCxnSpPr>
        <p:spPr>
          <a:xfrm>
            <a:off x="4265263" y="3517275"/>
            <a:ext cx="9096" cy="353531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" name="TextBox 205">
            <a:extLst>
              <a:ext uri="{FF2B5EF4-FFF2-40B4-BE49-F238E27FC236}">
                <a16:creationId xmlns:a16="http://schemas.microsoft.com/office/drawing/2014/main" id="{70B3FAC2-5199-4AC1-8A1B-F61B7CA0703D}"/>
              </a:ext>
            </a:extLst>
          </p:cNvPr>
          <p:cNvSpPr txBox="1"/>
          <p:nvPr/>
        </p:nvSpPr>
        <p:spPr>
          <a:xfrm>
            <a:off x="2271328" y="4728786"/>
            <a:ext cx="1386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/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A33EE81E-22FE-43D9-8BB2-2DE39E2900B7}"/>
              </a:ext>
            </a:extLst>
          </p:cNvPr>
          <p:cNvSpPr/>
          <p:nvPr/>
        </p:nvSpPr>
        <p:spPr>
          <a:xfrm>
            <a:off x="6441909" y="5349884"/>
            <a:ext cx="85677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Adaptations </a:t>
            </a: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4B605430-4E51-4B19-9383-86CB906DF4C7}"/>
              </a:ext>
            </a:extLst>
          </p:cNvPr>
          <p:cNvSpPr/>
          <p:nvPr/>
        </p:nvSpPr>
        <p:spPr>
          <a:xfrm>
            <a:off x="5017429" y="5269830"/>
            <a:ext cx="10249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Biodiversity and human interaction</a:t>
            </a:r>
          </a:p>
        </p:txBody>
      </p: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02610BEA-0F31-4444-A411-0083831E3091}"/>
              </a:ext>
            </a:extLst>
          </p:cNvPr>
          <p:cNvCxnSpPr>
            <a:cxnSpLocks/>
          </p:cNvCxnSpPr>
          <p:nvPr/>
        </p:nvCxnSpPr>
        <p:spPr>
          <a:xfrm flipV="1">
            <a:off x="2459703" y="6401014"/>
            <a:ext cx="3741" cy="325466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C3934657-7F52-4606-89AA-9959983F3B18}"/>
              </a:ext>
            </a:extLst>
          </p:cNvPr>
          <p:cNvCxnSpPr>
            <a:cxnSpLocks/>
          </p:cNvCxnSpPr>
          <p:nvPr/>
        </p:nvCxnSpPr>
        <p:spPr>
          <a:xfrm flipH="1">
            <a:off x="1597664" y="5502577"/>
            <a:ext cx="429503" cy="160900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Rectangle 218">
            <a:extLst>
              <a:ext uri="{FF2B5EF4-FFF2-40B4-BE49-F238E27FC236}">
                <a16:creationId xmlns:a16="http://schemas.microsoft.com/office/drawing/2014/main" id="{95F328B3-D334-44F2-B6D3-55C23563AFD9}"/>
              </a:ext>
            </a:extLst>
          </p:cNvPr>
          <p:cNvSpPr/>
          <p:nvPr/>
        </p:nvSpPr>
        <p:spPr>
          <a:xfrm>
            <a:off x="1954216" y="5243897"/>
            <a:ext cx="9200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Purity and formulations </a:t>
            </a: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7507496F-AB60-4D5D-ABE6-F6FB565DD237}"/>
              </a:ext>
            </a:extLst>
          </p:cNvPr>
          <p:cNvSpPr txBox="1"/>
          <p:nvPr/>
        </p:nvSpPr>
        <p:spPr>
          <a:xfrm>
            <a:off x="3426136" y="4426885"/>
            <a:ext cx="937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Potable water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89E2B23E-57AF-49A1-BC2C-D76E88106DBA}"/>
              </a:ext>
            </a:extLst>
          </p:cNvPr>
          <p:cNvSpPr txBox="1"/>
          <p:nvPr/>
        </p:nvSpPr>
        <p:spPr>
          <a:xfrm>
            <a:off x="3725245" y="3114612"/>
            <a:ext cx="11610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Life cycle assessments and recycling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1247BC13-8565-42A3-BCF6-B7E668B70B81}"/>
              </a:ext>
            </a:extLst>
          </p:cNvPr>
          <p:cNvSpPr txBox="1"/>
          <p:nvPr/>
        </p:nvSpPr>
        <p:spPr>
          <a:xfrm>
            <a:off x="1771682" y="4822604"/>
            <a:ext cx="10475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Evolution of the Earth’s atmosphere</a:t>
            </a:r>
          </a:p>
        </p:txBody>
      </p:sp>
      <p:sp>
        <p:nvSpPr>
          <p:cNvPr id="241" name="Block Arc 240">
            <a:extLst>
              <a:ext uri="{FF2B5EF4-FFF2-40B4-BE49-F238E27FC236}">
                <a16:creationId xmlns:a16="http://schemas.microsoft.com/office/drawing/2014/main" id="{64AE3A98-D42F-4041-9CF0-3FA387A2498C}"/>
              </a:ext>
            </a:extLst>
          </p:cNvPr>
          <p:cNvSpPr/>
          <p:nvPr/>
        </p:nvSpPr>
        <p:spPr>
          <a:xfrm rot="5400000" flipH="1">
            <a:off x="6280041" y="1855863"/>
            <a:ext cx="282905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28E2B840-BF90-45C8-8C28-6C7956A1D09B}"/>
              </a:ext>
            </a:extLst>
          </p:cNvPr>
          <p:cNvCxnSpPr>
            <a:cxnSpLocks/>
          </p:cNvCxnSpPr>
          <p:nvPr/>
        </p:nvCxnSpPr>
        <p:spPr>
          <a:xfrm flipH="1">
            <a:off x="8733610" y="7437586"/>
            <a:ext cx="303851" cy="0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Straight Connector 243">
            <a:extLst>
              <a:ext uri="{FF2B5EF4-FFF2-40B4-BE49-F238E27FC236}">
                <a16:creationId xmlns:a16="http://schemas.microsoft.com/office/drawing/2014/main" id="{94B43164-40CD-48F7-BA8E-F0B3206C0288}"/>
              </a:ext>
            </a:extLst>
          </p:cNvPr>
          <p:cNvCxnSpPr>
            <a:cxnSpLocks/>
          </p:cNvCxnSpPr>
          <p:nvPr/>
        </p:nvCxnSpPr>
        <p:spPr>
          <a:xfrm flipH="1">
            <a:off x="8612677" y="6445864"/>
            <a:ext cx="357821" cy="219039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9745BBBF-DEE4-46EC-90EA-9655B6F020ED}"/>
              </a:ext>
            </a:extLst>
          </p:cNvPr>
          <p:cNvCxnSpPr>
            <a:cxnSpLocks/>
          </p:cNvCxnSpPr>
          <p:nvPr/>
        </p:nvCxnSpPr>
        <p:spPr>
          <a:xfrm>
            <a:off x="7951200" y="7145778"/>
            <a:ext cx="467954" cy="0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FDB3E15A-6C55-41BB-A678-3ECE0DEA51F9}"/>
              </a:ext>
            </a:extLst>
          </p:cNvPr>
          <p:cNvCxnSpPr>
            <a:cxnSpLocks/>
          </p:cNvCxnSpPr>
          <p:nvPr/>
        </p:nvCxnSpPr>
        <p:spPr>
          <a:xfrm flipH="1">
            <a:off x="6768460" y="5580989"/>
            <a:ext cx="1" cy="475192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551E403B-E2E4-4808-A6F2-56640C32B9C7}"/>
              </a:ext>
            </a:extLst>
          </p:cNvPr>
          <p:cNvCxnSpPr>
            <a:cxnSpLocks/>
          </p:cNvCxnSpPr>
          <p:nvPr/>
        </p:nvCxnSpPr>
        <p:spPr>
          <a:xfrm flipH="1">
            <a:off x="8025292" y="5698814"/>
            <a:ext cx="192203" cy="369219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37931C83-FDD8-4871-B1CC-0D09EDED8057}"/>
              </a:ext>
            </a:extLst>
          </p:cNvPr>
          <p:cNvCxnSpPr>
            <a:cxnSpLocks/>
          </p:cNvCxnSpPr>
          <p:nvPr/>
        </p:nvCxnSpPr>
        <p:spPr>
          <a:xfrm flipV="1">
            <a:off x="3524199" y="6379801"/>
            <a:ext cx="0" cy="351213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Connector 250">
            <a:extLst>
              <a:ext uri="{FF2B5EF4-FFF2-40B4-BE49-F238E27FC236}">
                <a16:creationId xmlns:a16="http://schemas.microsoft.com/office/drawing/2014/main" id="{CEEC1A97-B3E1-4D28-8FA7-B09B3033E9FF}"/>
              </a:ext>
            </a:extLst>
          </p:cNvPr>
          <p:cNvCxnSpPr>
            <a:cxnSpLocks/>
          </p:cNvCxnSpPr>
          <p:nvPr/>
        </p:nvCxnSpPr>
        <p:spPr>
          <a:xfrm flipV="1">
            <a:off x="5798671" y="6379801"/>
            <a:ext cx="0" cy="351213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4" name="Rectangle 253">
            <a:extLst>
              <a:ext uri="{FF2B5EF4-FFF2-40B4-BE49-F238E27FC236}">
                <a16:creationId xmlns:a16="http://schemas.microsoft.com/office/drawing/2014/main" id="{E2F87B15-B668-49CB-B786-426B1920272B}"/>
              </a:ext>
            </a:extLst>
          </p:cNvPr>
          <p:cNvSpPr/>
          <p:nvPr/>
        </p:nvSpPr>
        <p:spPr>
          <a:xfrm>
            <a:off x="7046699" y="6954966"/>
            <a:ext cx="9399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800" dirty="0"/>
              <a:t>Variation and evolution </a:t>
            </a:r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A337F21B-71E0-48A0-8A72-32050F83CFB7}"/>
              </a:ext>
            </a:extLst>
          </p:cNvPr>
          <p:cNvSpPr/>
          <p:nvPr/>
        </p:nvSpPr>
        <p:spPr>
          <a:xfrm>
            <a:off x="7368408" y="8896684"/>
            <a:ext cx="7184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800" dirty="0"/>
              <a:t>The nervous system</a:t>
            </a:r>
          </a:p>
          <a:p>
            <a:pPr algn="r"/>
            <a:r>
              <a:rPr lang="en-US" sz="800" dirty="0"/>
              <a:t> </a:t>
            </a:r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91A5CD47-BB16-43E0-AEDF-A249D7BAEE25}"/>
              </a:ext>
            </a:extLst>
          </p:cNvPr>
          <p:cNvSpPr/>
          <p:nvPr/>
        </p:nvSpPr>
        <p:spPr>
          <a:xfrm>
            <a:off x="7110954" y="7363201"/>
            <a:ext cx="896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Hormonal control in humans</a:t>
            </a:r>
          </a:p>
          <a:p>
            <a:r>
              <a:rPr lang="en-US" sz="800" dirty="0"/>
              <a:t> </a:t>
            </a:r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71F2775F-7DF1-4EC2-B734-369790FADDCF}"/>
              </a:ext>
            </a:extLst>
          </p:cNvPr>
          <p:cNvSpPr/>
          <p:nvPr/>
        </p:nvSpPr>
        <p:spPr>
          <a:xfrm>
            <a:off x="9022874" y="7312970"/>
            <a:ext cx="75533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Reproduction</a:t>
            </a: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DDABAFAB-9AAF-4309-A381-D02EF5255E7B}"/>
              </a:ext>
            </a:extLst>
          </p:cNvPr>
          <p:cNvSpPr/>
          <p:nvPr/>
        </p:nvSpPr>
        <p:spPr>
          <a:xfrm>
            <a:off x="8648078" y="6140114"/>
            <a:ext cx="871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800" dirty="0"/>
              <a:t>Understanding genetics and evolution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29FC287A-9504-43CC-B44E-6FA5B6F0AB2E}"/>
              </a:ext>
            </a:extLst>
          </p:cNvPr>
          <p:cNvSpPr txBox="1"/>
          <p:nvPr/>
        </p:nvSpPr>
        <p:spPr>
          <a:xfrm>
            <a:off x="5266475" y="6694548"/>
            <a:ext cx="10475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err="1"/>
              <a:t>Organisation</a:t>
            </a:r>
            <a:r>
              <a:rPr lang="en-US" sz="800" dirty="0"/>
              <a:t> of an ecosystem</a:t>
            </a: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269324DC-816E-40C8-8436-6A3EFDA2EC0E}"/>
              </a:ext>
            </a:extLst>
          </p:cNvPr>
          <p:cNvSpPr txBox="1"/>
          <p:nvPr/>
        </p:nvSpPr>
        <p:spPr>
          <a:xfrm>
            <a:off x="3039145" y="6700977"/>
            <a:ext cx="1047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/>
              <a:t>Reversible reactions and dynamic equilibrium</a:t>
            </a:r>
          </a:p>
        </p:txBody>
      </p:sp>
      <p:sp>
        <p:nvSpPr>
          <p:cNvPr id="265" name="Rectangle 264">
            <a:extLst>
              <a:ext uri="{FF2B5EF4-FFF2-40B4-BE49-F238E27FC236}">
                <a16:creationId xmlns:a16="http://schemas.microsoft.com/office/drawing/2014/main" id="{80DF458F-8800-491A-8716-D63A2AFA4BF5}"/>
              </a:ext>
            </a:extLst>
          </p:cNvPr>
          <p:cNvSpPr/>
          <p:nvPr/>
        </p:nvSpPr>
        <p:spPr>
          <a:xfrm>
            <a:off x="4047953" y="5294660"/>
            <a:ext cx="6723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Rate of reaction</a:t>
            </a:r>
          </a:p>
        </p:txBody>
      </p:sp>
      <p:cxnSp>
        <p:nvCxnSpPr>
          <p:cNvPr id="698" name="Straight Connector 697">
            <a:extLst>
              <a:ext uri="{FF2B5EF4-FFF2-40B4-BE49-F238E27FC236}">
                <a16:creationId xmlns:a16="http://schemas.microsoft.com/office/drawing/2014/main" id="{82114DC5-2A93-4F5B-B516-78F30C55F4AC}"/>
              </a:ext>
            </a:extLst>
          </p:cNvPr>
          <p:cNvCxnSpPr>
            <a:cxnSpLocks/>
          </p:cNvCxnSpPr>
          <p:nvPr/>
        </p:nvCxnSpPr>
        <p:spPr>
          <a:xfrm flipV="1">
            <a:off x="1262438" y="6146666"/>
            <a:ext cx="362638" cy="271788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" name="Rectangle 265">
            <a:extLst>
              <a:ext uri="{FF2B5EF4-FFF2-40B4-BE49-F238E27FC236}">
                <a16:creationId xmlns:a16="http://schemas.microsoft.com/office/drawing/2014/main" id="{8AA509EC-FBC8-4663-B6CD-27113558EFA4}"/>
              </a:ext>
            </a:extLst>
          </p:cNvPr>
          <p:cNvSpPr/>
          <p:nvPr/>
        </p:nvSpPr>
        <p:spPr>
          <a:xfrm>
            <a:off x="272189" y="6307046"/>
            <a:ext cx="121913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Fractional distillation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26DEC383-4A31-40B5-B87F-650A2D069A06}"/>
              </a:ext>
            </a:extLst>
          </p:cNvPr>
          <p:cNvSpPr/>
          <p:nvPr/>
        </p:nvSpPr>
        <p:spPr>
          <a:xfrm>
            <a:off x="145529" y="4616632"/>
            <a:ext cx="92004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Chromatography </a:t>
            </a:r>
          </a:p>
        </p:txBody>
      </p:sp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8BA2CAA8-F52C-4A8D-8563-6E747F308B8A}"/>
              </a:ext>
            </a:extLst>
          </p:cNvPr>
          <p:cNvCxnSpPr>
            <a:cxnSpLocks/>
          </p:cNvCxnSpPr>
          <p:nvPr/>
        </p:nvCxnSpPr>
        <p:spPr>
          <a:xfrm flipV="1">
            <a:off x="6149862" y="4196593"/>
            <a:ext cx="0" cy="2350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1" name="TextBox 270">
            <a:extLst>
              <a:ext uri="{FF2B5EF4-FFF2-40B4-BE49-F238E27FC236}">
                <a16:creationId xmlns:a16="http://schemas.microsoft.com/office/drawing/2014/main" id="{D7A7FD42-D085-498C-B5AF-50936BF8B4BD}"/>
              </a:ext>
            </a:extLst>
          </p:cNvPr>
          <p:cNvSpPr txBox="1"/>
          <p:nvPr/>
        </p:nvSpPr>
        <p:spPr>
          <a:xfrm>
            <a:off x="6329236" y="3172115"/>
            <a:ext cx="937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Work done and energy transfer</a:t>
            </a:r>
          </a:p>
        </p:txBody>
      </p: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C8E3B35A-8FF0-4D98-8D7D-AAF07589FEDB}"/>
              </a:ext>
            </a:extLst>
          </p:cNvPr>
          <p:cNvCxnSpPr>
            <a:cxnSpLocks/>
          </p:cNvCxnSpPr>
          <p:nvPr/>
        </p:nvCxnSpPr>
        <p:spPr>
          <a:xfrm>
            <a:off x="5318533" y="3489334"/>
            <a:ext cx="0" cy="3588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D5D82FA4-AFF8-4637-85DE-95CC84D449DA}"/>
              </a:ext>
            </a:extLst>
          </p:cNvPr>
          <p:cNvCxnSpPr>
            <a:cxnSpLocks/>
          </p:cNvCxnSpPr>
          <p:nvPr/>
        </p:nvCxnSpPr>
        <p:spPr>
          <a:xfrm>
            <a:off x="6740837" y="3474193"/>
            <a:ext cx="9096" cy="3535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TextBox 273">
            <a:extLst>
              <a:ext uri="{FF2B5EF4-FFF2-40B4-BE49-F238E27FC236}">
                <a16:creationId xmlns:a16="http://schemas.microsoft.com/office/drawing/2014/main" id="{8BE0B5DA-D267-41CE-B0A3-CB467BCCD432}"/>
              </a:ext>
            </a:extLst>
          </p:cNvPr>
          <p:cNvSpPr txBox="1"/>
          <p:nvPr/>
        </p:nvSpPr>
        <p:spPr>
          <a:xfrm>
            <a:off x="4761274" y="3270323"/>
            <a:ext cx="1006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/>
              <a:t>Interactions of forces</a:t>
            </a:r>
          </a:p>
        </p:txBody>
      </p:sp>
      <p:sp>
        <p:nvSpPr>
          <p:cNvPr id="275" name="TextBox 274">
            <a:extLst>
              <a:ext uri="{FF2B5EF4-FFF2-40B4-BE49-F238E27FC236}">
                <a16:creationId xmlns:a16="http://schemas.microsoft.com/office/drawing/2014/main" id="{7A8B11FC-C3B9-4E8D-9105-71125230D370}"/>
              </a:ext>
            </a:extLst>
          </p:cNvPr>
          <p:cNvSpPr txBox="1"/>
          <p:nvPr/>
        </p:nvSpPr>
        <p:spPr>
          <a:xfrm>
            <a:off x="6712724" y="4526075"/>
            <a:ext cx="1047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Forces and motion</a:t>
            </a:r>
          </a:p>
        </p:txBody>
      </p: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A271B549-30CB-4FB6-B2E6-52DA184D7A36}"/>
              </a:ext>
            </a:extLst>
          </p:cNvPr>
          <p:cNvCxnSpPr>
            <a:cxnSpLocks/>
          </p:cNvCxnSpPr>
          <p:nvPr/>
        </p:nvCxnSpPr>
        <p:spPr>
          <a:xfrm flipH="1">
            <a:off x="7779410" y="1298690"/>
            <a:ext cx="20807" cy="3981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TextBox 292">
            <a:extLst>
              <a:ext uri="{FF2B5EF4-FFF2-40B4-BE49-F238E27FC236}">
                <a16:creationId xmlns:a16="http://schemas.microsoft.com/office/drawing/2014/main" id="{01A831E1-7779-4C4B-9620-7B9B6A2A3537}"/>
              </a:ext>
            </a:extLst>
          </p:cNvPr>
          <p:cNvSpPr txBox="1"/>
          <p:nvPr/>
        </p:nvSpPr>
        <p:spPr>
          <a:xfrm>
            <a:off x="7298688" y="993525"/>
            <a:ext cx="937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Permanent and induced magnets</a:t>
            </a:r>
          </a:p>
        </p:txBody>
      </p: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6497A532-601B-4B0B-BBCC-5866DAFC5BEC}"/>
              </a:ext>
            </a:extLst>
          </p:cNvPr>
          <p:cNvCxnSpPr>
            <a:cxnSpLocks/>
          </p:cNvCxnSpPr>
          <p:nvPr/>
        </p:nvCxnSpPr>
        <p:spPr>
          <a:xfrm flipH="1" flipV="1">
            <a:off x="7085340" y="4171954"/>
            <a:ext cx="17948" cy="3295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7D5C17B0-0A3B-4570-9B07-DB3342C9B754}"/>
              </a:ext>
            </a:extLst>
          </p:cNvPr>
          <p:cNvCxnSpPr>
            <a:cxnSpLocks/>
          </p:cNvCxnSpPr>
          <p:nvPr/>
        </p:nvCxnSpPr>
        <p:spPr>
          <a:xfrm>
            <a:off x="7951320" y="2959106"/>
            <a:ext cx="316016" cy="197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Rectangle 296">
            <a:extLst>
              <a:ext uri="{FF2B5EF4-FFF2-40B4-BE49-F238E27FC236}">
                <a16:creationId xmlns:a16="http://schemas.microsoft.com/office/drawing/2014/main" id="{4878E66F-46D6-44CF-B796-23397A015120}"/>
              </a:ext>
            </a:extLst>
          </p:cNvPr>
          <p:cNvSpPr/>
          <p:nvPr/>
        </p:nvSpPr>
        <p:spPr>
          <a:xfrm>
            <a:off x="7147551" y="2838454"/>
            <a:ext cx="11518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Transverse and longitudinal waves</a:t>
            </a:r>
          </a:p>
        </p:txBody>
      </p:sp>
      <p:sp>
        <p:nvSpPr>
          <p:cNvPr id="298" name="Rectangle 297">
            <a:extLst>
              <a:ext uri="{FF2B5EF4-FFF2-40B4-BE49-F238E27FC236}">
                <a16:creationId xmlns:a16="http://schemas.microsoft.com/office/drawing/2014/main" id="{779EECA9-9B18-40A3-BCC9-5442EF4CF2E3}"/>
              </a:ext>
            </a:extLst>
          </p:cNvPr>
          <p:cNvSpPr/>
          <p:nvPr/>
        </p:nvSpPr>
        <p:spPr>
          <a:xfrm>
            <a:off x="8845062" y="2515115"/>
            <a:ext cx="87135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800" dirty="0"/>
              <a:t>Electromagnetic waves</a:t>
            </a:r>
          </a:p>
        </p:txBody>
      </p: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0D45EAAD-9635-4D92-90CB-0CD7FE1875B4}"/>
              </a:ext>
            </a:extLst>
          </p:cNvPr>
          <p:cNvCxnSpPr>
            <a:cxnSpLocks/>
          </p:cNvCxnSpPr>
          <p:nvPr/>
        </p:nvCxnSpPr>
        <p:spPr>
          <a:xfrm flipH="1" flipV="1">
            <a:off x="7943813" y="4165482"/>
            <a:ext cx="193318" cy="2350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53FDCB2A-835A-46C7-A12B-619C49347D3C}"/>
              </a:ext>
            </a:extLst>
          </p:cNvPr>
          <p:cNvCxnSpPr>
            <a:cxnSpLocks/>
          </p:cNvCxnSpPr>
          <p:nvPr/>
        </p:nvCxnSpPr>
        <p:spPr>
          <a:xfrm flipH="1">
            <a:off x="8488534" y="2628136"/>
            <a:ext cx="357821" cy="8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EA84F9E3-68B8-43AC-895A-E04CA6A5BFF8}"/>
              </a:ext>
            </a:extLst>
          </p:cNvPr>
          <p:cNvSpPr txBox="1"/>
          <p:nvPr/>
        </p:nvSpPr>
        <p:spPr>
          <a:xfrm>
            <a:off x="5784043" y="4380515"/>
            <a:ext cx="876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Scalars and vectors</a:t>
            </a:r>
          </a:p>
        </p:txBody>
      </p: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91C71EE5-FAA1-4609-A931-ADD4509DD6D1}"/>
              </a:ext>
            </a:extLst>
          </p:cNvPr>
          <p:cNvCxnSpPr>
            <a:cxnSpLocks/>
          </p:cNvCxnSpPr>
          <p:nvPr/>
        </p:nvCxnSpPr>
        <p:spPr>
          <a:xfrm flipV="1">
            <a:off x="7110954" y="2076401"/>
            <a:ext cx="0" cy="2350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Graphic 34" descr="Heart organ">
            <a:extLst>
              <a:ext uri="{FF2B5EF4-FFF2-40B4-BE49-F238E27FC236}">
                <a16:creationId xmlns:a16="http://schemas.microsoft.com/office/drawing/2014/main" id="{916BF215-50A7-4235-A844-72126815A8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499403" y="15498583"/>
            <a:ext cx="520994" cy="520994"/>
          </a:xfrm>
          <a:prstGeom prst="rect">
            <a:avLst/>
          </a:prstGeom>
        </p:spPr>
      </p:pic>
      <p:pic>
        <p:nvPicPr>
          <p:cNvPr id="37" name="Graphic 36" descr="Stomach">
            <a:extLst>
              <a:ext uri="{FF2B5EF4-FFF2-40B4-BE49-F238E27FC236}">
                <a16:creationId xmlns:a16="http://schemas.microsoft.com/office/drawing/2014/main" id="{FEF7C845-2277-4F7F-8719-EAB06BA7FE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131542" y="14030106"/>
            <a:ext cx="539282" cy="539282"/>
          </a:xfrm>
          <a:prstGeom prst="rect">
            <a:avLst/>
          </a:prstGeom>
        </p:spPr>
      </p:pic>
      <p:pic>
        <p:nvPicPr>
          <p:cNvPr id="39" name="Graphic 38" descr="Lungs">
            <a:extLst>
              <a:ext uri="{FF2B5EF4-FFF2-40B4-BE49-F238E27FC236}">
                <a16:creationId xmlns:a16="http://schemas.microsoft.com/office/drawing/2014/main" id="{4907AE65-6AF1-414A-B2F3-90223A4ABA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853333" y="14067611"/>
            <a:ext cx="580729" cy="580729"/>
          </a:xfrm>
          <a:prstGeom prst="rect">
            <a:avLst/>
          </a:prstGeom>
        </p:spPr>
      </p:pic>
      <p:pic>
        <p:nvPicPr>
          <p:cNvPr id="41" name="Graphic 40" descr="Splash">
            <a:extLst>
              <a:ext uri="{FF2B5EF4-FFF2-40B4-BE49-F238E27FC236}">
                <a16:creationId xmlns:a16="http://schemas.microsoft.com/office/drawing/2014/main" id="{57D53A79-7C6B-4FB0-9E62-C94F85D69A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97818" y="4171953"/>
            <a:ext cx="593858" cy="593858"/>
          </a:xfrm>
          <a:prstGeom prst="rect">
            <a:avLst/>
          </a:prstGeom>
        </p:spPr>
      </p:pic>
      <p:pic>
        <p:nvPicPr>
          <p:cNvPr id="44" name="Graphic 43" descr="Magnet">
            <a:extLst>
              <a:ext uri="{FF2B5EF4-FFF2-40B4-BE49-F238E27FC236}">
                <a16:creationId xmlns:a16="http://schemas.microsoft.com/office/drawing/2014/main" id="{0B267105-03A9-45BF-9425-0E05E02AAB5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072051" y="851841"/>
            <a:ext cx="537412" cy="537412"/>
          </a:xfrm>
          <a:prstGeom prst="rect">
            <a:avLst/>
          </a:prstGeom>
        </p:spPr>
      </p:pic>
      <p:pic>
        <p:nvPicPr>
          <p:cNvPr id="47" name="Graphic 46" descr="Test tubes">
            <a:extLst>
              <a:ext uri="{FF2B5EF4-FFF2-40B4-BE49-F238E27FC236}">
                <a16:creationId xmlns:a16="http://schemas.microsoft.com/office/drawing/2014/main" id="{B09CA265-AE0F-40C8-99B7-EDE7259DD4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19806" y="5651948"/>
            <a:ext cx="498264" cy="498264"/>
          </a:xfrm>
          <a:prstGeom prst="rect">
            <a:avLst/>
          </a:prstGeom>
        </p:spPr>
      </p:pic>
      <p:pic>
        <p:nvPicPr>
          <p:cNvPr id="49" name="Graphic 48" descr="Microscope">
            <a:extLst>
              <a:ext uri="{FF2B5EF4-FFF2-40B4-BE49-F238E27FC236}">
                <a16:creationId xmlns:a16="http://schemas.microsoft.com/office/drawing/2014/main" id="{CBDCFB48-D3F1-4157-8055-4568598A13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632284" y="15339372"/>
            <a:ext cx="678841" cy="678841"/>
          </a:xfrm>
          <a:prstGeom prst="rect">
            <a:avLst/>
          </a:prstGeom>
        </p:spPr>
      </p:pic>
      <p:pic>
        <p:nvPicPr>
          <p:cNvPr id="51" name="Graphic 50" descr="Flask">
            <a:extLst>
              <a:ext uri="{FF2B5EF4-FFF2-40B4-BE49-F238E27FC236}">
                <a16:creationId xmlns:a16="http://schemas.microsoft.com/office/drawing/2014/main" id="{B0A44B54-0151-4B03-A773-56D6BB51A78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313755" y="5293282"/>
            <a:ext cx="568159" cy="568159"/>
          </a:xfrm>
          <a:prstGeom prst="rect">
            <a:avLst/>
          </a:prstGeom>
        </p:spPr>
      </p:pic>
      <p:pic>
        <p:nvPicPr>
          <p:cNvPr id="59" name="Graphic 58" descr="Tiger">
            <a:extLst>
              <a:ext uri="{FF2B5EF4-FFF2-40B4-BE49-F238E27FC236}">
                <a16:creationId xmlns:a16="http://schemas.microsoft.com/office/drawing/2014/main" id="{74A194B2-7A58-4A99-A541-7CF007ABAFC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883400" y="5274327"/>
            <a:ext cx="746642" cy="746642"/>
          </a:xfrm>
          <a:prstGeom prst="rect">
            <a:avLst/>
          </a:prstGeom>
        </p:spPr>
      </p:pic>
      <p:pic>
        <p:nvPicPr>
          <p:cNvPr id="61" name="Graphic 60" descr="Marketing">
            <a:extLst>
              <a:ext uri="{FF2B5EF4-FFF2-40B4-BE49-F238E27FC236}">
                <a16:creationId xmlns:a16="http://schemas.microsoft.com/office/drawing/2014/main" id="{FF0F5439-8849-41E3-B402-E71EAB5F93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672687" y="3996654"/>
            <a:ext cx="637898" cy="637898"/>
          </a:xfrm>
          <a:prstGeom prst="rect">
            <a:avLst/>
          </a:prstGeom>
        </p:spPr>
      </p:pic>
      <p:pic>
        <p:nvPicPr>
          <p:cNvPr id="451" name="Graphic 450" descr="Atom">
            <a:extLst>
              <a:ext uri="{FF2B5EF4-FFF2-40B4-BE49-F238E27FC236}">
                <a16:creationId xmlns:a16="http://schemas.microsoft.com/office/drawing/2014/main" id="{721BF5B6-BA46-46FE-9E69-91B8E63FF7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2361151" y="13143485"/>
            <a:ext cx="518728" cy="518728"/>
          </a:xfrm>
          <a:prstGeom prst="rect">
            <a:avLst/>
          </a:prstGeom>
        </p:spPr>
      </p:pic>
      <p:pic>
        <p:nvPicPr>
          <p:cNvPr id="459" name="Graphic 458" descr="Recycle">
            <a:extLst>
              <a:ext uri="{FF2B5EF4-FFF2-40B4-BE49-F238E27FC236}">
                <a16:creationId xmlns:a16="http://schemas.microsoft.com/office/drawing/2014/main" id="{AF78D75A-1EEC-46CF-9009-B754ED2B10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359677" y="3253734"/>
            <a:ext cx="481691" cy="481691"/>
          </a:xfrm>
          <a:prstGeom prst="rect">
            <a:avLst/>
          </a:prstGeom>
        </p:spPr>
      </p:pic>
      <p:pic>
        <p:nvPicPr>
          <p:cNvPr id="461" name="Graphic 460" descr="Maximize">
            <a:extLst>
              <a:ext uri="{FF2B5EF4-FFF2-40B4-BE49-F238E27FC236}">
                <a16:creationId xmlns:a16="http://schemas.microsoft.com/office/drawing/2014/main" id="{9A3FC883-9899-440D-86A0-48834D6079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060002" y="4369708"/>
            <a:ext cx="559427" cy="559427"/>
          </a:xfrm>
          <a:prstGeom prst="rect">
            <a:avLst/>
          </a:prstGeom>
        </p:spPr>
      </p:pic>
      <p:pic>
        <p:nvPicPr>
          <p:cNvPr id="464" name="Graphic 463" descr="DNA">
            <a:extLst>
              <a:ext uri="{FF2B5EF4-FFF2-40B4-BE49-F238E27FC236}">
                <a16:creationId xmlns:a16="http://schemas.microsoft.com/office/drawing/2014/main" id="{A0785129-00F0-400D-90BE-901C4FB28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 rot="1044128">
            <a:off x="9183600" y="6369032"/>
            <a:ext cx="633614" cy="633614"/>
          </a:xfrm>
          <a:prstGeom prst="rect">
            <a:avLst/>
          </a:prstGeom>
        </p:spPr>
      </p:pic>
      <p:pic>
        <p:nvPicPr>
          <p:cNvPr id="467" name="Graphic 466" descr="Needle">
            <a:extLst>
              <a:ext uri="{FF2B5EF4-FFF2-40B4-BE49-F238E27FC236}">
                <a16:creationId xmlns:a16="http://schemas.microsoft.com/office/drawing/2014/main" id="{78083E54-7194-436E-904D-C71BFFADB9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643943" y="14704272"/>
            <a:ext cx="608791" cy="608791"/>
          </a:xfrm>
          <a:prstGeom prst="rect">
            <a:avLst/>
          </a:prstGeom>
        </p:spPr>
      </p:pic>
      <p:pic>
        <p:nvPicPr>
          <p:cNvPr id="473" name="Graphic 472" descr="Deciduous tree">
            <a:extLst>
              <a:ext uri="{FF2B5EF4-FFF2-40B4-BE49-F238E27FC236}">
                <a16:creationId xmlns:a16="http://schemas.microsoft.com/office/drawing/2014/main" id="{9AEE586C-81F8-48F5-BC01-9B2DE4E94B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98939" y="12144732"/>
            <a:ext cx="661902" cy="661902"/>
          </a:xfrm>
          <a:prstGeom prst="rect">
            <a:avLst/>
          </a:prstGeom>
        </p:spPr>
      </p:pic>
      <p:pic>
        <p:nvPicPr>
          <p:cNvPr id="475" name="Graphic 474" descr="Bug spray">
            <a:extLst>
              <a:ext uri="{FF2B5EF4-FFF2-40B4-BE49-F238E27FC236}">
                <a16:creationId xmlns:a16="http://schemas.microsoft.com/office/drawing/2014/main" id="{75B04FA0-9CDD-471D-B4F9-73413394F68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 rot="2168520">
            <a:off x="5728230" y="5326235"/>
            <a:ext cx="619615" cy="619615"/>
          </a:xfrm>
          <a:prstGeom prst="rect">
            <a:avLst/>
          </a:prstGeom>
        </p:spPr>
      </p:pic>
      <p:pic>
        <p:nvPicPr>
          <p:cNvPr id="477" name="Graphic 476" descr="Baby">
            <a:extLst>
              <a:ext uri="{FF2B5EF4-FFF2-40B4-BE49-F238E27FC236}">
                <a16:creationId xmlns:a16="http://schemas.microsoft.com/office/drawing/2014/main" id="{26D0C6CA-4C3C-4C6D-ACBD-F1F64A573D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9143922" y="7469527"/>
            <a:ext cx="543309" cy="543309"/>
          </a:xfrm>
          <a:prstGeom prst="rect">
            <a:avLst/>
          </a:prstGeom>
        </p:spPr>
      </p:pic>
      <p:pic>
        <p:nvPicPr>
          <p:cNvPr id="479" name="Graphic 478" descr="Scales of justice">
            <a:extLst>
              <a:ext uri="{FF2B5EF4-FFF2-40B4-BE49-F238E27FC236}">
                <a16:creationId xmlns:a16="http://schemas.microsoft.com/office/drawing/2014/main" id="{913F0C30-9DD0-4865-A3AD-EFA093FB82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2796495" y="6773844"/>
            <a:ext cx="635301" cy="635301"/>
          </a:xfrm>
          <a:prstGeom prst="rect">
            <a:avLst/>
          </a:prstGeom>
        </p:spPr>
      </p:pic>
      <p:pic>
        <p:nvPicPr>
          <p:cNvPr id="481" name="Graphic 480" descr="Bio hazard">
            <a:extLst>
              <a:ext uri="{FF2B5EF4-FFF2-40B4-BE49-F238E27FC236}">
                <a16:creationId xmlns:a16="http://schemas.microsoft.com/office/drawing/2014/main" id="{F1B9F9C1-A81D-4663-8782-79DE0902223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95695" y="8725766"/>
            <a:ext cx="563708" cy="563708"/>
          </a:xfrm>
          <a:prstGeom prst="rect">
            <a:avLst/>
          </a:prstGeom>
        </p:spPr>
      </p:pic>
      <p:pic>
        <p:nvPicPr>
          <p:cNvPr id="483" name="Graphic 482" descr="Rocket">
            <a:extLst>
              <a:ext uri="{FF2B5EF4-FFF2-40B4-BE49-F238E27FC236}">
                <a16:creationId xmlns:a16="http://schemas.microsoft.com/office/drawing/2014/main" id="{72188052-A60B-4785-9637-2C13DF9875A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4832635" y="4510959"/>
            <a:ext cx="567190" cy="567190"/>
          </a:xfrm>
          <a:prstGeom prst="rect">
            <a:avLst/>
          </a:prstGeom>
        </p:spPr>
      </p:pic>
      <p:pic>
        <p:nvPicPr>
          <p:cNvPr id="485" name="Graphic 484" descr="Sun">
            <a:extLst>
              <a:ext uri="{FF2B5EF4-FFF2-40B4-BE49-F238E27FC236}">
                <a16:creationId xmlns:a16="http://schemas.microsoft.com/office/drawing/2014/main" id="{30CC48DE-A936-404A-8105-EEB15D4D97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106745" y="11689663"/>
            <a:ext cx="488301" cy="488301"/>
          </a:xfrm>
          <a:prstGeom prst="rect">
            <a:avLst/>
          </a:prstGeom>
        </p:spPr>
      </p:pic>
      <p:pic>
        <p:nvPicPr>
          <p:cNvPr id="487" name="Graphic 486" descr="Brain">
            <a:extLst>
              <a:ext uri="{FF2B5EF4-FFF2-40B4-BE49-F238E27FC236}">
                <a16:creationId xmlns:a16="http://schemas.microsoft.com/office/drawing/2014/main" id="{5A8B9D01-DE50-4C0C-A7BF-43226C0B4AE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7213517" y="8996916"/>
            <a:ext cx="519406" cy="519406"/>
          </a:xfrm>
          <a:prstGeom prst="rect">
            <a:avLst/>
          </a:prstGeom>
        </p:spPr>
      </p:pic>
      <p:pic>
        <p:nvPicPr>
          <p:cNvPr id="489" name="Graphic 488" descr="Water">
            <a:extLst>
              <a:ext uri="{FF2B5EF4-FFF2-40B4-BE49-F238E27FC236}">
                <a16:creationId xmlns:a16="http://schemas.microsoft.com/office/drawing/2014/main" id="{3F82BB99-6D23-4D05-98AF-E65B2EB29A3F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3655012" y="4557461"/>
            <a:ext cx="353442" cy="353442"/>
          </a:xfrm>
          <a:prstGeom prst="rect">
            <a:avLst/>
          </a:prstGeom>
        </p:spPr>
      </p:pic>
      <p:pic>
        <p:nvPicPr>
          <p:cNvPr id="512" name="Picture 511">
            <a:extLst>
              <a:ext uri="{FF2B5EF4-FFF2-40B4-BE49-F238E27FC236}">
                <a16:creationId xmlns:a16="http://schemas.microsoft.com/office/drawing/2014/main" id="{8F2DC396-31C1-474B-87BF-4E38ECCD55BF}"/>
              </a:ext>
            </a:extLst>
          </p:cNvPr>
          <p:cNvPicPr>
            <a:picLocks noChangeAspect="1"/>
          </p:cNvPicPr>
          <p:nvPr/>
        </p:nvPicPr>
        <p:blipFill>
          <a:blip r:embed="rId34">
            <a:grayscl/>
          </a:blip>
          <a:stretch>
            <a:fillRect/>
          </a:stretch>
        </p:blipFill>
        <p:spPr>
          <a:xfrm>
            <a:off x="8992936" y="10657678"/>
            <a:ext cx="635301" cy="675478"/>
          </a:xfrm>
          <a:prstGeom prst="rect">
            <a:avLst/>
          </a:prstGeom>
        </p:spPr>
      </p:pic>
      <p:pic>
        <p:nvPicPr>
          <p:cNvPr id="491" name="Graphic 490" descr="Filter">
            <a:extLst>
              <a:ext uri="{FF2B5EF4-FFF2-40B4-BE49-F238E27FC236}">
                <a16:creationId xmlns:a16="http://schemas.microsoft.com/office/drawing/2014/main" id="{A500826D-604E-4255-B703-E4A52BB336C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2435711" y="5260804"/>
            <a:ext cx="461666" cy="461666"/>
          </a:xfrm>
          <a:prstGeom prst="rect">
            <a:avLst/>
          </a:prstGeom>
        </p:spPr>
      </p:pic>
      <p:pic>
        <p:nvPicPr>
          <p:cNvPr id="503" name="Graphic 502" descr="Car">
            <a:extLst>
              <a:ext uri="{FF2B5EF4-FFF2-40B4-BE49-F238E27FC236}">
                <a16:creationId xmlns:a16="http://schemas.microsoft.com/office/drawing/2014/main" id="{096E525C-0B9F-432D-BF8B-2565E4B1613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6922415" y="4563771"/>
            <a:ext cx="540793" cy="540793"/>
          </a:xfrm>
          <a:prstGeom prst="rect">
            <a:avLst/>
          </a:prstGeom>
        </p:spPr>
      </p:pic>
      <p:pic>
        <p:nvPicPr>
          <p:cNvPr id="505" name="Graphic 504" descr="Earth globe Africa and Europe">
            <a:extLst>
              <a:ext uri="{FF2B5EF4-FFF2-40B4-BE49-F238E27FC236}">
                <a16:creationId xmlns:a16="http://schemas.microsoft.com/office/drawing/2014/main" id="{D1560FD4-7E8B-4CC6-BF98-B230FAA922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803209" y="3080078"/>
            <a:ext cx="573414" cy="573414"/>
          </a:xfrm>
          <a:prstGeom prst="rect">
            <a:avLst/>
          </a:prstGeom>
        </p:spPr>
      </p:pic>
      <p:sp>
        <p:nvSpPr>
          <p:cNvPr id="171" name="Rectangle 170">
            <a:extLst>
              <a:ext uri="{FF2B5EF4-FFF2-40B4-BE49-F238E27FC236}">
                <a16:creationId xmlns:a16="http://schemas.microsoft.com/office/drawing/2014/main" id="{D74E7F24-B20B-43E0-BAA8-C340766060EF}"/>
              </a:ext>
            </a:extLst>
          </p:cNvPr>
          <p:cNvSpPr/>
          <p:nvPr/>
        </p:nvSpPr>
        <p:spPr>
          <a:xfrm>
            <a:off x="8870399" y="10465006"/>
            <a:ext cx="67358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Electrolysis </a:t>
            </a:r>
          </a:p>
        </p:txBody>
      </p:sp>
      <p:pic>
        <p:nvPicPr>
          <p:cNvPr id="514" name="Picture 513">
            <a:extLst>
              <a:ext uri="{FF2B5EF4-FFF2-40B4-BE49-F238E27FC236}">
                <a16:creationId xmlns:a16="http://schemas.microsoft.com/office/drawing/2014/main" id="{5C9656B2-C12F-4E9E-9D5B-BD6D9B42689A}"/>
              </a:ext>
            </a:extLst>
          </p:cNvPr>
          <p:cNvPicPr>
            <a:picLocks noChangeAspect="1"/>
          </p:cNvPicPr>
          <p:nvPr/>
        </p:nvPicPr>
        <p:blipFill>
          <a:blip r:embed="rId38">
            <a:biLevel thresh="75000"/>
          </a:blip>
          <a:stretch>
            <a:fillRect/>
          </a:stretch>
        </p:blipFill>
        <p:spPr>
          <a:xfrm>
            <a:off x="453162" y="6444295"/>
            <a:ext cx="579537" cy="723139"/>
          </a:xfrm>
          <a:prstGeom prst="rect">
            <a:avLst/>
          </a:prstGeom>
        </p:spPr>
      </p:pic>
      <p:pic>
        <p:nvPicPr>
          <p:cNvPr id="1032" name="Picture 8" descr="Image result for plug icon">
            <a:extLst>
              <a:ext uri="{FF2B5EF4-FFF2-40B4-BE49-F238E27FC236}">
                <a16:creationId xmlns:a16="http://schemas.microsoft.com/office/drawing/2014/main" id="{DA30F1BE-0C9E-4911-A204-EA6991304B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6" r="16796"/>
          <a:stretch/>
        </p:blipFill>
        <p:spPr bwMode="auto">
          <a:xfrm>
            <a:off x="184692" y="10530975"/>
            <a:ext cx="752896" cy="64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" name="Picture 514">
            <a:extLst>
              <a:ext uri="{FF2B5EF4-FFF2-40B4-BE49-F238E27FC236}">
                <a16:creationId xmlns:a16="http://schemas.microsoft.com/office/drawing/2014/main" id="{688AC55E-56C4-4733-ADD0-5C52691F3806}"/>
              </a:ext>
            </a:extLst>
          </p:cNvPr>
          <p:cNvPicPr>
            <a:picLocks noChangeAspect="1"/>
          </p:cNvPicPr>
          <p:nvPr/>
        </p:nvPicPr>
        <p:blipFill>
          <a:blip r:embed="rId40">
            <a:biLevel thresh="75000"/>
          </a:blip>
          <a:stretch>
            <a:fillRect/>
          </a:stretch>
        </p:blipFill>
        <p:spPr>
          <a:xfrm>
            <a:off x="157541" y="8382996"/>
            <a:ext cx="892834" cy="348338"/>
          </a:xfrm>
          <a:prstGeom prst="rect">
            <a:avLst/>
          </a:prstGeom>
        </p:spPr>
      </p:pic>
      <p:pic>
        <p:nvPicPr>
          <p:cNvPr id="1030" name="Picture 6" descr="Image result for electricity icon">
            <a:extLst>
              <a:ext uri="{FF2B5EF4-FFF2-40B4-BE49-F238E27FC236}">
                <a16:creationId xmlns:a16="http://schemas.microsoft.com/office/drawing/2014/main" id="{6758D308-B83A-414D-A3C5-464467DE2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177" y="9688799"/>
            <a:ext cx="423008" cy="42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9" name="Rectangle 188">
            <a:extLst>
              <a:ext uri="{FF2B5EF4-FFF2-40B4-BE49-F238E27FC236}">
                <a16:creationId xmlns:a16="http://schemas.microsoft.com/office/drawing/2014/main" id="{3812ED24-A54B-4E52-B085-D3BCBB7B7329}"/>
              </a:ext>
            </a:extLst>
          </p:cNvPr>
          <p:cNvSpPr/>
          <p:nvPr/>
        </p:nvSpPr>
        <p:spPr>
          <a:xfrm>
            <a:off x="362826" y="10441074"/>
            <a:ext cx="9200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Domestic uses and safety</a:t>
            </a:r>
          </a:p>
        </p:txBody>
      </p:sp>
      <p:pic>
        <p:nvPicPr>
          <p:cNvPr id="1034" name="Picture 10" descr="Image result for evolution icon">
            <a:extLst>
              <a:ext uri="{FF2B5EF4-FFF2-40B4-BE49-F238E27FC236}">
                <a16:creationId xmlns:a16="http://schemas.microsoft.com/office/drawing/2014/main" id="{ADA0DA60-DF81-4532-8BB3-ADD5CA55A2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789" y="8714228"/>
            <a:ext cx="1154021" cy="59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8" name="Graphic 517" descr="Leaf">
            <a:extLst>
              <a:ext uri="{FF2B5EF4-FFF2-40B4-BE49-F238E27FC236}">
                <a16:creationId xmlns:a16="http://schemas.microsoft.com/office/drawing/2014/main" id="{31A14F31-724B-46D3-A42D-86CEC8F384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7133658" y="6449054"/>
            <a:ext cx="493428" cy="493428"/>
          </a:xfrm>
          <a:prstGeom prst="rect">
            <a:avLst/>
          </a:prstGeom>
        </p:spPr>
      </p:pic>
      <p:pic>
        <p:nvPicPr>
          <p:cNvPr id="525" name="Picture 524">
            <a:extLst>
              <a:ext uri="{FF2B5EF4-FFF2-40B4-BE49-F238E27FC236}">
                <a16:creationId xmlns:a16="http://schemas.microsoft.com/office/drawing/2014/main" id="{019B310B-BA33-4E84-A183-87FAD53823A7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4991347" y="6980861"/>
            <a:ext cx="1496688" cy="359205"/>
          </a:xfrm>
          <a:prstGeom prst="rect">
            <a:avLst/>
          </a:prstGeom>
        </p:spPr>
      </p:pic>
      <p:pic>
        <p:nvPicPr>
          <p:cNvPr id="1038" name="Picture 14" descr="Image result for ISOTOPE icon">
            <a:extLst>
              <a:ext uri="{FF2B5EF4-FFF2-40B4-BE49-F238E27FC236}">
                <a16:creationId xmlns:a16="http://schemas.microsoft.com/office/drawing/2014/main" id="{1C4335CC-F08E-4411-80C4-BD62EDA65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571" y="7492818"/>
            <a:ext cx="594473" cy="59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2" name="Graphic 401" descr="Electric car">
            <a:extLst>
              <a:ext uri="{FF2B5EF4-FFF2-40B4-BE49-F238E27FC236}">
                <a16:creationId xmlns:a16="http://schemas.microsoft.com/office/drawing/2014/main" id="{AF8EC8EB-82EC-4088-B9E1-0757445F69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1782048" y="8703205"/>
            <a:ext cx="914400" cy="914400"/>
          </a:xfrm>
          <a:prstGeom prst="rect">
            <a:avLst/>
          </a:prstGeom>
        </p:spPr>
      </p:pic>
      <p:pic>
        <p:nvPicPr>
          <p:cNvPr id="1040" name="Picture 16" descr="Image result for classification icon">
            <a:extLst>
              <a:ext uri="{FF2B5EF4-FFF2-40B4-BE49-F238E27FC236}">
                <a16:creationId xmlns:a16="http://schemas.microsoft.com/office/drawing/2014/main" id="{E3052DD4-21C2-45DC-806C-AA4AE8DA2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315" y="5848070"/>
            <a:ext cx="245241" cy="22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8" name="Picture 407">
            <a:extLst>
              <a:ext uri="{FF2B5EF4-FFF2-40B4-BE49-F238E27FC236}">
                <a16:creationId xmlns:a16="http://schemas.microsoft.com/office/drawing/2014/main" id="{0AB046F0-866A-46FA-B463-6DD8839E66A0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7896155" y="13354512"/>
            <a:ext cx="546989" cy="720025"/>
          </a:xfrm>
          <a:prstGeom prst="rect">
            <a:avLst/>
          </a:prstGeom>
        </p:spPr>
      </p:pic>
      <p:pic>
        <p:nvPicPr>
          <p:cNvPr id="1044" name="Picture 20" descr="Image result for covalent bonding water">
            <a:extLst>
              <a:ext uri="{FF2B5EF4-FFF2-40B4-BE49-F238E27FC236}">
                <a16:creationId xmlns:a16="http://schemas.microsoft.com/office/drawing/2014/main" id="{3B26B25B-1325-4163-9227-882D6B23E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588" y="13415620"/>
            <a:ext cx="837272" cy="49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3" name="Rectangle 442">
            <a:extLst>
              <a:ext uri="{FF2B5EF4-FFF2-40B4-BE49-F238E27FC236}">
                <a16:creationId xmlns:a16="http://schemas.microsoft.com/office/drawing/2014/main" id="{59A02434-3D85-4E1D-A4BC-41BA6EC3B6EB}"/>
              </a:ext>
            </a:extLst>
          </p:cNvPr>
          <p:cNvSpPr/>
          <p:nvPr/>
        </p:nvSpPr>
        <p:spPr>
          <a:xfrm>
            <a:off x="4227405" y="13124181"/>
            <a:ext cx="11287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How bonding and structure are related to properties</a:t>
            </a:r>
          </a:p>
        </p:txBody>
      </p:sp>
      <p:pic>
        <p:nvPicPr>
          <p:cNvPr id="1046" name="Picture 22" descr="Image result for periodic table icon">
            <a:extLst>
              <a:ext uri="{FF2B5EF4-FFF2-40B4-BE49-F238E27FC236}">
                <a16:creationId xmlns:a16="http://schemas.microsoft.com/office/drawing/2014/main" id="{5141D5FE-57E0-46E8-BFCE-E016FF85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042" y="11334228"/>
            <a:ext cx="930970" cy="93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1" name="Picture 530">
            <a:extLst>
              <a:ext uri="{FF2B5EF4-FFF2-40B4-BE49-F238E27FC236}">
                <a16:creationId xmlns:a16="http://schemas.microsoft.com/office/drawing/2014/main" id="{AC4CEDE9-BDAD-4261-9AB5-B739932AE742}"/>
              </a:ext>
            </a:extLst>
          </p:cNvPr>
          <p:cNvPicPr>
            <a:picLocks noChangeAspect="1"/>
          </p:cNvPicPr>
          <p:nvPr/>
        </p:nvPicPr>
        <p:blipFill>
          <a:blip r:embed="rId51">
            <a:biLevel thresh="75000"/>
          </a:blip>
          <a:stretch>
            <a:fillRect/>
          </a:stretch>
        </p:blipFill>
        <p:spPr>
          <a:xfrm>
            <a:off x="4011704" y="11996139"/>
            <a:ext cx="848842" cy="373939"/>
          </a:xfrm>
          <a:prstGeom prst="rect">
            <a:avLst/>
          </a:prstGeom>
        </p:spPr>
      </p:pic>
      <p:pic>
        <p:nvPicPr>
          <p:cNvPr id="412" name="Picture 18" descr="Image result for carbon diamond icon">
            <a:extLst>
              <a:ext uri="{FF2B5EF4-FFF2-40B4-BE49-F238E27FC236}">
                <a16:creationId xmlns:a16="http://schemas.microsoft.com/office/drawing/2014/main" id="{48563F50-5A11-460C-BC4B-15A11CE749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4" t="43699" r="60264" b="21042"/>
          <a:stretch/>
        </p:blipFill>
        <p:spPr bwMode="auto">
          <a:xfrm rot="1380117">
            <a:off x="5381957" y="11571391"/>
            <a:ext cx="859719" cy="56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alkanes">
            <a:extLst>
              <a:ext uri="{FF2B5EF4-FFF2-40B4-BE49-F238E27FC236}">
                <a16:creationId xmlns:a16="http://schemas.microsoft.com/office/drawing/2014/main" id="{13CA95BF-0E9C-47D6-904A-C3623878D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733" y="6853649"/>
            <a:ext cx="751182" cy="31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cell division icon">
            <a:extLst>
              <a:ext uri="{FF2B5EF4-FFF2-40B4-BE49-F238E27FC236}">
                <a16:creationId xmlns:a16="http://schemas.microsoft.com/office/drawing/2014/main" id="{FDAF1E09-A397-4533-B138-44D5B3326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26117" y="13794847"/>
            <a:ext cx="786606" cy="78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" name="TextBox 275">
            <a:extLst>
              <a:ext uri="{FF2B5EF4-FFF2-40B4-BE49-F238E27FC236}">
                <a16:creationId xmlns:a16="http://schemas.microsoft.com/office/drawing/2014/main" id="{9BA181B4-B4FF-4C9A-81BB-3CCD71A6B33E}"/>
              </a:ext>
            </a:extLst>
          </p:cNvPr>
          <p:cNvSpPr txBox="1"/>
          <p:nvPr/>
        </p:nvSpPr>
        <p:spPr>
          <a:xfrm>
            <a:off x="3968409" y="15313063"/>
            <a:ext cx="782534" cy="374571"/>
          </a:xfrm>
          <a:prstGeom prst="wedgeRoundRectCallout">
            <a:avLst>
              <a:gd name="adj1" fmla="val -13891"/>
              <a:gd name="adj2" fmla="val -8890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B2 </a:t>
            </a:r>
            <a:r>
              <a:rPr lang="en-US" sz="800" b="1" u="sng" dirty="0" err="1"/>
              <a:t>Organisation</a:t>
            </a:r>
            <a:endParaRPr lang="en-US" sz="800" b="1" u="sng" dirty="0"/>
          </a:p>
        </p:txBody>
      </p:sp>
      <p:sp>
        <p:nvSpPr>
          <p:cNvPr id="277" name="TextBox 276">
            <a:extLst>
              <a:ext uri="{FF2B5EF4-FFF2-40B4-BE49-F238E27FC236}">
                <a16:creationId xmlns:a16="http://schemas.microsoft.com/office/drawing/2014/main" id="{61DE33B1-4C74-4DE7-9641-341D67B0A779}"/>
              </a:ext>
            </a:extLst>
          </p:cNvPr>
          <p:cNvSpPr txBox="1"/>
          <p:nvPr/>
        </p:nvSpPr>
        <p:spPr>
          <a:xfrm>
            <a:off x="8545468" y="8221728"/>
            <a:ext cx="889158" cy="510778"/>
          </a:xfrm>
          <a:prstGeom prst="wedgeRoundRectCallout">
            <a:avLst>
              <a:gd name="adj1" fmla="val -70322"/>
              <a:gd name="adj2" fmla="val -3106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B6 Inheritance, variation and evolution</a:t>
            </a:r>
          </a:p>
        </p:txBody>
      </p:sp>
      <p:sp>
        <p:nvSpPr>
          <p:cNvPr id="278" name="TextBox 277">
            <a:extLst>
              <a:ext uri="{FF2B5EF4-FFF2-40B4-BE49-F238E27FC236}">
                <a16:creationId xmlns:a16="http://schemas.microsoft.com/office/drawing/2014/main" id="{8F25092A-57B8-485F-9AC6-5CBA5BED43B6}"/>
              </a:ext>
            </a:extLst>
          </p:cNvPr>
          <p:cNvSpPr txBox="1"/>
          <p:nvPr/>
        </p:nvSpPr>
        <p:spPr>
          <a:xfrm>
            <a:off x="6184822" y="7648493"/>
            <a:ext cx="938265" cy="374571"/>
          </a:xfrm>
          <a:prstGeom prst="wedgeRoundRectCallout">
            <a:avLst>
              <a:gd name="adj1" fmla="val -9022"/>
              <a:gd name="adj2" fmla="val 7893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B5 Homeostasis and response</a:t>
            </a:r>
          </a:p>
        </p:txBody>
      </p:sp>
      <p:sp>
        <p:nvSpPr>
          <p:cNvPr id="279" name="TextBox 278">
            <a:extLst>
              <a:ext uri="{FF2B5EF4-FFF2-40B4-BE49-F238E27FC236}">
                <a16:creationId xmlns:a16="http://schemas.microsoft.com/office/drawing/2014/main" id="{2EE19107-BAD8-43C1-9371-B5D19A5664E3}"/>
              </a:ext>
            </a:extLst>
          </p:cNvPr>
          <p:cNvSpPr txBox="1"/>
          <p:nvPr/>
        </p:nvSpPr>
        <p:spPr>
          <a:xfrm>
            <a:off x="6258196" y="6582391"/>
            <a:ext cx="913199" cy="238363"/>
          </a:xfrm>
          <a:prstGeom prst="wedgeRoundRectCallout">
            <a:avLst>
              <a:gd name="adj1" fmla="val 32434"/>
              <a:gd name="adj2" fmla="val -112549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/>
              <a:t>B7 Ecology</a:t>
            </a:r>
            <a:endParaRPr lang="en-US" sz="800" b="1" u="sng" dirty="0"/>
          </a:p>
        </p:txBody>
      </p:sp>
      <p:sp>
        <p:nvSpPr>
          <p:cNvPr id="280" name="TextBox 279">
            <a:extLst>
              <a:ext uri="{FF2B5EF4-FFF2-40B4-BE49-F238E27FC236}">
                <a16:creationId xmlns:a16="http://schemas.microsoft.com/office/drawing/2014/main" id="{187967C0-6447-4C87-AD67-3136C1A24110}"/>
              </a:ext>
            </a:extLst>
          </p:cNvPr>
          <p:cNvSpPr txBox="1"/>
          <p:nvPr/>
        </p:nvSpPr>
        <p:spPr>
          <a:xfrm>
            <a:off x="95259" y="13286449"/>
            <a:ext cx="840724" cy="374571"/>
          </a:xfrm>
          <a:prstGeom prst="wedgeRoundRectCallout">
            <a:avLst>
              <a:gd name="adj1" fmla="val 70263"/>
              <a:gd name="adj2" fmla="val 3717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B4 Bioenergetics</a:t>
            </a:r>
          </a:p>
        </p:txBody>
      </p:sp>
      <p:sp>
        <p:nvSpPr>
          <p:cNvPr id="281" name="TextBox 280">
            <a:extLst>
              <a:ext uri="{FF2B5EF4-FFF2-40B4-BE49-F238E27FC236}">
                <a16:creationId xmlns:a16="http://schemas.microsoft.com/office/drawing/2014/main" id="{14723749-30AA-47F2-8FB2-175979B7622B}"/>
              </a:ext>
            </a:extLst>
          </p:cNvPr>
          <p:cNvSpPr txBox="1"/>
          <p:nvPr/>
        </p:nvSpPr>
        <p:spPr>
          <a:xfrm>
            <a:off x="1215074" y="15248823"/>
            <a:ext cx="860841" cy="374571"/>
          </a:xfrm>
          <a:prstGeom prst="wedgeRoundRectCallout">
            <a:avLst>
              <a:gd name="adj1" fmla="val 32566"/>
              <a:gd name="adj2" fmla="val -8143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B3 Infection and response</a:t>
            </a:r>
          </a:p>
        </p:txBody>
      </p:sp>
      <p:sp>
        <p:nvSpPr>
          <p:cNvPr id="282" name="TextBox 281">
            <a:extLst>
              <a:ext uri="{FF2B5EF4-FFF2-40B4-BE49-F238E27FC236}">
                <a16:creationId xmlns:a16="http://schemas.microsoft.com/office/drawing/2014/main" id="{8FF73C52-E310-4716-A14A-818FF3D821BE}"/>
              </a:ext>
            </a:extLst>
          </p:cNvPr>
          <p:cNvSpPr txBox="1"/>
          <p:nvPr/>
        </p:nvSpPr>
        <p:spPr>
          <a:xfrm>
            <a:off x="879826" y="11903496"/>
            <a:ext cx="987632" cy="510778"/>
          </a:xfrm>
          <a:prstGeom prst="wedgeRoundRectCallout">
            <a:avLst>
              <a:gd name="adj1" fmla="val 31637"/>
              <a:gd name="adj2" fmla="val 91978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C1 Atomic Structure and the Periodic Table</a:t>
            </a:r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24D6A5DF-0EF2-462A-9567-AF661C3EDD6E}"/>
              </a:ext>
            </a:extLst>
          </p:cNvPr>
          <p:cNvSpPr txBox="1"/>
          <p:nvPr/>
        </p:nvSpPr>
        <p:spPr>
          <a:xfrm>
            <a:off x="2850334" y="3303220"/>
            <a:ext cx="652023" cy="374571"/>
          </a:xfrm>
          <a:prstGeom prst="wedgeRoundRectCallout">
            <a:avLst>
              <a:gd name="adj1" fmla="val -8219"/>
              <a:gd name="adj2" fmla="val 89836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C10 Using resources</a:t>
            </a:r>
          </a:p>
        </p:txBody>
      </p:sp>
      <p:sp>
        <p:nvSpPr>
          <p:cNvPr id="287" name="TextBox 286">
            <a:extLst>
              <a:ext uri="{FF2B5EF4-FFF2-40B4-BE49-F238E27FC236}">
                <a16:creationId xmlns:a16="http://schemas.microsoft.com/office/drawing/2014/main" id="{873A3050-C18B-4680-8BFE-9216ECA299CA}"/>
              </a:ext>
            </a:extLst>
          </p:cNvPr>
          <p:cNvSpPr txBox="1"/>
          <p:nvPr/>
        </p:nvSpPr>
        <p:spPr>
          <a:xfrm>
            <a:off x="632079" y="3644102"/>
            <a:ext cx="944373" cy="374571"/>
          </a:xfrm>
          <a:prstGeom prst="wedgeRoundRectCallout">
            <a:avLst>
              <a:gd name="adj1" fmla="val 44569"/>
              <a:gd name="adj2" fmla="val 112321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C9 Chemistry of the atmosphere</a:t>
            </a:r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DE316098-EF60-4D60-A53C-E951ACAA1DD3}"/>
              </a:ext>
            </a:extLst>
          </p:cNvPr>
          <p:cNvSpPr txBox="1"/>
          <p:nvPr/>
        </p:nvSpPr>
        <p:spPr>
          <a:xfrm>
            <a:off x="8152424" y="9921013"/>
            <a:ext cx="643464" cy="374571"/>
          </a:xfrm>
          <a:prstGeom prst="wedgeRoundRectCallout">
            <a:avLst>
              <a:gd name="adj1" fmla="val -42397"/>
              <a:gd name="adj2" fmla="val 97380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C5 Energy Changes</a:t>
            </a:r>
          </a:p>
        </p:txBody>
      </p:sp>
      <p:sp>
        <p:nvSpPr>
          <p:cNvPr id="289" name="TextBox 288">
            <a:extLst>
              <a:ext uri="{FF2B5EF4-FFF2-40B4-BE49-F238E27FC236}">
                <a16:creationId xmlns:a16="http://schemas.microsoft.com/office/drawing/2014/main" id="{5DD10ADF-6068-466D-BB67-98CB22220BA6}"/>
              </a:ext>
            </a:extLst>
          </p:cNvPr>
          <p:cNvSpPr txBox="1"/>
          <p:nvPr/>
        </p:nvSpPr>
        <p:spPr>
          <a:xfrm>
            <a:off x="8566441" y="12640686"/>
            <a:ext cx="633692" cy="510778"/>
          </a:xfrm>
          <a:prstGeom prst="wedgeRoundRectCallout">
            <a:avLst>
              <a:gd name="adj1" fmla="val -82037"/>
              <a:gd name="adj2" fmla="val -32328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C4 Chemical Changes</a:t>
            </a:r>
          </a:p>
        </p:txBody>
      </p:sp>
      <p:sp>
        <p:nvSpPr>
          <p:cNvPr id="290" name="TextBox 289">
            <a:extLst>
              <a:ext uri="{FF2B5EF4-FFF2-40B4-BE49-F238E27FC236}">
                <a16:creationId xmlns:a16="http://schemas.microsoft.com/office/drawing/2014/main" id="{DD327DF2-7446-470D-AD46-FBECF70532EB}"/>
              </a:ext>
            </a:extLst>
          </p:cNvPr>
          <p:cNvSpPr txBox="1"/>
          <p:nvPr/>
        </p:nvSpPr>
        <p:spPr>
          <a:xfrm>
            <a:off x="5559414" y="13112673"/>
            <a:ext cx="936611" cy="374571"/>
          </a:xfrm>
          <a:prstGeom prst="wedgeRoundRectCallout">
            <a:avLst>
              <a:gd name="adj1" fmla="val -10788"/>
              <a:gd name="adj2" fmla="val -96466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C3 Quantitative Chemistry</a:t>
            </a:r>
          </a:p>
        </p:txBody>
      </p:sp>
      <p:sp>
        <p:nvSpPr>
          <p:cNvPr id="315" name="TextBox 314">
            <a:extLst>
              <a:ext uri="{FF2B5EF4-FFF2-40B4-BE49-F238E27FC236}">
                <a16:creationId xmlns:a16="http://schemas.microsoft.com/office/drawing/2014/main" id="{B4B69B5A-2B40-440A-965A-66966F0D749A}"/>
              </a:ext>
            </a:extLst>
          </p:cNvPr>
          <p:cNvSpPr txBox="1"/>
          <p:nvPr/>
        </p:nvSpPr>
        <p:spPr>
          <a:xfrm>
            <a:off x="2945334" y="13120296"/>
            <a:ext cx="1112451" cy="510778"/>
          </a:xfrm>
          <a:prstGeom prst="wedgeRoundRectCallout">
            <a:avLst>
              <a:gd name="adj1" fmla="val 9385"/>
              <a:gd name="adj2" fmla="val -77193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C2 Bonding, Structure and the properties of matter</a:t>
            </a:r>
          </a:p>
        </p:txBody>
      </p:sp>
      <p:sp>
        <p:nvSpPr>
          <p:cNvPr id="324" name="TextBox 323">
            <a:extLst>
              <a:ext uri="{FF2B5EF4-FFF2-40B4-BE49-F238E27FC236}">
                <a16:creationId xmlns:a16="http://schemas.microsoft.com/office/drawing/2014/main" id="{B002A653-672C-4E28-9323-2CE522A3A233}"/>
              </a:ext>
            </a:extLst>
          </p:cNvPr>
          <p:cNvSpPr txBox="1"/>
          <p:nvPr/>
        </p:nvSpPr>
        <p:spPr>
          <a:xfrm>
            <a:off x="263764" y="5305681"/>
            <a:ext cx="826152" cy="374571"/>
          </a:xfrm>
          <a:prstGeom prst="wedgeRoundRectCallout">
            <a:avLst>
              <a:gd name="adj1" fmla="val 77575"/>
              <a:gd name="adj2" fmla="val 8936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C8 Chemical analysis</a:t>
            </a:r>
          </a:p>
        </p:txBody>
      </p:sp>
      <p:sp>
        <p:nvSpPr>
          <p:cNvPr id="325" name="TextBox 324">
            <a:extLst>
              <a:ext uri="{FF2B5EF4-FFF2-40B4-BE49-F238E27FC236}">
                <a16:creationId xmlns:a16="http://schemas.microsoft.com/office/drawing/2014/main" id="{D68E8859-40CF-4BD6-B03E-E8A19C6C8834}"/>
              </a:ext>
            </a:extLst>
          </p:cNvPr>
          <p:cNvSpPr txBox="1"/>
          <p:nvPr/>
        </p:nvSpPr>
        <p:spPr>
          <a:xfrm>
            <a:off x="2991304" y="5454593"/>
            <a:ext cx="707991" cy="374571"/>
          </a:xfrm>
          <a:prstGeom prst="wedgeRoundRectCallout">
            <a:avLst>
              <a:gd name="adj1" fmla="val -8614"/>
              <a:gd name="adj2" fmla="val 95343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C7 Organic Chemistry</a:t>
            </a:r>
          </a:p>
        </p:txBody>
      </p:sp>
      <p:sp>
        <p:nvSpPr>
          <p:cNvPr id="326" name="TextBox 325">
            <a:extLst>
              <a:ext uri="{FF2B5EF4-FFF2-40B4-BE49-F238E27FC236}">
                <a16:creationId xmlns:a16="http://schemas.microsoft.com/office/drawing/2014/main" id="{1D69C83C-3E3A-42A5-9DC3-8A4EB174E205}"/>
              </a:ext>
            </a:extLst>
          </p:cNvPr>
          <p:cNvSpPr txBox="1"/>
          <p:nvPr/>
        </p:nvSpPr>
        <p:spPr>
          <a:xfrm>
            <a:off x="4055876" y="6601556"/>
            <a:ext cx="1207992" cy="374571"/>
          </a:xfrm>
          <a:prstGeom prst="wedgeRoundRectCallout">
            <a:avLst>
              <a:gd name="adj1" fmla="val 9421"/>
              <a:gd name="adj2" fmla="val -95718"/>
              <a:gd name="adj3" fmla="val 16667"/>
            </a:avLst>
          </a:prstGeom>
          <a:solidFill>
            <a:srgbClr val="FDCDD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C6 The Rate and Extent of Chemical Change</a:t>
            </a:r>
          </a:p>
        </p:txBody>
      </p:sp>
      <p:sp>
        <p:nvSpPr>
          <p:cNvPr id="328" name="TextBox 327">
            <a:extLst>
              <a:ext uri="{FF2B5EF4-FFF2-40B4-BE49-F238E27FC236}">
                <a16:creationId xmlns:a16="http://schemas.microsoft.com/office/drawing/2014/main" id="{022AB8CF-28F6-4C10-9E0D-00B31E1896C3}"/>
              </a:ext>
            </a:extLst>
          </p:cNvPr>
          <p:cNvSpPr txBox="1"/>
          <p:nvPr/>
        </p:nvSpPr>
        <p:spPr>
          <a:xfrm>
            <a:off x="5798444" y="9926915"/>
            <a:ext cx="643464" cy="238363"/>
          </a:xfrm>
          <a:prstGeom prst="wedgeRoundRectCallout">
            <a:avLst>
              <a:gd name="adj1" fmla="val 8306"/>
              <a:gd name="adj2" fmla="val 11502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P1 Energy</a:t>
            </a:r>
          </a:p>
        </p:txBody>
      </p:sp>
      <p:sp>
        <p:nvSpPr>
          <p:cNvPr id="330" name="TextBox 329">
            <a:extLst>
              <a:ext uri="{FF2B5EF4-FFF2-40B4-BE49-F238E27FC236}">
                <a16:creationId xmlns:a16="http://schemas.microsoft.com/office/drawing/2014/main" id="{B75F87AE-DDB6-4E7F-8A18-ED3B56AC6317}"/>
              </a:ext>
            </a:extLst>
          </p:cNvPr>
          <p:cNvSpPr txBox="1"/>
          <p:nvPr/>
        </p:nvSpPr>
        <p:spPr>
          <a:xfrm>
            <a:off x="2573130" y="7488178"/>
            <a:ext cx="643464" cy="510778"/>
          </a:xfrm>
          <a:prstGeom prst="wedgeRoundRectCallout">
            <a:avLst>
              <a:gd name="adj1" fmla="val 27004"/>
              <a:gd name="adj2" fmla="val 9146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P4 Atomic Structure </a:t>
            </a:r>
          </a:p>
        </p:txBody>
      </p:sp>
      <p:sp>
        <p:nvSpPr>
          <p:cNvPr id="331" name="TextBox 330">
            <a:extLst>
              <a:ext uri="{FF2B5EF4-FFF2-40B4-BE49-F238E27FC236}">
                <a16:creationId xmlns:a16="http://schemas.microsoft.com/office/drawing/2014/main" id="{50074E9B-47CB-4E09-B62C-8ACEE0B89DFB}"/>
              </a:ext>
            </a:extLst>
          </p:cNvPr>
          <p:cNvSpPr txBox="1"/>
          <p:nvPr/>
        </p:nvSpPr>
        <p:spPr>
          <a:xfrm>
            <a:off x="56226" y="9133334"/>
            <a:ext cx="973220" cy="374571"/>
          </a:xfrm>
          <a:prstGeom prst="wedgeRoundRectCallout">
            <a:avLst>
              <a:gd name="adj1" fmla="val 75064"/>
              <a:gd name="adj2" fmla="val -2952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P3 Particle model of matter</a:t>
            </a:r>
          </a:p>
        </p:txBody>
      </p:sp>
      <p:sp>
        <p:nvSpPr>
          <p:cNvPr id="332" name="TextBox 331">
            <a:extLst>
              <a:ext uri="{FF2B5EF4-FFF2-40B4-BE49-F238E27FC236}">
                <a16:creationId xmlns:a16="http://schemas.microsoft.com/office/drawing/2014/main" id="{FDF4AFE3-A7CD-4587-9DA8-7653243C949E}"/>
              </a:ext>
            </a:extLst>
          </p:cNvPr>
          <p:cNvSpPr txBox="1"/>
          <p:nvPr/>
        </p:nvSpPr>
        <p:spPr>
          <a:xfrm flipH="1">
            <a:off x="2989250" y="10934827"/>
            <a:ext cx="656937" cy="374571"/>
          </a:xfrm>
          <a:prstGeom prst="wedgeRoundRectCallout">
            <a:avLst>
              <a:gd name="adj1" fmla="val 11969"/>
              <a:gd name="adj2" fmla="val -96977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P2 Electricity</a:t>
            </a:r>
          </a:p>
        </p:txBody>
      </p:sp>
      <p:sp>
        <p:nvSpPr>
          <p:cNvPr id="338" name="TextBox 337">
            <a:extLst>
              <a:ext uri="{FF2B5EF4-FFF2-40B4-BE49-F238E27FC236}">
                <a16:creationId xmlns:a16="http://schemas.microsoft.com/office/drawing/2014/main" id="{D4B3C02D-A51B-4D41-B6AD-20EDF88AF21B}"/>
              </a:ext>
            </a:extLst>
          </p:cNvPr>
          <p:cNvSpPr txBox="1"/>
          <p:nvPr/>
        </p:nvSpPr>
        <p:spPr>
          <a:xfrm>
            <a:off x="8443114" y="1501009"/>
            <a:ext cx="1060264" cy="374571"/>
          </a:xfrm>
          <a:prstGeom prst="wedgeRoundRectCallout">
            <a:avLst>
              <a:gd name="adj1" fmla="val -45028"/>
              <a:gd name="adj2" fmla="val 111809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P7 Magnetism and electromagnetism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C7584420-3471-4957-AF46-1EC280578626}"/>
              </a:ext>
            </a:extLst>
          </p:cNvPr>
          <p:cNvSpPr txBox="1"/>
          <p:nvPr/>
        </p:nvSpPr>
        <p:spPr>
          <a:xfrm>
            <a:off x="8629808" y="3814350"/>
            <a:ext cx="643464" cy="238363"/>
          </a:xfrm>
          <a:prstGeom prst="wedgeRoundRectCallout">
            <a:avLst>
              <a:gd name="adj1" fmla="val -77706"/>
              <a:gd name="adj2" fmla="val -24955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P6 Waves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3A00859C-180D-46E3-B099-76C8654D2793}"/>
              </a:ext>
            </a:extLst>
          </p:cNvPr>
          <p:cNvSpPr txBox="1"/>
          <p:nvPr/>
        </p:nvSpPr>
        <p:spPr>
          <a:xfrm>
            <a:off x="4407109" y="4435246"/>
            <a:ext cx="643464" cy="238363"/>
          </a:xfrm>
          <a:prstGeom prst="wedgeRoundRectCallout">
            <a:avLst>
              <a:gd name="adj1" fmla="val 10176"/>
              <a:gd name="adj2" fmla="val -1323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P5 Forces</a:t>
            </a:r>
          </a:p>
        </p:txBody>
      </p:sp>
      <p:pic>
        <p:nvPicPr>
          <p:cNvPr id="3" name="Graphic 2" descr="Group">
            <a:extLst>
              <a:ext uri="{FF2B5EF4-FFF2-40B4-BE49-F238E27FC236}">
                <a16:creationId xmlns:a16="http://schemas.microsoft.com/office/drawing/2014/main" id="{CE659AD1-7753-46E5-94CD-39F9F489E3F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5"/>
              </a:ext>
            </a:extLst>
          </a:blip>
          <a:stretch>
            <a:fillRect/>
          </a:stretch>
        </p:blipFill>
        <p:spPr>
          <a:xfrm>
            <a:off x="8678782" y="14505934"/>
            <a:ext cx="914400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0DCFFD6-E1B9-40C2-8B99-34263550A124}"/>
              </a:ext>
            </a:extLst>
          </p:cNvPr>
          <p:cNvSpPr txBox="1"/>
          <p:nvPr/>
        </p:nvSpPr>
        <p:spPr>
          <a:xfrm>
            <a:off x="195904" y="58752"/>
            <a:ext cx="6826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1">
                    <a:lumMod val="50000"/>
                  </a:schemeClr>
                </a:solidFill>
              </a:rPr>
              <a:t>Combined Science KS4 Learning Journey </a:t>
            </a:r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2FB744DC-90BE-4571-8E4F-F1A1B1D0F9DF}"/>
              </a:ext>
            </a:extLst>
          </p:cNvPr>
          <p:cNvSpPr/>
          <p:nvPr/>
        </p:nvSpPr>
        <p:spPr>
          <a:xfrm>
            <a:off x="6060002" y="15347815"/>
            <a:ext cx="840997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Cell structure, </a:t>
            </a:r>
            <a:r>
              <a:rPr lang="en-US" sz="800" dirty="0" err="1"/>
              <a:t>specialisation</a:t>
            </a:r>
            <a:r>
              <a:rPr lang="en-US" sz="800" dirty="0"/>
              <a:t> and microscopy</a:t>
            </a:r>
          </a:p>
        </p:txBody>
      </p: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16019830-9CD6-438E-9FEA-EE85EE866F17}"/>
              </a:ext>
            </a:extLst>
          </p:cNvPr>
          <p:cNvCxnSpPr>
            <a:cxnSpLocks/>
          </p:cNvCxnSpPr>
          <p:nvPr/>
        </p:nvCxnSpPr>
        <p:spPr>
          <a:xfrm>
            <a:off x="4775166" y="14364253"/>
            <a:ext cx="0" cy="343448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8" name="Rectangle 257">
            <a:extLst>
              <a:ext uri="{FF2B5EF4-FFF2-40B4-BE49-F238E27FC236}">
                <a16:creationId xmlns:a16="http://schemas.microsoft.com/office/drawing/2014/main" id="{83EE7778-2958-42AB-9DD9-E2A9E2110278}"/>
              </a:ext>
            </a:extLst>
          </p:cNvPr>
          <p:cNvSpPr/>
          <p:nvPr/>
        </p:nvSpPr>
        <p:spPr>
          <a:xfrm>
            <a:off x="4389831" y="13902589"/>
            <a:ext cx="7658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Exchange surfaces and SA:V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B708163A-30D8-4937-BD41-D4761F14D123}"/>
              </a:ext>
            </a:extLst>
          </p:cNvPr>
          <p:cNvCxnSpPr>
            <a:cxnSpLocks/>
          </p:cNvCxnSpPr>
          <p:nvPr/>
        </p:nvCxnSpPr>
        <p:spPr>
          <a:xfrm>
            <a:off x="2934073" y="14338349"/>
            <a:ext cx="7479" cy="379677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0" name="Rectangle 269">
            <a:extLst>
              <a:ext uri="{FF2B5EF4-FFF2-40B4-BE49-F238E27FC236}">
                <a16:creationId xmlns:a16="http://schemas.microsoft.com/office/drawing/2014/main" id="{CEC03D7B-FE75-4E4F-9EB3-4386546CB59B}"/>
              </a:ext>
            </a:extLst>
          </p:cNvPr>
          <p:cNvSpPr/>
          <p:nvPr/>
        </p:nvSpPr>
        <p:spPr>
          <a:xfrm>
            <a:off x="2051220" y="15358153"/>
            <a:ext cx="9657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800" dirty="0"/>
              <a:t>Health and disease</a:t>
            </a:r>
          </a:p>
        </p:txBody>
      </p:sp>
      <p:pic>
        <p:nvPicPr>
          <p:cNvPr id="22" name="Graphic 21" descr="First aid kit">
            <a:extLst>
              <a:ext uri="{FF2B5EF4-FFF2-40B4-BE49-F238E27FC236}">
                <a16:creationId xmlns:a16="http://schemas.microsoft.com/office/drawing/2014/main" id="{52C0F9C4-857C-4175-AC87-92350433182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6"/>
              </a:ext>
            </a:extLst>
          </a:blip>
          <a:stretch>
            <a:fillRect/>
          </a:stretch>
        </p:blipFill>
        <p:spPr>
          <a:xfrm>
            <a:off x="2142094" y="15440227"/>
            <a:ext cx="461666" cy="461666"/>
          </a:xfrm>
          <a:prstGeom prst="rect">
            <a:avLst/>
          </a:prstGeom>
        </p:spPr>
      </p:pic>
      <p:pic>
        <p:nvPicPr>
          <p:cNvPr id="27" name="Graphic 26" descr="Medicine">
            <a:extLst>
              <a:ext uri="{FF2B5EF4-FFF2-40B4-BE49-F238E27FC236}">
                <a16:creationId xmlns:a16="http://schemas.microsoft.com/office/drawing/2014/main" id="{682BBEEA-E1F5-4FB5-9A7A-68627EA2B4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7"/>
              </a:ext>
            </a:extLst>
          </a:blip>
          <a:stretch>
            <a:fillRect/>
          </a:stretch>
        </p:blipFill>
        <p:spPr>
          <a:xfrm>
            <a:off x="276682" y="14028528"/>
            <a:ext cx="479851" cy="479851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463E21FF-0E62-4739-B228-713E93D9B934}"/>
              </a:ext>
            </a:extLst>
          </p:cNvPr>
          <p:cNvSpPr txBox="1"/>
          <p:nvPr/>
        </p:nvSpPr>
        <p:spPr>
          <a:xfrm rot="19208044">
            <a:off x="6318173" y="13164139"/>
            <a:ext cx="11911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 Rounded MT Bold" panose="020F0704030504030204" pitchFamily="34" charset="0"/>
              </a:rPr>
              <a:t>O=C=O</a:t>
            </a:r>
          </a:p>
        </p:txBody>
      </p:sp>
      <p:pic>
        <p:nvPicPr>
          <p:cNvPr id="52" name="Graphic 51" descr="Scientist">
            <a:extLst>
              <a:ext uri="{FF2B5EF4-FFF2-40B4-BE49-F238E27FC236}">
                <a16:creationId xmlns:a16="http://schemas.microsoft.com/office/drawing/2014/main" id="{3BFD2DBA-32EE-4457-A84B-BB03ED0AD8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8"/>
              </a:ext>
            </a:extLst>
          </a:blip>
          <a:stretch>
            <a:fillRect/>
          </a:stretch>
        </p:blipFill>
        <p:spPr>
          <a:xfrm>
            <a:off x="8846355" y="11738513"/>
            <a:ext cx="721670" cy="721670"/>
          </a:xfrm>
          <a:prstGeom prst="rect">
            <a:avLst/>
          </a:prstGeom>
        </p:spPr>
      </p:pic>
      <p:pic>
        <p:nvPicPr>
          <p:cNvPr id="2052" name="Picture 4" descr="Image result for reaction profile">
            <a:extLst>
              <a:ext uri="{FF2B5EF4-FFF2-40B4-BE49-F238E27FC236}">
                <a16:creationId xmlns:a16="http://schemas.microsoft.com/office/drawing/2014/main" id="{1FC1AA4B-D33D-4B42-9F64-34231B2BDC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9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1"/>
          <a:stretch/>
        </p:blipFill>
        <p:spPr bwMode="auto">
          <a:xfrm>
            <a:off x="5750439" y="10983961"/>
            <a:ext cx="1011800" cy="625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Graphic 53" descr="Beaker">
            <a:extLst>
              <a:ext uri="{FF2B5EF4-FFF2-40B4-BE49-F238E27FC236}">
                <a16:creationId xmlns:a16="http://schemas.microsoft.com/office/drawing/2014/main" id="{54C8A6F5-13F0-4D1F-9865-37F12D4DF97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0"/>
              </a:ext>
            </a:extLst>
          </a:blip>
          <a:stretch>
            <a:fillRect/>
          </a:stretch>
        </p:blipFill>
        <p:spPr>
          <a:xfrm>
            <a:off x="7607583" y="11472650"/>
            <a:ext cx="542457" cy="542457"/>
          </a:xfrm>
          <a:prstGeom prst="rect">
            <a:avLst/>
          </a:prstGeom>
        </p:spPr>
      </p:pic>
      <p:sp>
        <p:nvSpPr>
          <p:cNvPr id="173" name="Rectangle 172">
            <a:extLst>
              <a:ext uri="{FF2B5EF4-FFF2-40B4-BE49-F238E27FC236}">
                <a16:creationId xmlns:a16="http://schemas.microsoft.com/office/drawing/2014/main" id="{6A58E717-B771-4B43-9948-F58FF09DE708}"/>
              </a:ext>
            </a:extLst>
          </p:cNvPr>
          <p:cNvSpPr/>
          <p:nvPr/>
        </p:nvSpPr>
        <p:spPr>
          <a:xfrm>
            <a:off x="6181075" y="11004291"/>
            <a:ext cx="10212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Reaction profiles and bond energies</a:t>
            </a:r>
          </a:p>
        </p:txBody>
      </p:sp>
      <p:pic>
        <p:nvPicPr>
          <p:cNvPr id="474" name="Picture 473">
            <a:extLst>
              <a:ext uri="{FF2B5EF4-FFF2-40B4-BE49-F238E27FC236}">
                <a16:creationId xmlns:a16="http://schemas.microsoft.com/office/drawing/2014/main" id="{B8785986-4FA3-45C8-875E-CFEA3D018141}"/>
              </a:ext>
            </a:extLst>
          </p:cNvPr>
          <p:cNvPicPr>
            <a:picLocks noChangeAspect="1"/>
          </p:cNvPicPr>
          <p:nvPr/>
        </p:nvPicPr>
        <p:blipFill>
          <a:blip r:embed="rId61"/>
          <a:stretch>
            <a:fillRect/>
          </a:stretch>
        </p:blipFill>
        <p:spPr>
          <a:xfrm>
            <a:off x="4541829" y="10904042"/>
            <a:ext cx="461834" cy="424702"/>
          </a:xfrm>
          <a:prstGeom prst="rect">
            <a:avLst/>
          </a:prstGeom>
        </p:spPr>
      </p:pic>
      <p:sp>
        <p:nvSpPr>
          <p:cNvPr id="176" name="Rectangle 175">
            <a:extLst>
              <a:ext uri="{FF2B5EF4-FFF2-40B4-BE49-F238E27FC236}">
                <a16:creationId xmlns:a16="http://schemas.microsoft.com/office/drawing/2014/main" id="{D53A238C-E380-4D94-AFC5-4B32421B7F5D}"/>
              </a:ext>
            </a:extLst>
          </p:cNvPr>
          <p:cNvSpPr/>
          <p:nvPr/>
        </p:nvSpPr>
        <p:spPr>
          <a:xfrm>
            <a:off x="3918942" y="10949579"/>
            <a:ext cx="8178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Conservation and dissipation of energy</a:t>
            </a:r>
          </a:p>
          <a:p>
            <a:r>
              <a:rPr lang="en-US" sz="800" dirty="0"/>
              <a:t> </a:t>
            </a: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931F5D16-399F-43B4-96FB-2B69E95E8770}"/>
              </a:ext>
            </a:extLst>
          </p:cNvPr>
          <p:cNvSpPr/>
          <p:nvPr/>
        </p:nvSpPr>
        <p:spPr>
          <a:xfrm>
            <a:off x="4896568" y="10941344"/>
            <a:ext cx="7907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Energy changes in a system and stores</a:t>
            </a:r>
          </a:p>
        </p:txBody>
      </p:sp>
      <p:pic>
        <p:nvPicPr>
          <p:cNvPr id="2060" name="Picture 12" descr="Image result for specific heat capacity diagram">
            <a:extLst>
              <a:ext uri="{FF2B5EF4-FFF2-40B4-BE49-F238E27FC236}">
                <a16:creationId xmlns:a16="http://schemas.microsoft.com/office/drawing/2014/main" id="{EB97A5C6-069B-42F7-84DD-63642B108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138" y="9303123"/>
            <a:ext cx="847539" cy="87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" name="Rectangle 174">
            <a:extLst>
              <a:ext uri="{FF2B5EF4-FFF2-40B4-BE49-F238E27FC236}">
                <a16:creationId xmlns:a16="http://schemas.microsoft.com/office/drawing/2014/main" id="{B69BFFAD-6F8A-447F-AF26-71E015342D11}"/>
              </a:ext>
            </a:extLst>
          </p:cNvPr>
          <p:cNvSpPr/>
          <p:nvPr/>
        </p:nvSpPr>
        <p:spPr>
          <a:xfrm>
            <a:off x="4588642" y="9683529"/>
            <a:ext cx="973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Specific heat capacity</a:t>
            </a:r>
          </a:p>
          <a:p>
            <a:r>
              <a:rPr lang="en-US" sz="800" dirty="0"/>
              <a:t> </a:t>
            </a:r>
          </a:p>
        </p:txBody>
      </p:sp>
      <p:cxnSp>
        <p:nvCxnSpPr>
          <p:cNvPr id="619" name="Straight Connector 618">
            <a:extLst>
              <a:ext uri="{FF2B5EF4-FFF2-40B4-BE49-F238E27FC236}">
                <a16:creationId xmlns:a16="http://schemas.microsoft.com/office/drawing/2014/main" id="{4405E6CA-E5DD-422F-BBC2-0D02D90B9AF8}"/>
              </a:ext>
            </a:extLst>
          </p:cNvPr>
          <p:cNvCxnSpPr>
            <a:cxnSpLocks/>
          </p:cNvCxnSpPr>
          <p:nvPr/>
        </p:nvCxnSpPr>
        <p:spPr>
          <a:xfrm>
            <a:off x="5047574" y="10041655"/>
            <a:ext cx="0" cy="2648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2" name="Graphic 321" descr="Scales of justice">
            <a:extLst>
              <a:ext uri="{FF2B5EF4-FFF2-40B4-BE49-F238E27FC236}">
                <a16:creationId xmlns:a16="http://schemas.microsoft.com/office/drawing/2014/main" id="{DA92F7BC-5D2B-46B5-A9C4-E99E995A89E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6932694" y="11799069"/>
            <a:ext cx="635301" cy="635301"/>
          </a:xfrm>
          <a:prstGeom prst="rect">
            <a:avLst/>
          </a:prstGeom>
        </p:spPr>
      </p:pic>
      <p:pic>
        <p:nvPicPr>
          <p:cNvPr id="2062" name="Picture 14" descr="Image result for heating water bunsen">
            <a:extLst>
              <a:ext uri="{FF2B5EF4-FFF2-40B4-BE49-F238E27FC236}">
                <a16:creationId xmlns:a16="http://schemas.microsoft.com/office/drawing/2014/main" id="{61FFE327-CF47-4A33-9CF7-A2020C6BB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180" y="7405730"/>
            <a:ext cx="799594" cy="84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2" name="Picture 491">
            <a:extLst>
              <a:ext uri="{FF2B5EF4-FFF2-40B4-BE49-F238E27FC236}">
                <a16:creationId xmlns:a16="http://schemas.microsoft.com/office/drawing/2014/main" id="{E96ADAD1-7371-4ED9-9842-9E5549462F80}"/>
              </a:ext>
            </a:extLst>
          </p:cNvPr>
          <p:cNvPicPr>
            <a:picLocks noChangeAspect="1"/>
          </p:cNvPicPr>
          <p:nvPr/>
        </p:nvPicPr>
        <p:blipFill>
          <a:blip r:embed="rId64">
            <a:biLevel thresh="75000"/>
          </a:blip>
          <a:stretch>
            <a:fillRect/>
          </a:stretch>
        </p:blipFill>
        <p:spPr>
          <a:xfrm>
            <a:off x="3000302" y="8978268"/>
            <a:ext cx="500059" cy="500059"/>
          </a:xfrm>
          <a:prstGeom prst="rect">
            <a:avLst/>
          </a:prstGeom>
        </p:spPr>
      </p:pic>
      <p:sp>
        <p:nvSpPr>
          <p:cNvPr id="195" name="TextBox 194">
            <a:extLst>
              <a:ext uri="{FF2B5EF4-FFF2-40B4-BE49-F238E27FC236}">
                <a16:creationId xmlns:a16="http://schemas.microsoft.com/office/drawing/2014/main" id="{CE8275E3-C1BD-45F0-87A9-3298E433DACB}"/>
              </a:ext>
            </a:extLst>
          </p:cNvPr>
          <p:cNvSpPr txBox="1"/>
          <p:nvPr/>
        </p:nvSpPr>
        <p:spPr>
          <a:xfrm>
            <a:off x="3520327" y="7533110"/>
            <a:ext cx="7278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Atoms and isotopes</a:t>
            </a:r>
          </a:p>
        </p:txBody>
      </p:sp>
      <p:pic>
        <p:nvPicPr>
          <p:cNvPr id="494" name="Picture 493">
            <a:extLst>
              <a:ext uri="{FF2B5EF4-FFF2-40B4-BE49-F238E27FC236}">
                <a16:creationId xmlns:a16="http://schemas.microsoft.com/office/drawing/2014/main" id="{61C38051-D172-47B2-B2C0-309F9C164898}"/>
              </a:ext>
            </a:extLst>
          </p:cNvPr>
          <p:cNvPicPr>
            <a:picLocks noChangeAspect="1"/>
          </p:cNvPicPr>
          <p:nvPr/>
        </p:nvPicPr>
        <p:blipFill>
          <a:blip r:embed="rId65"/>
          <a:stretch>
            <a:fillRect/>
          </a:stretch>
        </p:blipFill>
        <p:spPr>
          <a:xfrm rot="1005117">
            <a:off x="7596134" y="7550661"/>
            <a:ext cx="420604" cy="420604"/>
          </a:xfrm>
          <a:prstGeom prst="rect">
            <a:avLst/>
          </a:prstGeom>
        </p:spPr>
      </p:pic>
      <p:sp>
        <p:nvSpPr>
          <p:cNvPr id="253" name="Rectangle 252">
            <a:extLst>
              <a:ext uri="{FF2B5EF4-FFF2-40B4-BE49-F238E27FC236}">
                <a16:creationId xmlns:a16="http://schemas.microsoft.com/office/drawing/2014/main" id="{550593A4-D2BC-4588-B370-D164E22D7491}"/>
              </a:ext>
            </a:extLst>
          </p:cNvPr>
          <p:cNvSpPr/>
          <p:nvPr/>
        </p:nvSpPr>
        <p:spPr>
          <a:xfrm>
            <a:off x="6509597" y="8933194"/>
            <a:ext cx="71846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Homeostasis</a:t>
            </a:r>
          </a:p>
          <a:p>
            <a:r>
              <a:rPr lang="en-US" sz="800" dirty="0"/>
              <a:t> </a:t>
            </a:r>
          </a:p>
        </p:txBody>
      </p:sp>
      <p:pic>
        <p:nvPicPr>
          <p:cNvPr id="2066" name="Picture 18" descr="Image result for kidney icon">
            <a:extLst>
              <a:ext uri="{FF2B5EF4-FFF2-40B4-BE49-F238E27FC236}">
                <a16:creationId xmlns:a16="http://schemas.microsoft.com/office/drawing/2014/main" id="{F19561FD-13D4-47B5-819F-059ACF90E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181" y="8864307"/>
            <a:ext cx="441345" cy="47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0" name="Rectangle 259">
            <a:extLst>
              <a:ext uri="{FF2B5EF4-FFF2-40B4-BE49-F238E27FC236}">
                <a16:creationId xmlns:a16="http://schemas.microsoft.com/office/drawing/2014/main" id="{1FDC7614-0D97-4F32-B49E-57ABE864C681}"/>
              </a:ext>
            </a:extLst>
          </p:cNvPr>
          <p:cNvSpPr/>
          <p:nvPr/>
        </p:nvSpPr>
        <p:spPr>
          <a:xfrm>
            <a:off x="7822430" y="5515533"/>
            <a:ext cx="889815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800" dirty="0"/>
              <a:t>Classification </a:t>
            </a:r>
          </a:p>
          <a:p>
            <a:r>
              <a:rPr lang="en-US" sz="800" dirty="0"/>
              <a:t> </a:t>
            </a: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62746FAA-FD39-4C7E-B72D-5EB10A1F9645}"/>
              </a:ext>
            </a:extLst>
          </p:cNvPr>
          <p:cNvSpPr/>
          <p:nvPr/>
        </p:nvSpPr>
        <p:spPr>
          <a:xfrm>
            <a:off x="1859520" y="6568180"/>
            <a:ext cx="8428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Carbon compounds</a:t>
            </a:r>
          </a:p>
          <a:p>
            <a:pPr algn="ctr"/>
            <a:r>
              <a:rPr lang="en-US" sz="800" dirty="0"/>
              <a:t> </a:t>
            </a:r>
          </a:p>
        </p:txBody>
      </p:sp>
      <p:pic>
        <p:nvPicPr>
          <p:cNvPr id="2068" name="Picture 20" descr="Image result for acid rain icon">
            <a:extLst>
              <a:ext uri="{FF2B5EF4-FFF2-40B4-BE49-F238E27FC236}">
                <a16:creationId xmlns:a16="http://schemas.microsoft.com/office/drawing/2014/main" id="{505E1CBD-7AA8-45FF-8C7D-A2788F45C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921" y="4471404"/>
            <a:ext cx="480236" cy="48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" name="TextBox 204">
            <a:extLst>
              <a:ext uri="{FF2B5EF4-FFF2-40B4-BE49-F238E27FC236}">
                <a16:creationId xmlns:a16="http://schemas.microsoft.com/office/drawing/2014/main" id="{889CD323-4010-4D1C-899E-D8E20531F8DE}"/>
              </a:ext>
            </a:extLst>
          </p:cNvPr>
          <p:cNvSpPr txBox="1"/>
          <p:nvPr/>
        </p:nvSpPr>
        <p:spPr>
          <a:xfrm>
            <a:off x="2261084" y="4389866"/>
            <a:ext cx="8332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Atmospheric pollutants</a:t>
            </a:r>
          </a:p>
        </p:txBody>
      </p:sp>
      <p:pic>
        <p:nvPicPr>
          <p:cNvPr id="501" name="Picture 500">
            <a:extLst>
              <a:ext uri="{FF2B5EF4-FFF2-40B4-BE49-F238E27FC236}">
                <a16:creationId xmlns:a16="http://schemas.microsoft.com/office/drawing/2014/main" id="{1CA03099-DAD2-4F7F-8868-85468C4E5187}"/>
              </a:ext>
            </a:extLst>
          </p:cNvPr>
          <p:cNvPicPr>
            <a:picLocks noChangeAspect="1"/>
          </p:cNvPicPr>
          <p:nvPr/>
        </p:nvPicPr>
        <p:blipFill>
          <a:blip r:embed="rId68"/>
          <a:stretch>
            <a:fillRect/>
          </a:stretch>
        </p:blipFill>
        <p:spPr>
          <a:xfrm rot="5400000">
            <a:off x="5501447" y="3178240"/>
            <a:ext cx="715359" cy="313209"/>
          </a:xfrm>
          <a:prstGeom prst="rect">
            <a:avLst/>
          </a:prstGeom>
        </p:spPr>
      </p:pic>
      <p:cxnSp>
        <p:nvCxnSpPr>
          <p:cNvPr id="504" name="Straight Arrow Connector 503">
            <a:extLst>
              <a:ext uri="{FF2B5EF4-FFF2-40B4-BE49-F238E27FC236}">
                <a16:creationId xmlns:a16="http://schemas.microsoft.com/office/drawing/2014/main" id="{89D0C468-2A98-4034-946C-AE555B2F7563}"/>
              </a:ext>
            </a:extLst>
          </p:cNvPr>
          <p:cNvCxnSpPr>
            <a:cxnSpLocks/>
          </p:cNvCxnSpPr>
          <p:nvPr/>
        </p:nvCxnSpPr>
        <p:spPr>
          <a:xfrm>
            <a:off x="7463207" y="4844820"/>
            <a:ext cx="27837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Arrow Connector 342">
            <a:extLst>
              <a:ext uri="{FF2B5EF4-FFF2-40B4-BE49-F238E27FC236}">
                <a16:creationId xmlns:a16="http://schemas.microsoft.com/office/drawing/2014/main" id="{3AEBE51D-B79C-47FF-9DEB-80034E85FF12}"/>
              </a:ext>
            </a:extLst>
          </p:cNvPr>
          <p:cNvCxnSpPr>
            <a:cxnSpLocks/>
            <a:stCxn id="503" idx="1"/>
          </p:cNvCxnSpPr>
          <p:nvPr/>
        </p:nvCxnSpPr>
        <p:spPr>
          <a:xfrm flipH="1" flipV="1">
            <a:off x="6740838" y="4833229"/>
            <a:ext cx="181577" cy="93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72" name="Picture 24" descr="Image result for newton cradle icon">
            <a:extLst>
              <a:ext uri="{FF2B5EF4-FFF2-40B4-BE49-F238E27FC236}">
                <a16:creationId xmlns:a16="http://schemas.microsoft.com/office/drawing/2014/main" id="{718BFD4A-AEA6-4157-A63B-7F80508D0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40918" y="4437325"/>
            <a:ext cx="540792" cy="59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" name="TextBox 310">
            <a:extLst>
              <a:ext uri="{FF2B5EF4-FFF2-40B4-BE49-F238E27FC236}">
                <a16:creationId xmlns:a16="http://schemas.microsoft.com/office/drawing/2014/main" id="{3C4AEA43-437D-4E74-BBBB-75877508C164}"/>
              </a:ext>
            </a:extLst>
          </p:cNvPr>
          <p:cNvSpPr txBox="1"/>
          <p:nvPr/>
        </p:nvSpPr>
        <p:spPr>
          <a:xfrm>
            <a:off x="7904040" y="4372547"/>
            <a:ext cx="1047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Momentum</a:t>
            </a:r>
          </a:p>
        </p:txBody>
      </p:sp>
      <p:pic>
        <p:nvPicPr>
          <p:cNvPr id="527" name="Picture 526">
            <a:extLst>
              <a:ext uri="{FF2B5EF4-FFF2-40B4-BE49-F238E27FC236}">
                <a16:creationId xmlns:a16="http://schemas.microsoft.com/office/drawing/2014/main" id="{87DE0418-AA41-4BF0-84E1-38F37F6658D2}"/>
              </a:ext>
            </a:extLst>
          </p:cNvPr>
          <p:cNvPicPr>
            <a:picLocks noChangeAspect="1"/>
          </p:cNvPicPr>
          <p:nvPr/>
        </p:nvPicPr>
        <p:blipFill>
          <a:blip r:embed="rId70"/>
          <a:stretch>
            <a:fillRect/>
          </a:stretch>
        </p:blipFill>
        <p:spPr>
          <a:xfrm>
            <a:off x="7287867" y="3150954"/>
            <a:ext cx="663993" cy="338381"/>
          </a:xfrm>
          <a:prstGeom prst="rect">
            <a:avLst/>
          </a:prstGeom>
        </p:spPr>
      </p:pic>
      <p:pic>
        <p:nvPicPr>
          <p:cNvPr id="2076" name="Picture 28" descr="Image result for the motor effect">
            <a:extLst>
              <a:ext uri="{FF2B5EF4-FFF2-40B4-BE49-F238E27FC236}">
                <a16:creationId xmlns:a16="http://schemas.microsoft.com/office/drawing/2014/main" id="{E30C55F6-188D-4663-A3B7-D22AAB4BA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1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46" y="2252574"/>
            <a:ext cx="564091" cy="445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2" name="TextBox 291">
            <a:extLst>
              <a:ext uri="{FF2B5EF4-FFF2-40B4-BE49-F238E27FC236}">
                <a16:creationId xmlns:a16="http://schemas.microsoft.com/office/drawing/2014/main" id="{2B26C425-A5BB-4BDD-B0A1-FC0BFB6DD34E}"/>
              </a:ext>
            </a:extLst>
          </p:cNvPr>
          <p:cNvSpPr txBox="1"/>
          <p:nvPr/>
        </p:nvSpPr>
        <p:spPr>
          <a:xfrm>
            <a:off x="6748222" y="2264160"/>
            <a:ext cx="8332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The motor effect</a:t>
            </a:r>
          </a:p>
        </p:txBody>
      </p:sp>
      <p:pic>
        <p:nvPicPr>
          <p:cNvPr id="2078" name="Picture 30" descr="Image result for methane structure">
            <a:extLst>
              <a:ext uri="{FF2B5EF4-FFF2-40B4-BE49-F238E27FC236}">
                <a16:creationId xmlns:a16="http://schemas.microsoft.com/office/drawing/2014/main" id="{38D960CC-5836-42D3-BEF6-58B4AB48C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981" y="3240541"/>
            <a:ext cx="298100" cy="31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6" name="TextBox 225">
            <a:extLst>
              <a:ext uri="{FF2B5EF4-FFF2-40B4-BE49-F238E27FC236}">
                <a16:creationId xmlns:a16="http://schemas.microsoft.com/office/drawing/2014/main" id="{86620ADC-67F0-43AA-A588-F1F7E3EC5F89}"/>
              </a:ext>
            </a:extLst>
          </p:cNvPr>
          <p:cNvSpPr txBox="1"/>
          <p:nvPr/>
        </p:nvSpPr>
        <p:spPr>
          <a:xfrm>
            <a:off x="1785221" y="3088597"/>
            <a:ext cx="876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Greenhouse gases</a:t>
            </a:r>
          </a:p>
        </p:txBody>
      </p:sp>
      <p:pic>
        <p:nvPicPr>
          <p:cNvPr id="530" name="Graphic 529" descr="Cow">
            <a:extLst>
              <a:ext uri="{FF2B5EF4-FFF2-40B4-BE49-F238E27FC236}">
                <a16:creationId xmlns:a16="http://schemas.microsoft.com/office/drawing/2014/main" id="{0CDC085B-141C-45EA-BD49-D9FB4B7013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3"/>
              </a:ext>
            </a:extLst>
          </a:blip>
          <a:stretch>
            <a:fillRect/>
          </a:stretch>
        </p:blipFill>
        <p:spPr>
          <a:xfrm>
            <a:off x="1762689" y="3314974"/>
            <a:ext cx="528954" cy="528954"/>
          </a:xfrm>
          <a:prstGeom prst="rect">
            <a:avLst/>
          </a:prstGeom>
        </p:spPr>
      </p:pic>
      <p:pic>
        <p:nvPicPr>
          <p:cNvPr id="365" name="Picture 364" descr="A close up of a logo&#10;&#10;Description automatically generated">
            <a:extLst>
              <a:ext uri="{FF2B5EF4-FFF2-40B4-BE49-F238E27FC236}">
                <a16:creationId xmlns:a16="http://schemas.microsoft.com/office/drawing/2014/main" id="{33FDF353-3DA9-473B-87BC-8959AA867BA0}"/>
              </a:ext>
            </a:extLst>
          </p:cNvPr>
          <p:cNvPicPr>
            <a:picLocks noChangeAspect="1"/>
          </p:cNvPicPr>
          <p:nvPr/>
        </p:nvPicPr>
        <p:blipFill rotWithShape="1"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78"/>
          <a:stretch/>
        </p:blipFill>
        <p:spPr>
          <a:xfrm flipH="1">
            <a:off x="5594895" y="913049"/>
            <a:ext cx="488729" cy="476668"/>
          </a:xfrm>
          <a:prstGeom prst="rect">
            <a:avLst/>
          </a:prstGeom>
        </p:spPr>
      </p:pic>
      <p:sp>
        <p:nvSpPr>
          <p:cNvPr id="283" name="Rectangle 282">
            <a:extLst>
              <a:ext uri="{FF2B5EF4-FFF2-40B4-BE49-F238E27FC236}">
                <a16:creationId xmlns:a16="http://schemas.microsoft.com/office/drawing/2014/main" id="{DC93C4B9-DE2B-44DD-921C-8683F77E0258}"/>
              </a:ext>
            </a:extLst>
          </p:cNvPr>
          <p:cNvSpPr/>
          <p:nvPr/>
        </p:nvSpPr>
        <p:spPr>
          <a:xfrm rot="631586">
            <a:off x="5091704" y="1429513"/>
            <a:ext cx="1380839" cy="21430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4" name="Rectangle 283">
            <a:extLst>
              <a:ext uri="{FF2B5EF4-FFF2-40B4-BE49-F238E27FC236}">
                <a16:creationId xmlns:a16="http://schemas.microsoft.com/office/drawing/2014/main" id="{CCD2276B-9838-4679-BC04-DB260D70217E}"/>
              </a:ext>
            </a:extLst>
          </p:cNvPr>
          <p:cNvSpPr/>
          <p:nvPr/>
        </p:nvSpPr>
        <p:spPr>
          <a:xfrm rot="20917980">
            <a:off x="5129565" y="2067840"/>
            <a:ext cx="1380839" cy="21430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5" name="Rectangle 284">
            <a:extLst>
              <a:ext uri="{FF2B5EF4-FFF2-40B4-BE49-F238E27FC236}">
                <a16:creationId xmlns:a16="http://schemas.microsoft.com/office/drawing/2014/main" id="{411F2133-E6E2-4E33-958F-1CE2D896C2C9}"/>
              </a:ext>
            </a:extLst>
          </p:cNvPr>
          <p:cNvSpPr/>
          <p:nvPr/>
        </p:nvSpPr>
        <p:spPr>
          <a:xfrm>
            <a:off x="5016285" y="1753266"/>
            <a:ext cx="1380839" cy="21430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" name="Triangle 45">
            <a:extLst>
              <a:ext uri="{FF2B5EF4-FFF2-40B4-BE49-F238E27FC236}">
                <a16:creationId xmlns:a16="http://schemas.microsoft.com/office/drawing/2014/main" id="{45AFA505-7617-4FC4-A4F5-2A0D069C29C6}"/>
              </a:ext>
            </a:extLst>
          </p:cNvPr>
          <p:cNvSpPr/>
          <p:nvPr/>
        </p:nvSpPr>
        <p:spPr>
          <a:xfrm rot="4569838" flipV="1">
            <a:off x="4801347" y="2198557"/>
            <a:ext cx="433513" cy="350830"/>
          </a:xfrm>
          <a:prstGeom prst="triangle">
            <a:avLst>
              <a:gd name="adj" fmla="val 4536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5" name="Triangle 45">
            <a:extLst>
              <a:ext uri="{FF2B5EF4-FFF2-40B4-BE49-F238E27FC236}">
                <a16:creationId xmlns:a16="http://schemas.microsoft.com/office/drawing/2014/main" id="{A4C12CC1-07D3-4555-8C35-1F482E6CC24B}"/>
              </a:ext>
            </a:extLst>
          </p:cNvPr>
          <p:cNvSpPr/>
          <p:nvPr/>
        </p:nvSpPr>
        <p:spPr>
          <a:xfrm rot="5400000" flipV="1">
            <a:off x="4629273" y="1689291"/>
            <a:ext cx="433511" cy="350832"/>
          </a:xfrm>
          <a:prstGeom prst="triangle">
            <a:avLst>
              <a:gd name="adj" fmla="val 4536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811162-5B9E-4B2D-AAB0-CEB3B7D3A515}"/>
              </a:ext>
            </a:extLst>
          </p:cNvPr>
          <p:cNvSpPr/>
          <p:nvPr/>
        </p:nvSpPr>
        <p:spPr>
          <a:xfrm>
            <a:off x="3026177" y="1608505"/>
            <a:ext cx="166423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/>
              <a:t>BTEC Human Biology </a:t>
            </a:r>
          </a:p>
          <a:p>
            <a:pPr algn="r"/>
            <a:r>
              <a:rPr lang="en-US" sz="1100" dirty="0"/>
              <a:t>(Need Grade 5 in Science)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52D404-F188-400B-ADFF-25E13E70C59C}"/>
              </a:ext>
            </a:extLst>
          </p:cNvPr>
          <p:cNvSpPr/>
          <p:nvPr/>
        </p:nvSpPr>
        <p:spPr>
          <a:xfrm>
            <a:off x="1773924" y="1065264"/>
            <a:ext cx="30284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100" dirty="0"/>
              <a:t>A level Sciences – Biology, Chemistry and Physics</a:t>
            </a:r>
          </a:p>
          <a:p>
            <a:pPr algn="r"/>
            <a:r>
              <a:rPr lang="en-US" sz="1100" dirty="0"/>
              <a:t> (Need grade 6 and above and grade 6 in </a:t>
            </a:r>
            <a:r>
              <a:rPr lang="en-US" sz="1100" dirty="0" err="1"/>
              <a:t>Maths</a:t>
            </a:r>
            <a:r>
              <a:rPr lang="en-US" sz="1100" dirty="0"/>
              <a:t>)</a:t>
            </a:r>
          </a:p>
        </p:txBody>
      </p:sp>
      <p:sp>
        <p:nvSpPr>
          <p:cNvPr id="308" name="Rectangle 307">
            <a:extLst>
              <a:ext uri="{FF2B5EF4-FFF2-40B4-BE49-F238E27FC236}">
                <a16:creationId xmlns:a16="http://schemas.microsoft.com/office/drawing/2014/main" id="{18144E95-D3A7-4BB7-9325-CAB93060272B}"/>
              </a:ext>
            </a:extLst>
          </p:cNvPr>
          <p:cNvSpPr/>
          <p:nvPr/>
        </p:nvSpPr>
        <p:spPr>
          <a:xfrm>
            <a:off x="1570982" y="2180351"/>
            <a:ext cx="329173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100" dirty="0"/>
              <a:t>Other post 16 options – Apprenticeships, other A level subjects, other BTEC subjects, other training, College?</a:t>
            </a:r>
          </a:p>
        </p:txBody>
      </p:sp>
      <p:pic>
        <p:nvPicPr>
          <p:cNvPr id="16" name="Graphic 15" descr="Head with gears">
            <a:extLst>
              <a:ext uri="{FF2B5EF4-FFF2-40B4-BE49-F238E27FC236}">
                <a16:creationId xmlns:a16="http://schemas.microsoft.com/office/drawing/2014/main" id="{A64A7ED2-0370-4BF1-8C85-E194B7DA5DC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5"/>
              </a:ext>
            </a:extLst>
          </a:blip>
          <a:stretch>
            <a:fillRect/>
          </a:stretch>
        </p:blipFill>
        <p:spPr>
          <a:xfrm>
            <a:off x="1128450" y="2157341"/>
            <a:ext cx="510574" cy="510574"/>
          </a:xfrm>
          <a:prstGeom prst="rect">
            <a:avLst/>
          </a:prstGeom>
        </p:spPr>
      </p:pic>
      <p:pic>
        <p:nvPicPr>
          <p:cNvPr id="18" name="Graphic 17" descr="Scientist">
            <a:extLst>
              <a:ext uri="{FF2B5EF4-FFF2-40B4-BE49-F238E27FC236}">
                <a16:creationId xmlns:a16="http://schemas.microsoft.com/office/drawing/2014/main" id="{EB24F951-E785-4047-93FB-C9B3CB77E3F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8"/>
              </a:ext>
            </a:extLst>
          </a:blip>
          <a:stretch>
            <a:fillRect/>
          </a:stretch>
        </p:blipFill>
        <p:spPr>
          <a:xfrm>
            <a:off x="1404856" y="977470"/>
            <a:ext cx="502493" cy="502493"/>
          </a:xfrm>
          <a:prstGeom prst="rect">
            <a:avLst/>
          </a:prstGeom>
        </p:spPr>
      </p:pic>
      <p:sp>
        <p:nvSpPr>
          <p:cNvPr id="313" name="TextBox 312">
            <a:extLst>
              <a:ext uri="{FF2B5EF4-FFF2-40B4-BE49-F238E27FC236}">
                <a16:creationId xmlns:a16="http://schemas.microsoft.com/office/drawing/2014/main" id="{942AF51A-AE31-4848-9F2F-CC9BD68B13B9}"/>
              </a:ext>
            </a:extLst>
          </p:cNvPr>
          <p:cNvSpPr txBox="1"/>
          <p:nvPr/>
        </p:nvSpPr>
        <p:spPr>
          <a:xfrm>
            <a:off x="6407258" y="1097133"/>
            <a:ext cx="8332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End of year exams!!</a:t>
            </a:r>
          </a:p>
        </p:txBody>
      </p: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34C50C06-005E-4E61-A4A8-1CC985281E2C}"/>
              </a:ext>
            </a:extLst>
          </p:cNvPr>
          <p:cNvCxnSpPr>
            <a:cxnSpLocks/>
          </p:cNvCxnSpPr>
          <p:nvPr/>
        </p:nvCxnSpPr>
        <p:spPr>
          <a:xfrm flipH="1">
            <a:off x="6884705" y="1377024"/>
            <a:ext cx="1" cy="302151"/>
          </a:xfrm>
          <a:prstGeom prst="line">
            <a:avLst/>
          </a:prstGeom>
          <a:ln w="19050">
            <a:solidFill>
              <a:srgbClr val="FF00FF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phic 20" descr="Skeleton">
            <a:extLst>
              <a:ext uri="{FF2B5EF4-FFF2-40B4-BE49-F238E27FC236}">
                <a16:creationId xmlns:a16="http://schemas.microsoft.com/office/drawing/2014/main" id="{B17ED206-DC2B-417D-9F30-D12E629983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6"/>
              </a:ext>
            </a:extLst>
          </a:blip>
          <a:stretch>
            <a:fillRect/>
          </a:stretch>
        </p:blipFill>
        <p:spPr>
          <a:xfrm>
            <a:off x="2613431" y="1542268"/>
            <a:ext cx="546252" cy="546252"/>
          </a:xfrm>
          <a:prstGeom prst="rect">
            <a:avLst/>
          </a:prstGeom>
        </p:spPr>
      </p:pic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9E3C0DE3-C44E-4906-8949-9C86E00D3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23894" y="15611404"/>
            <a:ext cx="3280589" cy="862523"/>
          </a:xfrm>
        </p:spPr>
        <p:txBody>
          <a:bodyPr/>
          <a:lstStyle/>
          <a:p>
            <a:r>
              <a:rPr lang="en-GB" dirty="0"/>
              <a:t>@</a:t>
            </a:r>
            <a:r>
              <a:rPr lang="en-GB" dirty="0" err="1"/>
              <a:t>misssadlerscience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807D42-7729-16D3-C6FA-A79E6BBB743C}"/>
              </a:ext>
            </a:extLst>
          </p:cNvPr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866" y="84644"/>
            <a:ext cx="1107807" cy="8958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7948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E6EB33AB-56D8-4235-B850-6EE2EE8573E3}"/>
</file>

<file path=customXml/itemProps2.xml><?xml version="1.0" encoding="utf-8"?>
<ds:datastoreItem xmlns:ds="http://schemas.openxmlformats.org/officeDocument/2006/customXml" ds:itemID="{E42242A8-FB93-4187-9457-EB2535F30E3F}"/>
</file>

<file path=customXml/itemProps3.xml><?xml version="1.0" encoding="utf-8"?>
<ds:datastoreItem xmlns:ds="http://schemas.openxmlformats.org/officeDocument/2006/customXml" ds:itemID="{8F738D72-B348-47D6-937E-54E02DE055F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13509</TotalTime>
  <Words>420</Words>
  <Application>Microsoft Office PowerPoint</Application>
  <PresentationFormat>Custom</PresentationFormat>
  <Paragraphs>117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Mathew Gaynon</cp:lastModifiedBy>
  <cp:revision>292</cp:revision>
  <cp:lastPrinted>2019-11-06T11:41:25Z</cp:lastPrinted>
  <dcterms:created xsi:type="dcterms:W3CDTF">2018-02-08T08:28:53Z</dcterms:created>
  <dcterms:modified xsi:type="dcterms:W3CDTF">2026-04-22T09:01:44Z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