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12192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  <a:srgbClr val="FF66FF"/>
    <a:srgbClr val="66FF66"/>
    <a:srgbClr val="FFCC66"/>
    <a:srgbClr val="FFFF66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158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366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506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711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738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555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62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155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127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457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586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414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60F9A-7C50-4092-88C8-6359BA01AB78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7D41E-29BA-45E8-926F-8951C77F49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795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jp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" name="Picture 2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0611" y="2073432"/>
            <a:ext cx="696628" cy="75819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21187" y="61476"/>
            <a:ext cx="1581908" cy="369332"/>
          </a:xfrm>
          <a:prstGeom prst="rect">
            <a:avLst/>
          </a:prstGeom>
          <a:solidFill>
            <a:srgbClr val="7030A0"/>
          </a:solidFill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ROAD MAP OF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704890" y="59090"/>
            <a:ext cx="40594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 err="1" smtClean="0"/>
              <a:t>Btec</a:t>
            </a:r>
            <a:r>
              <a:rPr lang="en-GB" sz="1600" b="1" dirty="0" smtClean="0"/>
              <a:t> Tech Award in Sport, Activity and Fitness</a:t>
            </a:r>
            <a:endParaRPr lang="en-GB" sz="1600" b="1" dirty="0"/>
          </a:p>
        </p:txBody>
      </p:sp>
      <p:grpSp>
        <p:nvGrpSpPr>
          <p:cNvPr id="116" name="Group 115"/>
          <p:cNvGrpSpPr/>
          <p:nvPr/>
        </p:nvGrpSpPr>
        <p:grpSpPr>
          <a:xfrm>
            <a:off x="1025067" y="613870"/>
            <a:ext cx="5114290" cy="11210772"/>
            <a:chOff x="1092807" y="620313"/>
            <a:chExt cx="5114290" cy="11210772"/>
          </a:xfrm>
        </p:grpSpPr>
        <p:sp>
          <p:nvSpPr>
            <p:cNvPr id="10" name="Rectangle 9"/>
            <p:cNvSpPr/>
            <p:nvPr/>
          </p:nvSpPr>
          <p:spPr>
            <a:xfrm>
              <a:off x="2697135" y="6967344"/>
              <a:ext cx="2124075" cy="70214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2697134" y="4890567"/>
              <a:ext cx="2124075" cy="69327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Block Arc 32"/>
            <p:cNvSpPr/>
            <p:nvPr/>
          </p:nvSpPr>
          <p:spPr>
            <a:xfrm rot="5400000">
              <a:off x="3435322" y="4890567"/>
              <a:ext cx="2771775" cy="2771775"/>
            </a:xfrm>
            <a:prstGeom prst="blockArc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4" name="Arc 33"/>
            <p:cNvSpPr/>
            <p:nvPr/>
          </p:nvSpPr>
          <p:spPr>
            <a:xfrm rot="5400000">
              <a:off x="3778220" y="5259511"/>
              <a:ext cx="2085977" cy="2010731"/>
            </a:xfrm>
            <a:prstGeom prst="arc">
              <a:avLst>
                <a:gd name="adj1" fmla="val 10923393"/>
                <a:gd name="adj2" fmla="val 158430"/>
              </a:avLst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6" name="Straight Connector 35"/>
            <p:cNvCxnSpPr/>
            <p:nvPr/>
          </p:nvCxnSpPr>
          <p:spPr>
            <a:xfrm flipH="1">
              <a:off x="2335824" y="5222914"/>
              <a:ext cx="2432994" cy="0"/>
            </a:xfrm>
            <a:prstGeom prst="line">
              <a:avLst/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flipH="1">
              <a:off x="2747294" y="7313346"/>
              <a:ext cx="1914521" cy="9524"/>
            </a:xfrm>
            <a:prstGeom prst="line">
              <a:avLst/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Rectangle 46"/>
            <p:cNvSpPr/>
            <p:nvPr/>
          </p:nvSpPr>
          <p:spPr>
            <a:xfrm rot="10800000">
              <a:off x="2686699" y="9049277"/>
              <a:ext cx="2124075" cy="69327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Block Arc 47"/>
            <p:cNvSpPr/>
            <p:nvPr/>
          </p:nvSpPr>
          <p:spPr>
            <a:xfrm rot="16200000">
              <a:off x="1300811" y="6970773"/>
              <a:ext cx="2771775" cy="2771775"/>
            </a:xfrm>
            <a:prstGeom prst="blockArc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49" name="Arc 48"/>
            <p:cNvSpPr/>
            <p:nvPr/>
          </p:nvSpPr>
          <p:spPr>
            <a:xfrm rot="16200000">
              <a:off x="1643711" y="7362873"/>
              <a:ext cx="2085977" cy="2010731"/>
            </a:xfrm>
            <a:prstGeom prst="arc">
              <a:avLst>
                <a:gd name="adj1" fmla="val 10923393"/>
                <a:gd name="adj2" fmla="val 21521388"/>
              </a:avLst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0" name="Straight Connector 49"/>
            <p:cNvCxnSpPr/>
            <p:nvPr/>
          </p:nvCxnSpPr>
          <p:spPr>
            <a:xfrm rot="10800000" flipH="1">
              <a:off x="2739090" y="9410201"/>
              <a:ext cx="2432994" cy="0"/>
            </a:xfrm>
            <a:prstGeom prst="line">
              <a:avLst/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Rectangle 53"/>
            <p:cNvSpPr/>
            <p:nvPr/>
          </p:nvSpPr>
          <p:spPr>
            <a:xfrm>
              <a:off x="1092807" y="11128944"/>
              <a:ext cx="3723047" cy="70214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Block Arc 55"/>
            <p:cNvSpPr/>
            <p:nvPr/>
          </p:nvSpPr>
          <p:spPr>
            <a:xfrm rot="5400000">
              <a:off x="3429966" y="9052167"/>
              <a:ext cx="2771775" cy="2771775"/>
            </a:xfrm>
            <a:prstGeom prst="blockArc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7" name="Arc 56"/>
            <p:cNvSpPr/>
            <p:nvPr/>
          </p:nvSpPr>
          <p:spPr>
            <a:xfrm rot="5400000">
              <a:off x="3772864" y="9449686"/>
              <a:ext cx="2085977" cy="2010731"/>
            </a:xfrm>
            <a:prstGeom prst="arc">
              <a:avLst>
                <a:gd name="adj1" fmla="val 10923393"/>
                <a:gd name="adj2" fmla="val 158430"/>
              </a:avLst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Arc 67"/>
            <p:cNvSpPr/>
            <p:nvPr/>
          </p:nvSpPr>
          <p:spPr>
            <a:xfrm rot="16200000">
              <a:off x="1651917" y="3210252"/>
              <a:ext cx="2085977" cy="2010731"/>
            </a:xfrm>
            <a:prstGeom prst="arc">
              <a:avLst>
                <a:gd name="adj1" fmla="val 10923393"/>
                <a:gd name="adj2" fmla="val 158430"/>
              </a:avLst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Rectangle 70"/>
            <p:cNvSpPr/>
            <p:nvPr/>
          </p:nvSpPr>
          <p:spPr>
            <a:xfrm rot="10800000">
              <a:off x="2686699" y="4891079"/>
              <a:ext cx="2124075" cy="69327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Block Arc 71"/>
            <p:cNvSpPr/>
            <p:nvPr/>
          </p:nvSpPr>
          <p:spPr>
            <a:xfrm rot="16200000">
              <a:off x="1300811" y="2812575"/>
              <a:ext cx="2771775" cy="2771775"/>
            </a:xfrm>
            <a:prstGeom prst="blockArc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3" name="Arc 72"/>
            <p:cNvSpPr/>
            <p:nvPr/>
          </p:nvSpPr>
          <p:spPr>
            <a:xfrm rot="16200000">
              <a:off x="1643711" y="3204675"/>
              <a:ext cx="2085977" cy="2010731"/>
            </a:xfrm>
            <a:prstGeom prst="arc">
              <a:avLst>
                <a:gd name="adj1" fmla="val 10923393"/>
                <a:gd name="adj2" fmla="val 158430"/>
              </a:avLst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4" name="Straight Connector 73"/>
            <p:cNvCxnSpPr/>
            <p:nvPr/>
          </p:nvCxnSpPr>
          <p:spPr>
            <a:xfrm flipV="1">
              <a:off x="2777193" y="5228188"/>
              <a:ext cx="2071684" cy="14289"/>
            </a:xfrm>
            <a:prstGeom prst="line">
              <a:avLst/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Rectangle 75"/>
            <p:cNvSpPr/>
            <p:nvPr/>
          </p:nvSpPr>
          <p:spPr>
            <a:xfrm>
              <a:off x="2687728" y="2812222"/>
              <a:ext cx="2124075" cy="70214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Rectangle 76"/>
            <p:cNvSpPr/>
            <p:nvPr/>
          </p:nvSpPr>
          <p:spPr>
            <a:xfrm>
              <a:off x="2687727" y="735445"/>
              <a:ext cx="2124075" cy="693271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Right Arrow 104"/>
            <p:cNvSpPr/>
            <p:nvPr/>
          </p:nvSpPr>
          <p:spPr>
            <a:xfrm rot="11855447">
              <a:off x="2138705" y="620313"/>
              <a:ext cx="1021233" cy="438184"/>
            </a:xfrm>
            <a:prstGeom prst="rightArrow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Block Arc 77"/>
            <p:cNvSpPr/>
            <p:nvPr/>
          </p:nvSpPr>
          <p:spPr>
            <a:xfrm rot="5400000">
              <a:off x="3425915" y="735445"/>
              <a:ext cx="2771775" cy="2771775"/>
            </a:xfrm>
            <a:prstGeom prst="blockArc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79" name="Arc 78"/>
            <p:cNvSpPr/>
            <p:nvPr/>
          </p:nvSpPr>
          <p:spPr>
            <a:xfrm rot="5400000">
              <a:off x="3768813" y="1104389"/>
              <a:ext cx="2085977" cy="2010731"/>
            </a:xfrm>
            <a:prstGeom prst="arc">
              <a:avLst>
                <a:gd name="adj1" fmla="val 10923393"/>
                <a:gd name="adj2" fmla="val 158430"/>
              </a:avLst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0" name="Straight Connector 79"/>
            <p:cNvCxnSpPr/>
            <p:nvPr/>
          </p:nvCxnSpPr>
          <p:spPr>
            <a:xfrm flipH="1">
              <a:off x="2326417" y="1067792"/>
              <a:ext cx="2432994" cy="0"/>
            </a:xfrm>
            <a:prstGeom prst="line">
              <a:avLst/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>
              <a:endCxn id="76" idx="1"/>
            </p:cNvCxnSpPr>
            <p:nvPr/>
          </p:nvCxnSpPr>
          <p:spPr>
            <a:xfrm flipH="1">
              <a:off x="2687728" y="3153769"/>
              <a:ext cx="1914522" cy="9524"/>
            </a:xfrm>
            <a:prstGeom prst="line">
              <a:avLst/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1391344" y="11480014"/>
              <a:ext cx="3335486" cy="19887"/>
            </a:xfrm>
            <a:prstGeom prst="line">
              <a:avLst/>
            </a:prstGeom>
            <a:ln w="38100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Right Arrow 103"/>
            <p:cNvSpPr/>
            <p:nvPr/>
          </p:nvSpPr>
          <p:spPr>
            <a:xfrm rot="9658057">
              <a:off x="2151918" y="1133444"/>
              <a:ext cx="1021233" cy="438184"/>
            </a:xfrm>
            <a:prstGeom prst="rightArrow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AB7E087D-C37E-4B36-A8F0-B1BCE6600C56}"/>
              </a:ext>
            </a:extLst>
          </p:cNvPr>
          <p:cNvGrpSpPr/>
          <p:nvPr/>
        </p:nvGrpSpPr>
        <p:grpSpPr>
          <a:xfrm>
            <a:off x="417643" y="10171087"/>
            <a:ext cx="1174492" cy="968125"/>
            <a:chOff x="5026498" y="8883542"/>
            <a:chExt cx="1153963" cy="968125"/>
          </a:xfrm>
        </p:grpSpPr>
        <p:sp>
          <p:nvSpPr>
            <p:cNvPr id="60" name="Teardrop 59">
              <a:extLst>
                <a:ext uri="{FF2B5EF4-FFF2-40B4-BE49-F238E27FC236}">
                  <a16:creationId xmlns:a16="http://schemas.microsoft.com/office/drawing/2014/main" id="{8DFF6853-BBCB-47BE-B5B0-51AE3F291832}"/>
                </a:ext>
              </a:extLst>
            </p:cNvPr>
            <p:cNvSpPr/>
            <p:nvPr/>
          </p:nvSpPr>
          <p:spPr>
            <a:xfrm rot="8055389">
              <a:off x="5026498" y="8883542"/>
              <a:ext cx="936720" cy="936720"/>
            </a:xfrm>
            <a:prstGeom prst="teardrop">
              <a:avLst>
                <a:gd name="adj" fmla="val 124792"/>
              </a:avLst>
            </a:prstGeom>
            <a:solidFill>
              <a:schemeClr val="accent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F21C0DBD-C96A-40A5-858B-7503F7E8863E}"/>
                </a:ext>
              </a:extLst>
            </p:cNvPr>
            <p:cNvSpPr txBox="1"/>
            <p:nvPr/>
          </p:nvSpPr>
          <p:spPr>
            <a:xfrm>
              <a:off x="5068512" y="8928337"/>
              <a:ext cx="111194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 smtClean="0"/>
                <a:t>10</a:t>
              </a:r>
              <a:endParaRPr lang="en-GB" sz="5400" b="1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EB8C6AA7-ACE9-47D5-8C67-AB472DD886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576" t="14392" r="15122" b="21496"/>
          <a:stretch/>
        </p:blipFill>
        <p:spPr>
          <a:xfrm>
            <a:off x="14813" y="11219852"/>
            <a:ext cx="761418" cy="728304"/>
          </a:xfrm>
          <a:prstGeom prst="rect">
            <a:avLst/>
          </a:prstGeom>
        </p:spPr>
      </p:pic>
      <p:grpSp>
        <p:nvGrpSpPr>
          <p:cNvPr id="62" name="Group 61">
            <a:extLst>
              <a:ext uri="{FF2B5EF4-FFF2-40B4-BE49-F238E27FC236}">
                <a16:creationId xmlns:a16="http://schemas.microsoft.com/office/drawing/2014/main" id="{3BD4BC45-A6BC-4704-9192-8C994424C4EA}"/>
              </a:ext>
            </a:extLst>
          </p:cNvPr>
          <p:cNvGrpSpPr/>
          <p:nvPr/>
        </p:nvGrpSpPr>
        <p:grpSpPr>
          <a:xfrm>
            <a:off x="1233069" y="10161926"/>
            <a:ext cx="2134511" cy="977286"/>
            <a:chOff x="1582143" y="10505899"/>
            <a:chExt cx="1981533" cy="977286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24E8F15A-D152-47F2-BD66-2B400A6758C9}"/>
                </a:ext>
              </a:extLst>
            </p:cNvPr>
            <p:cNvSpPr txBox="1"/>
            <p:nvPr/>
          </p:nvSpPr>
          <p:spPr>
            <a:xfrm>
              <a:off x="1849228" y="10505899"/>
              <a:ext cx="1714448" cy="769441"/>
            </a:xfrm>
            <a:prstGeom prst="rect">
              <a:avLst/>
            </a:prstGeom>
            <a:grpFill/>
            <a:ln w="19050"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b="1" dirty="0" smtClean="0"/>
                <a:t>Component </a:t>
              </a:r>
              <a:r>
                <a:rPr lang="en-GB" sz="1100" b="1" dirty="0"/>
                <a:t>1: Preparing Participants to Take Part in Sport and Physical Activity </a:t>
              </a:r>
            </a:p>
          </p:txBody>
        </p:sp>
        <p:cxnSp>
          <p:nvCxnSpPr>
            <p:cNvPr id="64" name="Straight Arrow Connector 63">
              <a:extLst>
                <a:ext uri="{FF2B5EF4-FFF2-40B4-BE49-F238E27FC236}">
                  <a16:creationId xmlns:a16="http://schemas.microsoft.com/office/drawing/2014/main" id="{886AD740-455D-43E4-9F62-A57579B47DBD}"/>
                </a:ext>
              </a:extLst>
            </p:cNvPr>
            <p:cNvCxnSpPr/>
            <p:nvPr/>
          </p:nvCxnSpPr>
          <p:spPr>
            <a:xfrm flipH="1">
              <a:off x="1582143" y="11199999"/>
              <a:ext cx="267085" cy="283186"/>
            </a:xfrm>
            <a:prstGeom prst="straightConnector1">
              <a:avLst/>
            </a:prstGeom>
            <a:grpFill/>
            <a:ln w="28575">
              <a:solidFill>
                <a:srgbClr val="0070C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AD166477-701F-4D02-8AF9-73345F630EA8}"/>
              </a:ext>
            </a:extLst>
          </p:cNvPr>
          <p:cNvGrpSpPr/>
          <p:nvPr/>
        </p:nvGrpSpPr>
        <p:grpSpPr>
          <a:xfrm>
            <a:off x="1476269" y="11483514"/>
            <a:ext cx="1828247" cy="675487"/>
            <a:chOff x="1435223" y="10234722"/>
            <a:chExt cx="1828247" cy="675487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id="{2039E15B-254E-479A-A787-E9558D2A9667}"/>
                </a:ext>
              </a:extLst>
            </p:cNvPr>
            <p:cNvSpPr txBox="1"/>
            <p:nvPr/>
          </p:nvSpPr>
          <p:spPr>
            <a:xfrm>
              <a:off x="1435223" y="10479322"/>
              <a:ext cx="1828247" cy="430887"/>
            </a:xfrm>
            <a:prstGeom prst="rect">
              <a:avLst/>
            </a:prstGeom>
            <a:grpFill/>
            <a:ln w="19050"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 </a:t>
              </a:r>
              <a:r>
                <a:rPr lang="en-GB" sz="1100" dirty="0"/>
                <a:t>Types and providers of sport and physical activities</a:t>
              </a:r>
            </a:p>
          </p:txBody>
        </p:sp>
        <p:cxnSp>
          <p:nvCxnSpPr>
            <p:cNvPr id="122" name="Straight Arrow Connector 121">
              <a:extLst>
                <a:ext uri="{FF2B5EF4-FFF2-40B4-BE49-F238E27FC236}">
                  <a16:creationId xmlns:a16="http://schemas.microsoft.com/office/drawing/2014/main" id="{D481CA76-C58C-49D2-A154-CA66DDF33687}"/>
                </a:ext>
              </a:extLst>
            </p:cNvPr>
            <p:cNvCxnSpPr>
              <a:cxnSpLocks/>
              <a:stCxn id="121" idx="0"/>
            </p:cNvCxnSpPr>
            <p:nvPr/>
          </p:nvCxnSpPr>
          <p:spPr>
            <a:xfrm flipH="1" flipV="1">
              <a:off x="2338977" y="10234722"/>
              <a:ext cx="10370" cy="244600"/>
            </a:xfrm>
            <a:prstGeom prst="straightConnector1">
              <a:avLst/>
            </a:prstGeom>
            <a:grpFill/>
            <a:ln w="28575">
              <a:solidFill>
                <a:srgbClr val="0070C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0D7FF6B0-7F60-453C-B9DB-47CD281A7B4C}"/>
              </a:ext>
            </a:extLst>
          </p:cNvPr>
          <p:cNvGrpSpPr/>
          <p:nvPr/>
        </p:nvGrpSpPr>
        <p:grpSpPr>
          <a:xfrm>
            <a:off x="1470819" y="9396329"/>
            <a:ext cx="1464053" cy="512729"/>
            <a:chOff x="708646" y="10136463"/>
            <a:chExt cx="1464053" cy="512729"/>
          </a:xfrm>
        </p:grpSpPr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999F3E3A-7FCA-4C14-A484-2CDC5BC8DDD9}"/>
                </a:ext>
              </a:extLst>
            </p:cNvPr>
            <p:cNvSpPr txBox="1"/>
            <p:nvPr/>
          </p:nvSpPr>
          <p:spPr>
            <a:xfrm>
              <a:off x="708646" y="10387582"/>
              <a:ext cx="1464053" cy="26161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9050"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Planning a warm up</a:t>
              </a:r>
              <a:endParaRPr lang="en-GB" sz="1100" dirty="0"/>
            </a:p>
          </p:txBody>
        </p:sp>
        <p:cxnSp>
          <p:nvCxnSpPr>
            <p:cNvPr id="125" name="Straight Arrow Connector 124">
              <a:extLst>
                <a:ext uri="{FF2B5EF4-FFF2-40B4-BE49-F238E27FC236}">
                  <a16:creationId xmlns:a16="http://schemas.microsoft.com/office/drawing/2014/main" id="{E01F0009-58E2-4509-A8B3-C0CF4D9DC56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77848" y="10136463"/>
              <a:ext cx="765" cy="247274"/>
            </a:xfrm>
            <a:prstGeom prst="straightConnector1">
              <a:avLst/>
            </a:prstGeom>
            <a:ln w="28575">
              <a:solidFill>
                <a:srgbClr val="0070C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11975FF8-F1AF-488C-8451-17F945AC2080}"/>
              </a:ext>
            </a:extLst>
          </p:cNvPr>
          <p:cNvGrpSpPr/>
          <p:nvPr/>
        </p:nvGrpSpPr>
        <p:grpSpPr>
          <a:xfrm>
            <a:off x="3560733" y="11542788"/>
            <a:ext cx="1877872" cy="586873"/>
            <a:chOff x="734968" y="10270763"/>
            <a:chExt cx="1877872" cy="64801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BFC9926F-D12F-4DC6-BA2C-93FEF3F53F0C}"/>
                </a:ext>
              </a:extLst>
            </p:cNvPr>
            <p:cNvSpPr txBox="1"/>
            <p:nvPr/>
          </p:nvSpPr>
          <p:spPr>
            <a:xfrm>
              <a:off x="734968" y="10442999"/>
              <a:ext cx="1877872" cy="475775"/>
            </a:xfrm>
            <a:prstGeom prst="rect">
              <a:avLst/>
            </a:prstGeom>
            <a:grpFill/>
            <a:ln w="19050"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Types </a:t>
              </a:r>
              <a:r>
                <a:rPr lang="en-GB" sz="1100" dirty="0"/>
                <a:t>and needs of sport and physical activity participants</a:t>
              </a:r>
            </a:p>
          </p:txBody>
        </p:sp>
        <p:cxnSp>
          <p:nvCxnSpPr>
            <p:cNvPr id="130" name="Straight Arrow Connector 129">
              <a:extLst>
                <a:ext uri="{FF2B5EF4-FFF2-40B4-BE49-F238E27FC236}">
                  <a16:creationId xmlns:a16="http://schemas.microsoft.com/office/drawing/2014/main" id="{EDA4B1D6-C29A-45FC-81F1-4FBBC3BE5D8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48272" y="10270763"/>
              <a:ext cx="0" cy="177127"/>
            </a:xfrm>
            <a:prstGeom prst="straightConnector1">
              <a:avLst/>
            </a:prstGeom>
            <a:grpFill/>
            <a:ln w="28575">
              <a:solidFill>
                <a:srgbClr val="0070C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>
            <a:extLst>
              <a:ext uri="{FF2B5EF4-FFF2-40B4-BE49-F238E27FC236}">
                <a16:creationId xmlns:a16="http://schemas.microsoft.com/office/drawing/2014/main" id="{09541FB7-8FBF-425F-BB97-E9CFBC9D9F9C}"/>
              </a:ext>
            </a:extLst>
          </p:cNvPr>
          <p:cNvGrpSpPr/>
          <p:nvPr/>
        </p:nvGrpSpPr>
        <p:grpSpPr>
          <a:xfrm>
            <a:off x="4352131" y="4064026"/>
            <a:ext cx="1387776" cy="1092584"/>
            <a:chOff x="1738374" y="10505899"/>
            <a:chExt cx="1036648" cy="1663252"/>
          </a:xfrm>
          <a:solidFill>
            <a:srgbClr val="66FF66"/>
          </a:solidFill>
        </p:grpSpPr>
        <p:sp>
          <p:nvSpPr>
            <p:cNvPr id="135" name="TextBox 134">
              <a:extLst>
                <a:ext uri="{FF2B5EF4-FFF2-40B4-BE49-F238E27FC236}">
                  <a16:creationId xmlns:a16="http://schemas.microsoft.com/office/drawing/2014/main" id="{F1DC2171-4D5D-4E5F-A471-6979F55C570F}"/>
                </a:ext>
              </a:extLst>
            </p:cNvPr>
            <p:cNvSpPr txBox="1"/>
            <p:nvPr/>
          </p:nvSpPr>
          <p:spPr>
            <a:xfrm>
              <a:off x="1738374" y="10505899"/>
              <a:ext cx="1036648" cy="913636"/>
            </a:xfrm>
            <a:prstGeom prst="rect">
              <a:avLst/>
            </a:prstGeom>
            <a:grpFill/>
            <a:ln w="19050"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Learners will lead their planned drills session.</a:t>
              </a:r>
              <a:endParaRPr lang="en-GB" sz="1100" dirty="0"/>
            </a:p>
          </p:txBody>
        </p:sp>
        <p:cxnSp>
          <p:nvCxnSpPr>
            <p:cNvPr id="136" name="Straight Arrow Connector 135">
              <a:extLst>
                <a:ext uri="{FF2B5EF4-FFF2-40B4-BE49-F238E27FC236}">
                  <a16:creationId xmlns:a16="http://schemas.microsoft.com/office/drawing/2014/main" id="{8B0013B4-A51F-4D8C-A620-8E6C6FF43CFF}"/>
                </a:ext>
              </a:extLst>
            </p:cNvPr>
            <p:cNvCxnSpPr>
              <a:cxnSpLocks/>
              <a:stCxn id="135" idx="2"/>
            </p:cNvCxnSpPr>
            <p:nvPr/>
          </p:nvCxnSpPr>
          <p:spPr>
            <a:xfrm flipH="1">
              <a:off x="1803634" y="11419535"/>
              <a:ext cx="453064" cy="749616"/>
            </a:xfrm>
            <a:prstGeom prst="straightConnector1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2" name="Group 151">
            <a:extLst>
              <a:ext uri="{FF2B5EF4-FFF2-40B4-BE49-F238E27FC236}">
                <a16:creationId xmlns:a16="http://schemas.microsoft.com/office/drawing/2014/main" id="{663C5299-93FB-40BF-B045-2992345253E4}"/>
              </a:ext>
            </a:extLst>
          </p:cNvPr>
          <p:cNvGrpSpPr/>
          <p:nvPr/>
        </p:nvGrpSpPr>
        <p:grpSpPr>
          <a:xfrm>
            <a:off x="5500879" y="9938443"/>
            <a:ext cx="1303267" cy="619875"/>
            <a:chOff x="1447227" y="10505899"/>
            <a:chExt cx="1303267" cy="619875"/>
          </a:xfrm>
        </p:grpSpPr>
        <p:sp>
          <p:nvSpPr>
            <p:cNvPr id="153" name="TextBox 152">
              <a:extLst>
                <a:ext uri="{FF2B5EF4-FFF2-40B4-BE49-F238E27FC236}">
                  <a16:creationId xmlns:a16="http://schemas.microsoft.com/office/drawing/2014/main" id="{B2B83B56-76A4-40EA-86B4-79FCD7044712}"/>
                </a:ext>
              </a:extLst>
            </p:cNvPr>
            <p:cNvSpPr txBox="1"/>
            <p:nvPr/>
          </p:nvSpPr>
          <p:spPr>
            <a:xfrm>
              <a:off x="1447227" y="10505899"/>
              <a:ext cx="1303267" cy="43088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9050"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 How to overcome barriers</a:t>
              </a:r>
              <a:endParaRPr lang="en-GB" sz="1100" dirty="0"/>
            </a:p>
          </p:txBody>
        </p:sp>
        <p:cxnSp>
          <p:nvCxnSpPr>
            <p:cNvPr id="154" name="Straight Arrow Connector 153">
              <a:extLst>
                <a:ext uri="{FF2B5EF4-FFF2-40B4-BE49-F238E27FC236}">
                  <a16:creationId xmlns:a16="http://schemas.microsoft.com/office/drawing/2014/main" id="{66CFB538-CB5F-41FA-98D5-373A536548D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98976" y="10939676"/>
              <a:ext cx="295367" cy="186098"/>
            </a:xfrm>
            <a:prstGeom prst="straightConnector1">
              <a:avLst/>
            </a:prstGeom>
            <a:ln w="28575">
              <a:solidFill>
                <a:srgbClr val="0070C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5" name="Group 154">
            <a:extLst>
              <a:ext uri="{FF2B5EF4-FFF2-40B4-BE49-F238E27FC236}">
                <a16:creationId xmlns:a16="http://schemas.microsoft.com/office/drawing/2014/main" id="{1EF67647-8E26-45EC-8BC6-457FF17CCCCB}"/>
              </a:ext>
            </a:extLst>
          </p:cNvPr>
          <p:cNvGrpSpPr/>
          <p:nvPr/>
        </p:nvGrpSpPr>
        <p:grpSpPr>
          <a:xfrm>
            <a:off x="233332" y="8844433"/>
            <a:ext cx="1256086" cy="430887"/>
            <a:chOff x="1502652" y="10523173"/>
            <a:chExt cx="1256086" cy="430887"/>
          </a:xfrm>
        </p:grpSpPr>
        <p:sp>
          <p:nvSpPr>
            <p:cNvPr id="156" name="TextBox 155">
              <a:extLst>
                <a:ext uri="{FF2B5EF4-FFF2-40B4-BE49-F238E27FC236}">
                  <a16:creationId xmlns:a16="http://schemas.microsoft.com/office/drawing/2014/main" id="{1A6B0CB6-397A-4B40-89A9-AF6912127195}"/>
                </a:ext>
              </a:extLst>
            </p:cNvPr>
            <p:cNvSpPr txBox="1"/>
            <p:nvPr/>
          </p:nvSpPr>
          <p:spPr>
            <a:xfrm>
              <a:off x="1502652" y="10523173"/>
              <a:ext cx="973012" cy="43088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9050"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Leading a warm up</a:t>
              </a:r>
              <a:endParaRPr lang="en-GB" sz="1100" dirty="0"/>
            </a:p>
          </p:txBody>
        </p:sp>
        <p:cxnSp>
          <p:nvCxnSpPr>
            <p:cNvPr id="157" name="Straight Arrow Connector 156">
              <a:extLst>
                <a:ext uri="{FF2B5EF4-FFF2-40B4-BE49-F238E27FC236}">
                  <a16:creationId xmlns:a16="http://schemas.microsoft.com/office/drawing/2014/main" id="{A007BFF0-F293-455F-9086-09DAD853DA40}"/>
                </a:ext>
              </a:extLst>
            </p:cNvPr>
            <p:cNvCxnSpPr>
              <a:cxnSpLocks/>
              <a:stCxn id="156" idx="3"/>
            </p:cNvCxnSpPr>
            <p:nvPr/>
          </p:nvCxnSpPr>
          <p:spPr>
            <a:xfrm flipV="1">
              <a:off x="2475664" y="10738616"/>
              <a:ext cx="283074" cy="1"/>
            </a:xfrm>
            <a:prstGeom prst="straightConnector1">
              <a:avLst/>
            </a:prstGeom>
            <a:ln w="28575">
              <a:solidFill>
                <a:srgbClr val="0070C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Group 157">
            <a:extLst>
              <a:ext uri="{FF2B5EF4-FFF2-40B4-BE49-F238E27FC236}">
                <a16:creationId xmlns:a16="http://schemas.microsoft.com/office/drawing/2014/main" id="{774B7D96-9A06-47E6-A328-E660D8FD8280}"/>
              </a:ext>
            </a:extLst>
          </p:cNvPr>
          <p:cNvGrpSpPr/>
          <p:nvPr/>
        </p:nvGrpSpPr>
        <p:grpSpPr>
          <a:xfrm>
            <a:off x="1645364" y="8208735"/>
            <a:ext cx="1646789" cy="600164"/>
            <a:chOff x="1103705" y="10505899"/>
            <a:chExt cx="1646789" cy="600164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159" name="TextBox 158">
              <a:extLst>
                <a:ext uri="{FF2B5EF4-FFF2-40B4-BE49-F238E27FC236}">
                  <a16:creationId xmlns:a16="http://schemas.microsoft.com/office/drawing/2014/main" id="{6A1C5A98-B06C-4FAF-B5AD-98A5FE053753}"/>
                </a:ext>
              </a:extLst>
            </p:cNvPr>
            <p:cNvSpPr txBox="1"/>
            <p:nvPr/>
          </p:nvSpPr>
          <p:spPr>
            <a:xfrm>
              <a:off x="1447227" y="10505899"/>
              <a:ext cx="1303267" cy="600164"/>
            </a:xfrm>
            <a:prstGeom prst="rect">
              <a:avLst/>
            </a:prstGeom>
            <a:solidFill>
              <a:srgbClr val="FFCC66"/>
            </a:solidFill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Component 1 Internal assessment </a:t>
              </a:r>
              <a:endParaRPr lang="en-GB" sz="1100" dirty="0"/>
            </a:p>
          </p:txBody>
        </p:sp>
        <p:cxnSp>
          <p:nvCxnSpPr>
            <p:cNvPr id="160" name="Straight Arrow Connector 159">
              <a:extLst>
                <a:ext uri="{FF2B5EF4-FFF2-40B4-BE49-F238E27FC236}">
                  <a16:creationId xmlns:a16="http://schemas.microsoft.com/office/drawing/2014/main" id="{B492E6B3-CBD9-485F-8B24-C4FB9CE619D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03705" y="10821357"/>
              <a:ext cx="355777" cy="6166"/>
            </a:xfrm>
            <a:prstGeom prst="straightConnector1">
              <a:avLst/>
            </a:prstGeom>
            <a:grpFill/>
            <a:ln w="28575">
              <a:solidFill>
                <a:srgbClr val="FF000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5D506EB9-082A-42F6-BB62-D7725E0E3ABB}"/>
              </a:ext>
            </a:extLst>
          </p:cNvPr>
          <p:cNvGrpSpPr/>
          <p:nvPr/>
        </p:nvGrpSpPr>
        <p:grpSpPr>
          <a:xfrm>
            <a:off x="1010729" y="6349940"/>
            <a:ext cx="1366457" cy="970353"/>
            <a:chOff x="1849228" y="10505898"/>
            <a:chExt cx="1366457" cy="970353"/>
          </a:xfrm>
          <a:solidFill>
            <a:srgbClr val="66FF66"/>
          </a:solidFill>
        </p:grpSpPr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FBA96C53-2653-4362-A869-061C51471805}"/>
                </a:ext>
              </a:extLst>
            </p:cNvPr>
            <p:cNvSpPr txBox="1"/>
            <p:nvPr/>
          </p:nvSpPr>
          <p:spPr>
            <a:xfrm>
              <a:off x="1849228" y="10505898"/>
              <a:ext cx="1366457" cy="600164"/>
            </a:xfrm>
            <a:prstGeom prst="rect">
              <a:avLst/>
            </a:prstGeom>
            <a:grpFill/>
            <a:ln w="19050"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Components of physical and skill related fitness. </a:t>
              </a:r>
              <a:endParaRPr lang="en-GB" sz="1100" dirty="0"/>
            </a:p>
          </p:txBody>
        </p:sp>
        <p:cxnSp>
          <p:nvCxnSpPr>
            <p:cNvPr id="164" name="Straight Arrow Connector 163">
              <a:extLst>
                <a:ext uri="{FF2B5EF4-FFF2-40B4-BE49-F238E27FC236}">
                  <a16:creationId xmlns:a16="http://schemas.microsoft.com/office/drawing/2014/main" id="{0F29844F-EFE2-4548-91F7-7F467BAC66D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86520" y="11067058"/>
              <a:ext cx="1" cy="409193"/>
            </a:xfrm>
            <a:prstGeom prst="straightConnector1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0" name="TextBox 169">
            <a:extLst>
              <a:ext uri="{FF2B5EF4-FFF2-40B4-BE49-F238E27FC236}">
                <a16:creationId xmlns:a16="http://schemas.microsoft.com/office/drawing/2014/main" id="{0B909EB2-5AE7-48B1-BDA2-FB7741452382}"/>
              </a:ext>
            </a:extLst>
          </p:cNvPr>
          <p:cNvSpPr txBox="1"/>
          <p:nvPr/>
        </p:nvSpPr>
        <p:spPr>
          <a:xfrm>
            <a:off x="80941" y="7605441"/>
            <a:ext cx="1303267" cy="1107996"/>
          </a:xfrm>
          <a:prstGeom prst="rect">
            <a:avLst/>
          </a:prstGeom>
          <a:solidFill>
            <a:srgbClr val="66FF66"/>
          </a:solidFill>
          <a:ln w="1905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 smtClean="0"/>
              <a:t>Component 2</a:t>
            </a:r>
            <a:r>
              <a:rPr lang="en-GB" sz="1100" b="1" dirty="0"/>
              <a:t>: Taking Part and Improving Other</a:t>
            </a:r>
          </a:p>
          <a:p>
            <a:pPr algn="ctr"/>
            <a:r>
              <a:rPr lang="en-GB" sz="1100" b="1" dirty="0"/>
              <a:t>Participants Sporting Performance </a:t>
            </a:r>
          </a:p>
        </p:txBody>
      </p:sp>
      <p:grpSp>
        <p:nvGrpSpPr>
          <p:cNvPr id="172" name="Group 171">
            <a:extLst>
              <a:ext uri="{FF2B5EF4-FFF2-40B4-BE49-F238E27FC236}">
                <a16:creationId xmlns:a16="http://schemas.microsoft.com/office/drawing/2014/main" id="{9E1F1694-9437-4F53-96B1-DC867F8E1683}"/>
              </a:ext>
            </a:extLst>
          </p:cNvPr>
          <p:cNvGrpSpPr/>
          <p:nvPr/>
        </p:nvGrpSpPr>
        <p:grpSpPr>
          <a:xfrm>
            <a:off x="2671004" y="7414771"/>
            <a:ext cx="1303267" cy="662032"/>
            <a:chOff x="1846915" y="10187373"/>
            <a:chExt cx="1303267" cy="662032"/>
          </a:xfrm>
          <a:solidFill>
            <a:srgbClr val="66FF66"/>
          </a:solidFill>
        </p:grpSpPr>
        <p:sp>
          <p:nvSpPr>
            <p:cNvPr id="173" name="TextBox 172">
              <a:extLst>
                <a:ext uri="{FF2B5EF4-FFF2-40B4-BE49-F238E27FC236}">
                  <a16:creationId xmlns:a16="http://schemas.microsoft.com/office/drawing/2014/main" id="{6D307409-17AD-4CD5-995A-76C207BE8AE0}"/>
                </a:ext>
              </a:extLst>
            </p:cNvPr>
            <p:cNvSpPr txBox="1"/>
            <p:nvPr/>
          </p:nvSpPr>
          <p:spPr>
            <a:xfrm>
              <a:off x="1846915" y="10418518"/>
              <a:ext cx="1303267" cy="430887"/>
            </a:xfrm>
            <a:prstGeom prst="rect">
              <a:avLst/>
            </a:prstGeom>
            <a:grpFill/>
            <a:ln w="19050"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The role of the officials in sport</a:t>
              </a:r>
              <a:endParaRPr lang="en-GB" sz="1100" dirty="0"/>
            </a:p>
          </p:txBody>
        </p:sp>
        <p:cxnSp>
          <p:nvCxnSpPr>
            <p:cNvPr id="174" name="Straight Arrow Connector 173">
              <a:extLst>
                <a:ext uri="{FF2B5EF4-FFF2-40B4-BE49-F238E27FC236}">
                  <a16:creationId xmlns:a16="http://schemas.microsoft.com/office/drawing/2014/main" id="{D1C87392-3A1D-4012-B080-7C21E2FF16D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54779" y="10187373"/>
              <a:ext cx="765" cy="247274"/>
            </a:xfrm>
            <a:prstGeom prst="straightConnector1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5" name="Group 174">
            <a:extLst>
              <a:ext uri="{FF2B5EF4-FFF2-40B4-BE49-F238E27FC236}">
                <a16:creationId xmlns:a16="http://schemas.microsoft.com/office/drawing/2014/main" id="{A15EB4A5-949D-466D-ACA0-C654D7F2122A}"/>
              </a:ext>
            </a:extLst>
          </p:cNvPr>
          <p:cNvGrpSpPr/>
          <p:nvPr/>
        </p:nvGrpSpPr>
        <p:grpSpPr>
          <a:xfrm>
            <a:off x="2985140" y="6219256"/>
            <a:ext cx="1141011" cy="1037882"/>
            <a:chOff x="1996976" y="10297128"/>
            <a:chExt cx="1141011" cy="1037882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95534949-FE6D-4160-8385-16977558D47A}"/>
                </a:ext>
              </a:extLst>
            </p:cNvPr>
            <p:cNvSpPr txBox="1"/>
            <p:nvPr/>
          </p:nvSpPr>
          <p:spPr>
            <a:xfrm>
              <a:off x="1996976" y="10297128"/>
              <a:ext cx="1141011" cy="769441"/>
            </a:xfrm>
            <a:prstGeom prst="rect">
              <a:avLst/>
            </a:prstGeom>
            <a:solidFill>
              <a:srgbClr val="66FF66"/>
            </a:solidFill>
            <a:ln w="19050"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Practical performance of skills in a selected sport</a:t>
              </a:r>
              <a:endParaRPr lang="en-GB" sz="1100" dirty="0"/>
            </a:p>
          </p:txBody>
        </p:sp>
        <p:cxnSp>
          <p:nvCxnSpPr>
            <p:cNvPr id="177" name="Straight Arrow Connector 176">
              <a:extLst>
                <a:ext uri="{FF2B5EF4-FFF2-40B4-BE49-F238E27FC236}">
                  <a16:creationId xmlns:a16="http://schemas.microsoft.com/office/drawing/2014/main" id="{41A4293D-4906-4F9F-A7D5-890008B8ADCA}"/>
                </a:ext>
              </a:extLst>
            </p:cNvPr>
            <p:cNvCxnSpPr>
              <a:cxnSpLocks/>
            </p:cNvCxnSpPr>
            <p:nvPr/>
          </p:nvCxnSpPr>
          <p:spPr>
            <a:xfrm>
              <a:off x="2746448" y="11090908"/>
              <a:ext cx="1" cy="244102"/>
            </a:xfrm>
            <a:prstGeom prst="straightConnector1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9" name="Group 178">
            <a:extLst>
              <a:ext uri="{FF2B5EF4-FFF2-40B4-BE49-F238E27FC236}">
                <a16:creationId xmlns:a16="http://schemas.microsoft.com/office/drawing/2014/main" id="{A4A7AD12-C31F-4BAB-A820-8C7B81A8D0E6}"/>
              </a:ext>
            </a:extLst>
          </p:cNvPr>
          <p:cNvGrpSpPr/>
          <p:nvPr/>
        </p:nvGrpSpPr>
        <p:grpSpPr>
          <a:xfrm>
            <a:off x="5041412" y="8931154"/>
            <a:ext cx="1763802" cy="756857"/>
            <a:chOff x="2200958" y="10929982"/>
            <a:chExt cx="1763802" cy="1146948"/>
          </a:xfrm>
        </p:grpSpPr>
        <p:sp>
          <p:nvSpPr>
            <p:cNvPr id="180" name="TextBox 179">
              <a:extLst>
                <a:ext uri="{FF2B5EF4-FFF2-40B4-BE49-F238E27FC236}">
                  <a16:creationId xmlns:a16="http://schemas.microsoft.com/office/drawing/2014/main" id="{6A125090-A617-42E3-AD00-678D39BFA16A}"/>
                </a:ext>
              </a:extLst>
            </p:cNvPr>
            <p:cNvSpPr txBox="1"/>
            <p:nvPr/>
          </p:nvSpPr>
          <p:spPr>
            <a:xfrm>
              <a:off x="2200958" y="10929982"/>
              <a:ext cx="1763802" cy="90949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9050"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The different types of sports clothes and equipment used in sport </a:t>
              </a:r>
              <a:endParaRPr lang="en-GB" sz="1100" dirty="0"/>
            </a:p>
          </p:txBody>
        </p:sp>
        <p:cxnSp>
          <p:nvCxnSpPr>
            <p:cNvPr id="181" name="Straight Arrow Connector 180">
              <a:extLst>
                <a:ext uri="{FF2B5EF4-FFF2-40B4-BE49-F238E27FC236}">
                  <a16:creationId xmlns:a16="http://schemas.microsoft.com/office/drawing/2014/main" id="{9C19DA98-4A89-4EE8-8418-7B7DA6991049}"/>
                </a:ext>
              </a:extLst>
            </p:cNvPr>
            <p:cNvCxnSpPr>
              <a:cxnSpLocks/>
              <a:stCxn id="180" idx="2"/>
            </p:cNvCxnSpPr>
            <p:nvPr/>
          </p:nvCxnSpPr>
          <p:spPr>
            <a:xfrm flipH="1">
              <a:off x="2769811" y="11839477"/>
              <a:ext cx="313048" cy="237453"/>
            </a:xfrm>
            <a:prstGeom prst="straightConnector1">
              <a:avLst/>
            </a:prstGeom>
            <a:ln w="28575">
              <a:solidFill>
                <a:srgbClr val="0070C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2" name="Group 181">
            <a:extLst>
              <a:ext uri="{FF2B5EF4-FFF2-40B4-BE49-F238E27FC236}">
                <a16:creationId xmlns:a16="http://schemas.microsoft.com/office/drawing/2014/main" id="{E6CF41FB-F4E1-4818-99D6-9425E3CC07C5}"/>
              </a:ext>
            </a:extLst>
          </p:cNvPr>
          <p:cNvGrpSpPr/>
          <p:nvPr/>
        </p:nvGrpSpPr>
        <p:grpSpPr>
          <a:xfrm>
            <a:off x="4213827" y="5258650"/>
            <a:ext cx="1303267" cy="1339627"/>
            <a:chOff x="1834400" y="10268535"/>
            <a:chExt cx="1303267" cy="1339627"/>
          </a:xfrm>
          <a:solidFill>
            <a:srgbClr val="FFFF66"/>
          </a:solidFill>
        </p:grpSpPr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763FC844-FD3F-4940-8709-EADEC766BE52}"/>
                </a:ext>
              </a:extLst>
            </p:cNvPr>
            <p:cNvSpPr txBox="1"/>
            <p:nvPr/>
          </p:nvSpPr>
          <p:spPr>
            <a:xfrm>
              <a:off x="1834400" y="11007998"/>
              <a:ext cx="1303267" cy="600164"/>
            </a:xfrm>
            <a:prstGeom prst="rect">
              <a:avLst/>
            </a:prstGeom>
            <a:solidFill>
              <a:srgbClr val="66FF66"/>
            </a:solidFill>
            <a:ln w="19050"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Understand what drills improve sports performance</a:t>
              </a:r>
              <a:endParaRPr lang="en-GB" sz="1100" dirty="0"/>
            </a:p>
          </p:txBody>
        </p:sp>
        <p:cxnSp>
          <p:nvCxnSpPr>
            <p:cNvPr id="184" name="Straight Arrow Connector 183">
              <a:extLst>
                <a:ext uri="{FF2B5EF4-FFF2-40B4-BE49-F238E27FC236}">
                  <a16:creationId xmlns:a16="http://schemas.microsoft.com/office/drawing/2014/main" id="{AED17EF3-B09B-4942-8DDB-7D8158A046A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71019" y="10268535"/>
              <a:ext cx="417887" cy="256517"/>
            </a:xfrm>
            <a:prstGeom prst="straightConnector1">
              <a:avLst/>
            </a:prstGeom>
            <a:grpFill/>
            <a:ln w="28575">
              <a:solidFill>
                <a:schemeClr val="accent6">
                  <a:lumMod val="75000"/>
                </a:schemeClr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5" name="Group 184">
            <a:extLst>
              <a:ext uri="{FF2B5EF4-FFF2-40B4-BE49-F238E27FC236}">
                <a16:creationId xmlns:a16="http://schemas.microsoft.com/office/drawing/2014/main" id="{CF9A4E75-E613-48DB-8CA9-4EED1BB17057}"/>
              </a:ext>
            </a:extLst>
          </p:cNvPr>
          <p:cNvGrpSpPr/>
          <p:nvPr/>
        </p:nvGrpSpPr>
        <p:grpSpPr>
          <a:xfrm>
            <a:off x="3232177" y="4062718"/>
            <a:ext cx="975440" cy="806332"/>
            <a:chOff x="1783759" y="10311833"/>
            <a:chExt cx="975440" cy="1221923"/>
          </a:xfrm>
          <a:solidFill>
            <a:srgbClr val="FFFF66"/>
          </a:solidFill>
        </p:grpSpPr>
        <p:sp>
          <p:nvSpPr>
            <p:cNvPr id="186" name="TextBox 185">
              <a:extLst>
                <a:ext uri="{FF2B5EF4-FFF2-40B4-BE49-F238E27FC236}">
                  <a16:creationId xmlns:a16="http://schemas.microsoft.com/office/drawing/2014/main" id="{B70FFDFD-621E-4CA5-9288-5A48D73E29EB}"/>
                </a:ext>
              </a:extLst>
            </p:cNvPr>
            <p:cNvSpPr txBox="1"/>
            <p:nvPr/>
          </p:nvSpPr>
          <p:spPr>
            <a:xfrm>
              <a:off x="1783759" y="10311833"/>
              <a:ext cx="975440" cy="909494"/>
            </a:xfrm>
            <a:prstGeom prst="rect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Component 2 Internal assessment </a:t>
              </a:r>
              <a:endParaRPr lang="en-GB" sz="1100" dirty="0"/>
            </a:p>
          </p:txBody>
        </p:sp>
        <p:cxnSp>
          <p:nvCxnSpPr>
            <p:cNvPr id="187" name="Straight Arrow Connector 186">
              <a:extLst>
                <a:ext uri="{FF2B5EF4-FFF2-40B4-BE49-F238E27FC236}">
                  <a16:creationId xmlns:a16="http://schemas.microsoft.com/office/drawing/2014/main" id="{7A842854-4D08-4B39-93BA-F22C3BBC4C1B}"/>
                </a:ext>
              </a:extLst>
            </p:cNvPr>
            <p:cNvCxnSpPr>
              <a:cxnSpLocks/>
              <a:stCxn id="186" idx="2"/>
            </p:cNvCxnSpPr>
            <p:nvPr/>
          </p:nvCxnSpPr>
          <p:spPr>
            <a:xfrm>
              <a:off x="2271479" y="11221327"/>
              <a:ext cx="1851" cy="312429"/>
            </a:xfrm>
            <a:prstGeom prst="straightConnector1">
              <a:avLst/>
            </a:prstGeom>
            <a:grpFill/>
            <a:ln w="28575">
              <a:solidFill>
                <a:srgbClr val="FF000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1" name="Group 200">
            <a:extLst>
              <a:ext uri="{FF2B5EF4-FFF2-40B4-BE49-F238E27FC236}">
                <a16:creationId xmlns:a16="http://schemas.microsoft.com/office/drawing/2014/main" id="{BF013FDE-9498-4156-8CC6-81C9FBCC0762}"/>
              </a:ext>
            </a:extLst>
          </p:cNvPr>
          <p:cNvGrpSpPr/>
          <p:nvPr/>
        </p:nvGrpSpPr>
        <p:grpSpPr>
          <a:xfrm>
            <a:off x="329176" y="4019709"/>
            <a:ext cx="1196088" cy="927204"/>
            <a:chOff x="1447228" y="10320216"/>
            <a:chExt cx="997992" cy="1091290"/>
          </a:xfrm>
          <a:solidFill>
            <a:srgbClr val="FF66FF"/>
          </a:solidFill>
        </p:grpSpPr>
        <p:sp>
          <p:nvSpPr>
            <p:cNvPr id="202" name="TextBox 201">
              <a:extLst>
                <a:ext uri="{FF2B5EF4-FFF2-40B4-BE49-F238E27FC236}">
                  <a16:creationId xmlns:a16="http://schemas.microsoft.com/office/drawing/2014/main" id="{3ECE99D6-149A-4671-A298-D3C3385C45F7}"/>
                </a:ext>
              </a:extLst>
            </p:cNvPr>
            <p:cNvSpPr txBox="1"/>
            <p:nvPr/>
          </p:nvSpPr>
          <p:spPr>
            <a:xfrm>
              <a:off x="1447228" y="10505899"/>
              <a:ext cx="997992" cy="905607"/>
            </a:xfrm>
            <a:prstGeom prst="rect">
              <a:avLst/>
            </a:prstGeom>
            <a:grpFill/>
            <a:ln w="19050">
              <a:solidFill>
                <a:srgbClr val="CC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The importance of the components of fitness </a:t>
              </a:r>
              <a:endParaRPr lang="en-GB" sz="1100" dirty="0"/>
            </a:p>
          </p:txBody>
        </p:sp>
        <p:cxnSp>
          <p:nvCxnSpPr>
            <p:cNvPr id="203" name="Straight Arrow Connector 202">
              <a:extLst>
                <a:ext uri="{FF2B5EF4-FFF2-40B4-BE49-F238E27FC236}">
                  <a16:creationId xmlns:a16="http://schemas.microsoft.com/office/drawing/2014/main" id="{816E8AC6-8D1F-43B6-A31D-7E6F7F4718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16525" y="10320216"/>
              <a:ext cx="129085" cy="185683"/>
            </a:xfrm>
            <a:prstGeom prst="straightConnector1">
              <a:avLst/>
            </a:prstGeom>
            <a:grpFill/>
            <a:ln w="28575">
              <a:solidFill>
                <a:srgbClr val="CC00CC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6" name="Group 205">
            <a:extLst>
              <a:ext uri="{FF2B5EF4-FFF2-40B4-BE49-F238E27FC236}">
                <a16:creationId xmlns:a16="http://schemas.microsoft.com/office/drawing/2014/main" id="{C5D56F3F-B51D-4146-82C8-77447B3D8641}"/>
              </a:ext>
            </a:extLst>
          </p:cNvPr>
          <p:cNvGrpSpPr/>
          <p:nvPr/>
        </p:nvGrpSpPr>
        <p:grpSpPr>
          <a:xfrm>
            <a:off x="1923444" y="3797767"/>
            <a:ext cx="1011428" cy="735299"/>
            <a:chOff x="1257130" y="10556672"/>
            <a:chExt cx="1011428" cy="1114277"/>
          </a:xfrm>
          <a:solidFill>
            <a:srgbClr val="FF66FF"/>
          </a:solidFill>
        </p:grpSpPr>
        <p:sp>
          <p:nvSpPr>
            <p:cNvPr id="207" name="TextBox 206">
              <a:extLst>
                <a:ext uri="{FF2B5EF4-FFF2-40B4-BE49-F238E27FC236}">
                  <a16:creationId xmlns:a16="http://schemas.microsoft.com/office/drawing/2014/main" id="{EEE8D8B6-9988-457C-930D-83D803DEB77A}"/>
                </a:ext>
              </a:extLst>
            </p:cNvPr>
            <p:cNvSpPr txBox="1"/>
            <p:nvPr/>
          </p:nvSpPr>
          <p:spPr>
            <a:xfrm>
              <a:off x="1374737" y="11017980"/>
              <a:ext cx="893821" cy="652969"/>
            </a:xfrm>
            <a:prstGeom prst="rect">
              <a:avLst/>
            </a:prstGeom>
            <a:grpFill/>
            <a:ln w="19050">
              <a:solidFill>
                <a:srgbClr val="CC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Principles of training</a:t>
              </a:r>
              <a:endParaRPr lang="en-GB" sz="1100" dirty="0"/>
            </a:p>
          </p:txBody>
        </p:sp>
        <p:cxnSp>
          <p:nvCxnSpPr>
            <p:cNvPr id="208" name="Straight Arrow Connector 207">
              <a:extLst>
                <a:ext uri="{FF2B5EF4-FFF2-40B4-BE49-F238E27FC236}">
                  <a16:creationId xmlns:a16="http://schemas.microsoft.com/office/drawing/2014/main" id="{09A91E39-8FF8-47FC-854D-727BC34B41EF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257130" y="10556672"/>
              <a:ext cx="249944" cy="427551"/>
            </a:xfrm>
            <a:prstGeom prst="straightConnector1">
              <a:avLst/>
            </a:prstGeom>
            <a:grpFill/>
            <a:ln w="28575">
              <a:solidFill>
                <a:srgbClr val="CC00CC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0" name="Group 219">
            <a:extLst>
              <a:ext uri="{FF2B5EF4-FFF2-40B4-BE49-F238E27FC236}">
                <a16:creationId xmlns:a16="http://schemas.microsoft.com/office/drawing/2014/main" id="{74DB4B5F-9904-43A1-B96F-2B05CAF8B021}"/>
              </a:ext>
            </a:extLst>
          </p:cNvPr>
          <p:cNvGrpSpPr/>
          <p:nvPr/>
        </p:nvGrpSpPr>
        <p:grpSpPr>
          <a:xfrm>
            <a:off x="279836" y="5089423"/>
            <a:ext cx="1749858" cy="1107996"/>
            <a:chOff x="258962" y="9873118"/>
            <a:chExt cx="1749858" cy="1107996"/>
          </a:xfrm>
          <a:solidFill>
            <a:srgbClr val="FF66FF"/>
          </a:solidFill>
        </p:grpSpPr>
        <p:sp>
          <p:nvSpPr>
            <p:cNvPr id="221" name="TextBox 220">
              <a:extLst>
                <a:ext uri="{FF2B5EF4-FFF2-40B4-BE49-F238E27FC236}">
                  <a16:creationId xmlns:a16="http://schemas.microsoft.com/office/drawing/2014/main" id="{5666B0F1-DB8F-44B6-BA6C-0B03793053A0}"/>
                </a:ext>
              </a:extLst>
            </p:cNvPr>
            <p:cNvSpPr txBox="1"/>
            <p:nvPr/>
          </p:nvSpPr>
          <p:spPr>
            <a:xfrm>
              <a:off x="258962" y="9873118"/>
              <a:ext cx="1443277" cy="1107996"/>
            </a:xfrm>
            <a:prstGeom prst="rect">
              <a:avLst/>
            </a:prstGeom>
            <a:grpFill/>
            <a:ln w="19050">
              <a:solidFill>
                <a:srgbClr val="CC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b="1" dirty="0" smtClean="0"/>
                <a:t>Component </a:t>
              </a:r>
              <a:r>
                <a:rPr lang="en-GB" sz="1100" b="1" dirty="0"/>
                <a:t>3: Developing Fitness to Improve Other</a:t>
              </a:r>
            </a:p>
            <a:p>
              <a:pPr algn="ctr"/>
              <a:r>
                <a:rPr lang="en-GB" sz="1100" b="1" dirty="0"/>
                <a:t>Participants Performance in Sport and Physical Activity</a:t>
              </a:r>
            </a:p>
          </p:txBody>
        </p:sp>
        <p:cxnSp>
          <p:nvCxnSpPr>
            <p:cNvPr id="222" name="Straight Arrow Connector 221">
              <a:extLst>
                <a:ext uri="{FF2B5EF4-FFF2-40B4-BE49-F238E27FC236}">
                  <a16:creationId xmlns:a16="http://schemas.microsoft.com/office/drawing/2014/main" id="{DA494016-56FF-49E6-8CD4-93FAFDAF415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667173" y="10059940"/>
              <a:ext cx="341647" cy="255999"/>
            </a:xfrm>
            <a:prstGeom prst="straightConnector1">
              <a:avLst/>
            </a:prstGeom>
            <a:grpFill/>
            <a:ln w="28575">
              <a:solidFill>
                <a:srgbClr val="CC00CC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1" name="Group 230">
            <a:extLst>
              <a:ext uri="{FF2B5EF4-FFF2-40B4-BE49-F238E27FC236}">
                <a16:creationId xmlns:a16="http://schemas.microsoft.com/office/drawing/2014/main" id="{4E76A6B8-FEDB-4351-A65F-55157F0968E2}"/>
              </a:ext>
            </a:extLst>
          </p:cNvPr>
          <p:cNvGrpSpPr/>
          <p:nvPr/>
        </p:nvGrpSpPr>
        <p:grpSpPr>
          <a:xfrm>
            <a:off x="1858985" y="2099715"/>
            <a:ext cx="975440" cy="806332"/>
            <a:chOff x="1783759" y="10311833"/>
            <a:chExt cx="975440" cy="1221923"/>
          </a:xfrm>
          <a:solidFill>
            <a:srgbClr val="FF66FF"/>
          </a:solidFill>
        </p:grpSpPr>
        <p:sp>
          <p:nvSpPr>
            <p:cNvPr id="232" name="TextBox 231">
              <a:extLst>
                <a:ext uri="{FF2B5EF4-FFF2-40B4-BE49-F238E27FC236}">
                  <a16:creationId xmlns:a16="http://schemas.microsoft.com/office/drawing/2014/main" id="{02B6B224-D3E0-482F-B0F2-539E868E8574}"/>
                </a:ext>
              </a:extLst>
            </p:cNvPr>
            <p:cNvSpPr txBox="1"/>
            <p:nvPr/>
          </p:nvSpPr>
          <p:spPr>
            <a:xfrm>
              <a:off x="1783759" y="10311833"/>
              <a:ext cx="975440" cy="652970"/>
            </a:xfrm>
            <a:prstGeom prst="rect">
              <a:avLst/>
            </a:prstGeom>
            <a:grpFill/>
            <a:ln w="19050">
              <a:solidFill>
                <a:srgbClr val="CC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Fitness Testing</a:t>
              </a:r>
              <a:endParaRPr lang="en-GB" sz="1100" dirty="0"/>
            </a:p>
          </p:txBody>
        </p:sp>
        <p:cxnSp>
          <p:nvCxnSpPr>
            <p:cNvPr id="233" name="Straight Arrow Connector 232">
              <a:extLst>
                <a:ext uri="{FF2B5EF4-FFF2-40B4-BE49-F238E27FC236}">
                  <a16:creationId xmlns:a16="http://schemas.microsoft.com/office/drawing/2014/main" id="{7AA5FFEC-033F-4FF6-A0BB-434434A9AEFD}"/>
                </a:ext>
              </a:extLst>
            </p:cNvPr>
            <p:cNvCxnSpPr>
              <a:cxnSpLocks/>
              <a:stCxn id="232" idx="2"/>
            </p:cNvCxnSpPr>
            <p:nvPr/>
          </p:nvCxnSpPr>
          <p:spPr>
            <a:xfrm>
              <a:off x="2271479" y="10964803"/>
              <a:ext cx="1851" cy="568953"/>
            </a:xfrm>
            <a:prstGeom prst="straightConnector1">
              <a:avLst/>
            </a:prstGeom>
            <a:grpFill/>
            <a:ln w="28575">
              <a:solidFill>
                <a:srgbClr val="CC00CC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4" name="Group 233">
            <a:extLst>
              <a:ext uri="{FF2B5EF4-FFF2-40B4-BE49-F238E27FC236}">
                <a16:creationId xmlns:a16="http://schemas.microsoft.com/office/drawing/2014/main" id="{6C37D8AA-DBDA-4962-8335-1CCA6BA6880D}"/>
              </a:ext>
            </a:extLst>
          </p:cNvPr>
          <p:cNvGrpSpPr/>
          <p:nvPr/>
        </p:nvGrpSpPr>
        <p:grpSpPr>
          <a:xfrm>
            <a:off x="2110736" y="3297072"/>
            <a:ext cx="1303267" cy="489731"/>
            <a:chOff x="1447227" y="10277778"/>
            <a:chExt cx="1303267" cy="489731"/>
          </a:xfrm>
          <a:solidFill>
            <a:srgbClr val="FF66FF"/>
          </a:solidFill>
        </p:grpSpPr>
        <p:sp>
          <p:nvSpPr>
            <p:cNvPr id="235" name="TextBox 234">
              <a:extLst>
                <a:ext uri="{FF2B5EF4-FFF2-40B4-BE49-F238E27FC236}">
                  <a16:creationId xmlns:a16="http://schemas.microsoft.com/office/drawing/2014/main" id="{6232369C-7BE7-47B8-932C-96CA7AD66047}"/>
                </a:ext>
              </a:extLst>
            </p:cNvPr>
            <p:cNvSpPr txBox="1"/>
            <p:nvPr/>
          </p:nvSpPr>
          <p:spPr>
            <a:xfrm>
              <a:off x="1447227" y="10505899"/>
              <a:ext cx="1303267" cy="261610"/>
            </a:xfrm>
            <a:prstGeom prst="rect">
              <a:avLst/>
            </a:prstGeom>
            <a:grpFill/>
            <a:ln w="19050">
              <a:solidFill>
                <a:srgbClr val="CC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Exercise intensity</a:t>
              </a:r>
              <a:endParaRPr lang="en-GB" sz="1100" dirty="0"/>
            </a:p>
          </p:txBody>
        </p:sp>
        <p:cxnSp>
          <p:nvCxnSpPr>
            <p:cNvPr id="236" name="Straight Arrow Connector 235">
              <a:extLst>
                <a:ext uri="{FF2B5EF4-FFF2-40B4-BE49-F238E27FC236}">
                  <a16:creationId xmlns:a16="http://schemas.microsoft.com/office/drawing/2014/main" id="{AF4AA7A4-91A6-4402-9DE6-ADAF6106F21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71019" y="10277778"/>
              <a:ext cx="765" cy="247274"/>
            </a:xfrm>
            <a:prstGeom prst="straightConnector1">
              <a:avLst/>
            </a:prstGeom>
            <a:grpFill/>
            <a:ln w="28575">
              <a:solidFill>
                <a:srgbClr val="CC00CC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7" name="Group 236">
            <a:extLst>
              <a:ext uri="{FF2B5EF4-FFF2-40B4-BE49-F238E27FC236}">
                <a16:creationId xmlns:a16="http://schemas.microsoft.com/office/drawing/2014/main" id="{C1D70BE0-4449-4786-B905-1D3028E033F7}"/>
              </a:ext>
            </a:extLst>
          </p:cNvPr>
          <p:cNvGrpSpPr/>
          <p:nvPr/>
        </p:nvGrpSpPr>
        <p:grpSpPr>
          <a:xfrm>
            <a:off x="2967871" y="2146655"/>
            <a:ext cx="1745895" cy="964189"/>
            <a:chOff x="2367248" y="9920454"/>
            <a:chExt cx="1745895" cy="1864755"/>
          </a:xfrm>
          <a:solidFill>
            <a:srgbClr val="FF66FF"/>
          </a:solidFill>
        </p:grpSpPr>
        <p:sp>
          <p:nvSpPr>
            <p:cNvPr id="238" name="TextBox 237">
              <a:extLst>
                <a:ext uri="{FF2B5EF4-FFF2-40B4-BE49-F238E27FC236}">
                  <a16:creationId xmlns:a16="http://schemas.microsoft.com/office/drawing/2014/main" id="{8D9B3852-408D-4393-99C6-64F5D61B484D}"/>
                </a:ext>
              </a:extLst>
            </p:cNvPr>
            <p:cNvSpPr txBox="1"/>
            <p:nvPr/>
          </p:nvSpPr>
          <p:spPr>
            <a:xfrm>
              <a:off x="2367248" y="9920454"/>
              <a:ext cx="1745895" cy="833341"/>
            </a:xfrm>
            <a:prstGeom prst="rect">
              <a:avLst/>
            </a:prstGeom>
            <a:grpFill/>
            <a:ln w="19050">
              <a:solidFill>
                <a:srgbClr val="CC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Requirements of administering fitness tests</a:t>
              </a:r>
              <a:endParaRPr lang="en-GB" sz="1100" dirty="0"/>
            </a:p>
          </p:txBody>
        </p:sp>
        <p:cxnSp>
          <p:nvCxnSpPr>
            <p:cNvPr id="239" name="Straight Arrow Connector 238">
              <a:extLst>
                <a:ext uri="{FF2B5EF4-FFF2-40B4-BE49-F238E27FC236}">
                  <a16:creationId xmlns:a16="http://schemas.microsoft.com/office/drawing/2014/main" id="{A8924D93-340D-4493-B081-946C0F081000}"/>
                </a:ext>
              </a:extLst>
            </p:cNvPr>
            <p:cNvCxnSpPr>
              <a:cxnSpLocks/>
              <a:stCxn id="238" idx="2"/>
            </p:cNvCxnSpPr>
            <p:nvPr/>
          </p:nvCxnSpPr>
          <p:spPr>
            <a:xfrm>
              <a:off x="3240196" y="10753795"/>
              <a:ext cx="0" cy="1031414"/>
            </a:xfrm>
            <a:prstGeom prst="straightConnector1">
              <a:avLst/>
            </a:prstGeom>
            <a:grpFill/>
            <a:ln w="28575">
              <a:solidFill>
                <a:srgbClr val="CC00CC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7" name="Group 246">
            <a:extLst>
              <a:ext uri="{FF2B5EF4-FFF2-40B4-BE49-F238E27FC236}">
                <a16:creationId xmlns:a16="http://schemas.microsoft.com/office/drawing/2014/main" id="{15C7D082-DF63-43A7-8771-C1F73CC97FF5}"/>
              </a:ext>
            </a:extLst>
          </p:cNvPr>
          <p:cNvGrpSpPr/>
          <p:nvPr/>
        </p:nvGrpSpPr>
        <p:grpSpPr>
          <a:xfrm>
            <a:off x="4582290" y="3138573"/>
            <a:ext cx="1129842" cy="693639"/>
            <a:chOff x="1849159" y="10318523"/>
            <a:chExt cx="1129842" cy="693639"/>
          </a:xfrm>
          <a:solidFill>
            <a:srgbClr val="FF66FF"/>
          </a:solidFill>
        </p:grpSpPr>
        <p:sp>
          <p:nvSpPr>
            <p:cNvPr id="248" name="TextBox 247">
              <a:extLst>
                <a:ext uri="{FF2B5EF4-FFF2-40B4-BE49-F238E27FC236}">
                  <a16:creationId xmlns:a16="http://schemas.microsoft.com/office/drawing/2014/main" id="{F5352497-A395-4F11-89CA-044AF8B5DF26}"/>
                </a:ext>
              </a:extLst>
            </p:cNvPr>
            <p:cNvSpPr txBox="1"/>
            <p:nvPr/>
          </p:nvSpPr>
          <p:spPr>
            <a:xfrm>
              <a:off x="1849159" y="10581275"/>
              <a:ext cx="1129842" cy="430887"/>
            </a:xfrm>
            <a:prstGeom prst="rect">
              <a:avLst/>
            </a:prstGeom>
            <a:grpFill/>
            <a:ln w="19050">
              <a:solidFill>
                <a:srgbClr val="CC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Fitness training methods</a:t>
              </a:r>
              <a:endParaRPr lang="en-GB" sz="1100" dirty="0"/>
            </a:p>
          </p:txBody>
        </p:sp>
        <p:cxnSp>
          <p:nvCxnSpPr>
            <p:cNvPr id="249" name="Straight Arrow Connector 248">
              <a:extLst>
                <a:ext uri="{FF2B5EF4-FFF2-40B4-BE49-F238E27FC236}">
                  <a16:creationId xmlns:a16="http://schemas.microsoft.com/office/drawing/2014/main" id="{F7FAC51F-9BC4-4EBE-9566-76264941ED9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414080" y="10318523"/>
              <a:ext cx="0" cy="252560"/>
            </a:xfrm>
            <a:prstGeom prst="straightConnector1">
              <a:avLst/>
            </a:prstGeom>
            <a:grpFill/>
            <a:ln w="28575">
              <a:solidFill>
                <a:srgbClr val="CC00CC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9" name="Group 258">
            <a:extLst>
              <a:ext uri="{FF2B5EF4-FFF2-40B4-BE49-F238E27FC236}">
                <a16:creationId xmlns:a16="http://schemas.microsoft.com/office/drawing/2014/main" id="{A833407F-A7CE-4D4D-ABA4-42B08CB10D99}"/>
              </a:ext>
            </a:extLst>
          </p:cNvPr>
          <p:cNvGrpSpPr/>
          <p:nvPr/>
        </p:nvGrpSpPr>
        <p:grpSpPr>
          <a:xfrm>
            <a:off x="5592537" y="2654273"/>
            <a:ext cx="1156829" cy="600164"/>
            <a:chOff x="1999909" y="7928103"/>
            <a:chExt cx="1156829" cy="600164"/>
          </a:xfrm>
          <a:solidFill>
            <a:srgbClr val="FF66FF"/>
          </a:solidFill>
        </p:grpSpPr>
        <p:sp>
          <p:nvSpPr>
            <p:cNvPr id="260" name="TextBox 259">
              <a:extLst>
                <a:ext uri="{FF2B5EF4-FFF2-40B4-BE49-F238E27FC236}">
                  <a16:creationId xmlns:a16="http://schemas.microsoft.com/office/drawing/2014/main" id="{3880D938-CE88-4C1E-AAFB-6257EEBCBEA5}"/>
                </a:ext>
              </a:extLst>
            </p:cNvPr>
            <p:cNvSpPr txBox="1"/>
            <p:nvPr/>
          </p:nvSpPr>
          <p:spPr>
            <a:xfrm>
              <a:off x="2120089" y="7928103"/>
              <a:ext cx="1036649" cy="600164"/>
            </a:xfrm>
            <a:prstGeom prst="rect">
              <a:avLst/>
            </a:prstGeom>
            <a:grpFill/>
            <a:ln w="19050">
              <a:solidFill>
                <a:srgbClr val="CC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The effects of exercise on the body</a:t>
              </a:r>
              <a:endParaRPr lang="en-GB" sz="1100" dirty="0"/>
            </a:p>
          </p:txBody>
        </p:sp>
        <p:cxnSp>
          <p:nvCxnSpPr>
            <p:cNvPr id="261" name="Straight Arrow Connector 260">
              <a:extLst>
                <a:ext uri="{FF2B5EF4-FFF2-40B4-BE49-F238E27FC236}">
                  <a16:creationId xmlns:a16="http://schemas.microsoft.com/office/drawing/2014/main" id="{F7D0C7E0-A57E-4177-8326-42292FE00AE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99909" y="8068741"/>
              <a:ext cx="120181" cy="0"/>
            </a:xfrm>
            <a:prstGeom prst="straightConnector1">
              <a:avLst/>
            </a:prstGeom>
            <a:grpFill/>
            <a:ln w="28575">
              <a:solidFill>
                <a:srgbClr val="CC00CC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2" name="Group 261">
            <a:extLst>
              <a:ext uri="{FF2B5EF4-FFF2-40B4-BE49-F238E27FC236}">
                <a16:creationId xmlns:a16="http://schemas.microsoft.com/office/drawing/2014/main" id="{F6D64F4A-0BDF-4174-8E28-088271F70995}"/>
              </a:ext>
            </a:extLst>
          </p:cNvPr>
          <p:cNvGrpSpPr/>
          <p:nvPr/>
        </p:nvGrpSpPr>
        <p:grpSpPr>
          <a:xfrm>
            <a:off x="5450019" y="957052"/>
            <a:ext cx="1325438" cy="600164"/>
            <a:chOff x="1665549" y="10628694"/>
            <a:chExt cx="1325438" cy="1160726"/>
          </a:xfrm>
          <a:solidFill>
            <a:srgbClr val="FF66FF"/>
          </a:solidFill>
        </p:grpSpPr>
        <p:sp>
          <p:nvSpPr>
            <p:cNvPr id="263" name="TextBox 262">
              <a:extLst>
                <a:ext uri="{FF2B5EF4-FFF2-40B4-BE49-F238E27FC236}">
                  <a16:creationId xmlns:a16="http://schemas.microsoft.com/office/drawing/2014/main" id="{A11A4121-2C2D-460C-B74D-5A7468002EE9}"/>
                </a:ext>
              </a:extLst>
            </p:cNvPr>
            <p:cNvSpPr txBox="1"/>
            <p:nvPr/>
          </p:nvSpPr>
          <p:spPr>
            <a:xfrm>
              <a:off x="1954338" y="10628694"/>
              <a:ext cx="1036649" cy="1160726"/>
            </a:xfrm>
            <a:prstGeom prst="rect">
              <a:avLst/>
            </a:prstGeom>
            <a:grpFill/>
            <a:ln w="19050">
              <a:solidFill>
                <a:srgbClr val="CC00CC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Fitness programme design</a:t>
              </a:r>
              <a:endParaRPr lang="en-GB" sz="1100" dirty="0"/>
            </a:p>
          </p:txBody>
        </p:sp>
        <p:cxnSp>
          <p:nvCxnSpPr>
            <p:cNvPr id="264" name="Straight Arrow Connector 263">
              <a:extLst>
                <a:ext uri="{FF2B5EF4-FFF2-40B4-BE49-F238E27FC236}">
                  <a16:creationId xmlns:a16="http://schemas.microsoft.com/office/drawing/2014/main" id="{3222D3F9-19E6-48A7-BB8A-DEFE9ADCE00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65549" y="11386451"/>
              <a:ext cx="305125" cy="2"/>
            </a:xfrm>
            <a:prstGeom prst="straightConnector1">
              <a:avLst/>
            </a:prstGeom>
            <a:grpFill/>
            <a:ln w="28575">
              <a:solidFill>
                <a:srgbClr val="CC00CC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9" name="Group 268">
            <a:extLst>
              <a:ext uri="{FF2B5EF4-FFF2-40B4-BE49-F238E27FC236}">
                <a16:creationId xmlns:a16="http://schemas.microsoft.com/office/drawing/2014/main" id="{5F62EC6E-FE6E-45DF-878B-DCDA835680E6}"/>
              </a:ext>
            </a:extLst>
          </p:cNvPr>
          <p:cNvGrpSpPr/>
          <p:nvPr/>
        </p:nvGrpSpPr>
        <p:grpSpPr>
          <a:xfrm>
            <a:off x="3802106" y="1131152"/>
            <a:ext cx="1129842" cy="861024"/>
            <a:chOff x="1265699" y="10260153"/>
            <a:chExt cx="1129842" cy="861024"/>
          </a:xfrm>
          <a:solidFill>
            <a:srgbClr val="FF66FF"/>
          </a:solidFill>
        </p:grpSpPr>
        <p:sp>
          <p:nvSpPr>
            <p:cNvPr id="270" name="TextBox 269">
              <a:extLst>
                <a:ext uri="{FF2B5EF4-FFF2-40B4-BE49-F238E27FC236}">
                  <a16:creationId xmlns:a16="http://schemas.microsoft.com/office/drawing/2014/main" id="{F41FC465-7BCC-4D27-9150-49A5CBFE918E}"/>
                </a:ext>
              </a:extLst>
            </p:cNvPr>
            <p:cNvSpPr txBox="1"/>
            <p:nvPr/>
          </p:nvSpPr>
          <p:spPr>
            <a:xfrm>
              <a:off x="1265699" y="10521013"/>
              <a:ext cx="1129842" cy="600164"/>
            </a:xfrm>
            <a:prstGeom prst="rect">
              <a:avLst/>
            </a:prstGeom>
            <a:solidFill>
              <a:srgbClr val="FFC000"/>
            </a:solidFill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Component 3</a:t>
              </a:r>
            </a:p>
            <a:p>
              <a:pPr algn="ctr"/>
              <a:r>
                <a:rPr lang="en-GB" sz="1100" dirty="0" smtClean="0"/>
                <a:t>External Assessment</a:t>
              </a:r>
              <a:endParaRPr lang="en-GB" sz="1100" dirty="0"/>
            </a:p>
          </p:txBody>
        </p:sp>
        <p:cxnSp>
          <p:nvCxnSpPr>
            <p:cNvPr id="271" name="Straight Arrow Connector 270">
              <a:extLst>
                <a:ext uri="{FF2B5EF4-FFF2-40B4-BE49-F238E27FC236}">
                  <a16:creationId xmlns:a16="http://schemas.microsoft.com/office/drawing/2014/main" id="{9976D8FE-1CEE-4CA8-9FAE-F566FC62D59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783469" y="10260153"/>
              <a:ext cx="0" cy="270134"/>
            </a:xfrm>
            <a:prstGeom prst="straightConnector1">
              <a:avLst/>
            </a:prstGeom>
            <a:grpFill/>
            <a:ln w="28575">
              <a:solidFill>
                <a:srgbClr val="FF000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74" name="Picture 273">
            <a:extLst>
              <a:ext uri="{FF2B5EF4-FFF2-40B4-BE49-F238E27FC236}">
                <a16:creationId xmlns:a16="http://schemas.microsoft.com/office/drawing/2014/main" id="{F1DC9E0C-B02C-4F5D-B126-7F10BAACFE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587" y="365093"/>
            <a:ext cx="1144918" cy="1136834"/>
          </a:xfrm>
          <a:prstGeom prst="rect">
            <a:avLst/>
          </a:prstGeom>
        </p:spPr>
      </p:pic>
      <p:pic>
        <p:nvPicPr>
          <p:cNvPr id="275" name="Picture 274">
            <a:extLst>
              <a:ext uri="{FF2B5EF4-FFF2-40B4-BE49-F238E27FC236}">
                <a16:creationId xmlns:a16="http://schemas.microsoft.com/office/drawing/2014/main" id="{3726B5AF-4BB1-42FF-9DA5-64F197EFDD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800" y="639412"/>
            <a:ext cx="2132912" cy="832014"/>
          </a:xfrm>
          <a:prstGeom prst="rect">
            <a:avLst/>
          </a:prstGeom>
        </p:spPr>
      </p:pic>
      <p:sp>
        <p:nvSpPr>
          <p:cNvPr id="276" name="Rectangle 275">
            <a:extLst>
              <a:ext uri="{FF2B5EF4-FFF2-40B4-BE49-F238E27FC236}">
                <a16:creationId xmlns:a16="http://schemas.microsoft.com/office/drawing/2014/main" id="{214EA81E-CE9D-44A1-A7C0-305D158F4B9E}"/>
              </a:ext>
            </a:extLst>
          </p:cNvPr>
          <p:cNvSpPr/>
          <p:nvPr/>
        </p:nvSpPr>
        <p:spPr>
          <a:xfrm>
            <a:off x="1973789" y="1388560"/>
            <a:ext cx="583689" cy="3318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42" name="Picture 18" descr="Label the Skeleton Activity Sheet for Ezekiel Bible Lesson for ...">
            <a:extLst>
              <a:ext uri="{FF2B5EF4-FFF2-40B4-BE49-F238E27FC236}">
                <a16:creationId xmlns:a16="http://schemas.microsoft.com/office/drawing/2014/main" id="{EA55C86B-F5D5-4E04-BD2A-A6095E38F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7995" y="3263894"/>
            <a:ext cx="739884" cy="1039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A0F28B5-892A-4D49-92FE-C3C897BBCAA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0" t="9174" r="9509" b="19244"/>
          <a:stretch/>
        </p:blipFill>
        <p:spPr>
          <a:xfrm>
            <a:off x="2073987" y="5587191"/>
            <a:ext cx="871537" cy="667189"/>
          </a:xfrm>
          <a:prstGeom prst="rect">
            <a:avLst/>
          </a:prstGeom>
        </p:spPr>
      </p:pic>
      <p:pic>
        <p:nvPicPr>
          <p:cNvPr id="1058" name="Picture 34" descr="Exam Cartoon Images, Stock Photos &amp; Vectors | Shutterstock">
            <a:extLst>
              <a:ext uri="{FF2B5EF4-FFF2-40B4-BE49-F238E27FC236}">
                <a16:creationId xmlns:a16="http://schemas.microsoft.com/office/drawing/2014/main" id="{1B65AC5A-27CA-4024-9968-A1B3A4DED7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78" b="16096"/>
          <a:stretch/>
        </p:blipFill>
        <p:spPr bwMode="auto">
          <a:xfrm>
            <a:off x="3824561" y="407188"/>
            <a:ext cx="860123" cy="578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Checklist on a clipboard icon cartoon style Vector Image">
            <a:extLst>
              <a:ext uri="{FF2B5EF4-FFF2-40B4-BE49-F238E27FC236}">
                <a16:creationId xmlns:a16="http://schemas.microsoft.com/office/drawing/2014/main" id="{BF2E72BB-2813-4577-B6CC-9F031AC0F3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12"/>
          <a:stretch/>
        </p:blipFill>
        <p:spPr bwMode="auto">
          <a:xfrm>
            <a:off x="4734826" y="2110275"/>
            <a:ext cx="536840" cy="517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6220B4EA-3159-4335-BD31-BDFE32D51A42}"/>
              </a:ext>
            </a:extLst>
          </p:cNvPr>
          <p:cNvSpPr/>
          <p:nvPr/>
        </p:nvSpPr>
        <p:spPr>
          <a:xfrm>
            <a:off x="121187" y="1649965"/>
            <a:ext cx="1112299" cy="18870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2B67E97-08BC-4210-8688-0F4FCC95497F}"/>
              </a:ext>
            </a:extLst>
          </p:cNvPr>
          <p:cNvSpPr txBox="1"/>
          <p:nvPr/>
        </p:nvSpPr>
        <p:spPr>
          <a:xfrm>
            <a:off x="118034" y="1625432"/>
            <a:ext cx="1152335" cy="1892826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900" i="1" dirty="0"/>
              <a:t>PE INTENT</a:t>
            </a:r>
          </a:p>
          <a:p>
            <a:pPr algn="ctr"/>
            <a:endParaRPr lang="en-GB" sz="900" i="1" dirty="0"/>
          </a:p>
          <a:p>
            <a:pPr algn="ctr"/>
            <a:r>
              <a:rPr lang="en-GB" sz="900" i="1" dirty="0"/>
              <a:t>’to develop a lifelong involvement of physical activity, sport and exercise’</a:t>
            </a:r>
          </a:p>
          <a:p>
            <a:pPr algn="ctr"/>
            <a:endParaRPr lang="en-GB" sz="900" i="1" dirty="0"/>
          </a:p>
          <a:p>
            <a:pPr algn="ctr"/>
            <a:r>
              <a:rPr lang="en-GB" sz="900" i="1" dirty="0"/>
              <a:t>‘have good physical health, emotional and social wellbeing’</a:t>
            </a:r>
          </a:p>
          <a:p>
            <a:pPr algn="ctr"/>
            <a:endParaRPr lang="en-GB" sz="900" i="1" dirty="0"/>
          </a:p>
          <a:p>
            <a:pPr algn="ctr"/>
            <a:r>
              <a:rPr lang="en-GB" sz="900" dirty="0"/>
              <a:t>‘</a:t>
            </a:r>
            <a:r>
              <a:rPr lang="en-GB" sz="900" i="1" dirty="0"/>
              <a:t>lead healthy and active lifestyles’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1EF4900-85F1-4113-9AB6-DC42CF2CF21D}"/>
              </a:ext>
            </a:extLst>
          </p:cNvPr>
          <p:cNvSpPr txBox="1"/>
          <p:nvPr/>
        </p:nvSpPr>
        <p:spPr>
          <a:xfrm>
            <a:off x="-6795" y="6605707"/>
            <a:ext cx="10078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endParaRPr lang="en-GB" sz="900" i="1" dirty="0"/>
          </a:p>
        </p:txBody>
      </p:sp>
      <p:pic>
        <p:nvPicPr>
          <p:cNvPr id="178" name="Picture 1" descr="image00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413" y="11225"/>
            <a:ext cx="1043794" cy="930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8" name="TextBox 187">
            <a:extLst>
              <a:ext uri="{FF2B5EF4-FFF2-40B4-BE49-F238E27FC236}">
                <a16:creationId xmlns:a16="http://schemas.microsoft.com/office/drawing/2014/main" id="{BFC9926F-D12F-4DC6-BA2C-93FEF3F53F0C}"/>
              </a:ext>
            </a:extLst>
          </p:cNvPr>
          <p:cNvSpPr txBox="1"/>
          <p:nvPr/>
        </p:nvSpPr>
        <p:spPr>
          <a:xfrm>
            <a:off x="3612976" y="10392006"/>
            <a:ext cx="1797028" cy="4308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 smtClean="0"/>
              <a:t> </a:t>
            </a:r>
            <a:r>
              <a:rPr lang="en-GB" sz="1100" dirty="0"/>
              <a:t>Barriers to participation in sport and physical </a:t>
            </a:r>
            <a:r>
              <a:rPr lang="en-GB" sz="1100" dirty="0" smtClean="0"/>
              <a:t>activity</a:t>
            </a:r>
            <a:endParaRPr lang="en-GB" sz="1100" dirty="0"/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999F3E3A-7FCA-4C14-A484-2CDC5BC8DDD9}"/>
              </a:ext>
            </a:extLst>
          </p:cNvPr>
          <p:cNvSpPr txBox="1"/>
          <p:nvPr/>
        </p:nvSpPr>
        <p:spPr>
          <a:xfrm>
            <a:off x="3455070" y="8351044"/>
            <a:ext cx="1464053" cy="6001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 smtClean="0"/>
              <a:t>Technology used in Sport to improve performance</a:t>
            </a:r>
            <a:endParaRPr lang="en-GB" sz="1100" dirty="0"/>
          </a:p>
        </p:txBody>
      </p:sp>
      <p:cxnSp>
        <p:nvCxnSpPr>
          <p:cNvPr id="199" name="Straight Arrow Connector 198">
            <a:extLst>
              <a:ext uri="{FF2B5EF4-FFF2-40B4-BE49-F238E27FC236}">
                <a16:creationId xmlns:a16="http://schemas.microsoft.com/office/drawing/2014/main" id="{9C19DA98-4A89-4EE8-8418-7B7DA6991049}"/>
              </a:ext>
            </a:extLst>
          </p:cNvPr>
          <p:cNvCxnSpPr>
            <a:cxnSpLocks/>
          </p:cNvCxnSpPr>
          <p:nvPr/>
        </p:nvCxnSpPr>
        <p:spPr>
          <a:xfrm flipH="1">
            <a:off x="3582212" y="8967283"/>
            <a:ext cx="269074" cy="156692"/>
          </a:xfrm>
          <a:prstGeom prst="straightConnector1">
            <a:avLst/>
          </a:prstGeom>
          <a:ln w="28575">
            <a:solidFill>
              <a:srgbClr val="0070C0"/>
            </a:solidFill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Straight Arrow Connector 199">
            <a:extLst>
              <a:ext uri="{FF2B5EF4-FFF2-40B4-BE49-F238E27FC236}">
                <a16:creationId xmlns:a16="http://schemas.microsoft.com/office/drawing/2014/main" id="{A007BFF0-F293-455F-9086-09DAD853DA40}"/>
              </a:ext>
            </a:extLst>
          </p:cNvPr>
          <p:cNvCxnSpPr>
            <a:cxnSpLocks/>
          </p:cNvCxnSpPr>
          <p:nvPr/>
        </p:nvCxnSpPr>
        <p:spPr>
          <a:xfrm flipV="1">
            <a:off x="1395748" y="8025802"/>
            <a:ext cx="283074" cy="1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4" name="Group 203">
            <a:extLst>
              <a:ext uri="{FF2B5EF4-FFF2-40B4-BE49-F238E27FC236}">
                <a16:creationId xmlns:a16="http://schemas.microsoft.com/office/drawing/2014/main" id="{9E1F1694-9437-4F53-96B1-DC867F8E1683}"/>
              </a:ext>
            </a:extLst>
          </p:cNvPr>
          <p:cNvGrpSpPr/>
          <p:nvPr/>
        </p:nvGrpSpPr>
        <p:grpSpPr>
          <a:xfrm>
            <a:off x="4138672" y="7345153"/>
            <a:ext cx="1424555" cy="898084"/>
            <a:chOff x="1846915" y="9951321"/>
            <a:chExt cx="1424555" cy="898084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205" name="TextBox 204">
              <a:extLst>
                <a:ext uri="{FF2B5EF4-FFF2-40B4-BE49-F238E27FC236}">
                  <a16:creationId xmlns:a16="http://schemas.microsoft.com/office/drawing/2014/main" id="{6D307409-17AD-4CD5-995A-76C207BE8AE0}"/>
                </a:ext>
              </a:extLst>
            </p:cNvPr>
            <p:cNvSpPr txBox="1"/>
            <p:nvPr/>
          </p:nvSpPr>
          <p:spPr>
            <a:xfrm>
              <a:off x="1846915" y="10418518"/>
              <a:ext cx="1424555" cy="430887"/>
            </a:xfrm>
            <a:prstGeom prst="rect">
              <a:avLst/>
            </a:prstGeom>
            <a:grpFill/>
            <a:ln w="19050"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Rules and regulations in sports</a:t>
              </a:r>
              <a:endParaRPr lang="en-GB" sz="1100" dirty="0"/>
            </a:p>
          </p:txBody>
        </p:sp>
        <p:cxnSp>
          <p:nvCxnSpPr>
            <p:cNvPr id="209" name="Straight Arrow Connector 208">
              <a:extLst>
                <a:ext uri="{FF2B5EF4-FFF2-40B4-BE49-F238E27FC236}">
                  <a16:creationId xmlns:a16="http://schemas.microsoft.com/office/drawing/2014/main" id="{D1C87392-3A1D-4012-B080-7C21E2FF16D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038924" y="9951321"/>
              <a:ext cx="15855" cy="483326"/>
            </a:xfrm>
            <a:prstGeom prst="straightConnector1">
              <a:avLst/>
            </a:prstGeom>
            <a:grpFill/>
            <a:ln w="28575">
              <a:solidFill>
                <a:srgbClr val="0070C0"/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0" name="Group 209">
            <a:extLst>
              <a:ext uri="{FF2B5EF4-FFF2-40B4-BE49-F238E27FC236}">
                <a16:creationId xmlns:a16="http://schemas.microsoft.com/office/drawing/2014/main" id="{5D506EB9-082A-42F6-BB62-D7725E0E3ABB}"/>
              </a:ext>
            </a:extLst>
          </p:cNvPr>
          <p:cNvGrpSpPr/>
          <p:nvPr/>
        </p:nvGrpSpPr>
        <p:grpSpPr>
          <a:xfrm>
            <a:off x="3183743" y="5462590"/>
            <a:ext cx="2129355" cy="1365724"/>
            <a:chOff x="719624" y="10036821"/>
            <a:chExt cx="2129355" cy="1365724"/>
          </a:xfrm>
        </p:grpSpPr>
        <p:sp>
          <p:nvSpPr>
            <p:cNvPr id="211" name="TextBox 210">
              <a:extLst>
                <a:ext uri="{FF2B5EF4-FFF2-40B4-BE49-F238E27FC236}">
                  <a16:creationId xmlns:a16="http://schemas.microsoft.com/office/drawing/2014/main" id="{FBA96C53-2653-4362-A869-061C51471805}"/>
                </a:ext>
              </a:extLst>
            </p:cNvPr>
            <p:cNvSpPr txBox="1"/>
            <p:nvPr/>
          </p:nvSpPr>
          <p:spPr>
            <a:xfrm>
              <a:off x="719624" y="10036821"/>
              <a:ext cx="1366457" cy="430887"/>
            </a:xfrm>
            <a:prstGeom prst="rect">
              <a:avLst/>
            </a:prstGeom>
            <a:solidFill>
              <a:srgbClr val="66FF66"/>
            </a:solidFill>
            <a:ln w="19050">
              <a:solidFill>
                <a:schemeClr val="accent6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00" dirty="0" smtClean="0"/>
                <a:t>Plan a sports skills session </a:t>
              </a:r>
              <a:endParaRPr lang="en-GB" sz="1100" dirty="0"/>
            </a:p>
          </p:txBody>
        </p:sp>
        <p:cxnSp>
          <p:nvCxnSpPr>
            <p:cNvPr id="212" name="Straight Arrow Connector 211">
              <a:extLst>
                <a:ext uri="{FF2B5EF4-FFF2-40B4-BE49-F238E27FC236}">
                  <a16:creationId xmlns:a16="http://schemas.microsoft.com/office/drawing/2014/main" id="{0F29844F-EFE2-4548-91F7-7F467BAC66D4}"/>
                </a:ext>
              </a:extLst>
            </p:cNvPr>
            <p:cNvCxnSpPr>
              <a:cxnSpLocks/>
            </p:cNvCxnSpPr>
            <p:nvPr/>
          </p:nvCxnSpPr>
          <p:spPr>
            <a:xfrm>
              <a:off x="2546254" y="11156525"/>
              <a:ext cx="302725" cy="246020"/>
            </a:xfrm>
            <a:prstGeom prst="straightConnector1">
              <a:avLst/>
            </a:prstGeom>
            <a:ln w="28575">
              <a:solidFill>
                <a:schemeClr val="accent6">
                  <a:lumMod val="75000"/>
                </a:schemeClr>
              </a:solidFill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50" name="Picture 24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00951" y="1429628"/>
            <a:ext cx="1127016" cy="620864"/>
          </a:xfrm>
          <a:prstGeom prst="rect">
            <a:avLst/>
          </a:prstGeom>
        </p:spPr>
      </p:pic>
      <p:pic>
        <p:nvPicPr>
          <p:cNvPr id="251" name="Picture 25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88314" y="3333666"/>
            <a:ext cx="1025668" cy="574374"/>
          </a:xfrm>
          <a:prstGeom prst="rect">
            <a:avLst/>
          </a:prstGeom>
        </p:spPr>
      </p:pic>
      <p:pic>
        <p:nvPicPr>
          <p:cNvPr id="252" name="Picture 25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9422" y="6306784"/>
            <a:ext cx="757815" cy="757815"/>
          </a:xfrm>
          <a:prstGeom prst="rect">
            <a:avLst/>
          </a:prstGeom>
        </p:spPr>
      </p:pic>
      <p:pic>
        <p:nvPicPr>
          <p:cNvPr id="253" name="Picture 25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15788" y="4379073"/>
            <a:ext cx="653766" cy="777537"/>
          </a:xfrm>
          <a:prstGeom prst="rect">
            <a:avLst/>
          </a:prstGeom>
        </p:spPr>
      </p:pic>
      <p:pic>
        <p:nvPicPr>
          <p:cNvPr id="254" name="Picture 25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06672" y="6947109"/>
            <a:ext cx="1877734" cy="460283"/>
          </a:xfrm>
          <a:prstGeom prst="rect">
            <a:avLst/>
          </a:prstGeom>
        </p:spPr>
      </p:pic>
      <p:grpSp>
        <p:nvGrpSpPr>
          <p:cNvPr id="101" name="Group 100"/>
          <p:cNvGrpSpPr/>
          <p:nvPr/>
        </p:nvGrpSpPr>
        <p:grpSpPr>
          <a:xfrm>
            <a:off x="5318254" y="5298612"/>
            <a:ext cx="990010" cy="936720"/>
            <a:chOff x="5026498" y="8883542"/>
            <a:chExt cx="990010" cy="936720"/>
          </a:xfrm>
        </p:grpSpPr>
        <p:sp>
          <p:nvSpPr>
            <p:cNvPr id="102" name="Teardrop 101"/>
            <p:cNvSpPr/>
            <p:nvPr/>
          </p:nvSpPr>
          <p:spPr>
            <a:xfrm rot="8055389">
              <a:off x="5026498" y="8883542"/>
              <a:ext cx="936720" cy="936720"/>
            </a:xfrm>
            <a:prstGeom prst="teardrop">
              <a:avLst>
                <a:gd name="adj" fmla="val 124792"/>
              </a:avLst>
            </a:prstGeom>
            <a:solidFill>
              <a:schemeClr val="accent4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5062722" y="8890237"/>
              <a:ext cx="95378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5400" b="1" dirty="0" smtClean="0"/>
                <a:t>11</a:t>
              </a:r>
              <a:endParaRPr lang="en-GB" sz="5400" b="1" dirty="0"/>
            </a:p>
          </p:txBody>
        </p:sp>
      </p:grpSp>
      <p:pic>
        <p:nvPicPr>
          <p:cNvPr id="255" name="Picture 254"/>
          <p:cNvPicPr>
            <a:picLocks noChangeAspect="1"/>
          </p:cNvPicPr>
          <p:nvPr/>
        </p:nvPicPr>
        <p:blipFill rotWithShape="1">
          <a:blip r:embed="rId16"/>
          <a:srcRect r="24085" b="10419"/>
          <a:stretch/>
        </p:blipFill>
        <p:spPr>
          <a:xfrm>
            <a:off x="5014290" y="8319805"/>
            <a:ext cx="871474" cy="55114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152617" y="7353234"/>
            <a:ext cx="350341" cy="67256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674681" y="7525150"/>
            <a:ext cx="881783" cy="74445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19"/>
          <a:srcRect l="13852" t="6741" r="12962" b="8815"/>
          <a:stretch/>
        </p:blipFill>
        <p:spPr>
          <a:xfrm>
            <a:off x="1557660" y="8885020"/>
            <a:ext cx="600770" cy="693197"/>
          </a:xfrm>
          <a:prstGeom prst="rect">
            <a:avLst/>
          </a:prstGeom>
        </p:spPr>
      </p:pic>
      <p:cxnSp>
        <p:nvCxnSpPr>
          <p:cNvPr id="256" name="Straight Arrow Connector 255">
            <a:extLst>
              <a:ext uri="{FF2B5EF4-FFF2-40B4-BE49-F238E27FC236}">
                <a16:creationId xmlns:a16="http://schemas.microsoft.com/office/drawing/2014/main" id="{A007BFF0-F293-455F-9086-09DAD853DA40}"/>
              </a:ext>
            </a:extLst>
          </p:cNvPr>
          <p:cNvCxnSpPr>
            <a:cxnSpLocks/>
          </p:cNvCxnSpPr>
          <p:nvPr/>
        </p:nvCxnSpPr>
        <p:spPr>
          <a:xfrm>
            <a:off x="4519555" y="10835969"/>
            <a:ext cx="261582" cy="263359"/>
          </a:xfrm>
          <a:prstGeom prst="straightConnector1">
            <a:avLst/>
          </a:prstGeom>
          <a:ln w="28575">
            <a:solidFill>
              <a:srgbClr val="0070C0"/>
            </a:solidFill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43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864799" y="10544612"/>
            <a:ext cx="805426" cy="58271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21"/>
          <a:srcRect l="14762" t="15926" r="13572" b="14815"/>
          <a:stretch/>
        </p:blipFill>
        <p:spPr>
          <a:xfrm>
            <a:off x="3714767" y="10856026"/>
            <a:ext cx="752888" cy="46774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339208" y="9695195"/>
            <a:ext cx="932126" cy="57889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23"/>
          <a:srcRect l="16303" r="16788"/>
          <a:stretch/>
        </p:blipFill>
        <p:spPr>
          <a:xfrm>
            <a:off x="1543665" y="10952272"/>
            <a:ext cx="662112" cy="658514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2454613" y="11122501"/>
            <a:ext cx="1008105" cy="32917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475086" y="11307567"/>
            <a:ext cx="1128167" cy="77431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4467655" y="9590954"/>
            <a:ext cx="738941" cy="73894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 rotWithShape="1">
          <a:blip r:embed="rId27"/>
          <a:srcRect b="12543"/>
          <a:stretch/>
        </p:blipFill>
        <p:spPr>
          <a:xfrm>
            <a:off x="327037" y="9414851"/>
            <a:ext cx="1049696" cy="767046"/>
          </a:xfrm>
          <a:prstGeom prst="rect">
            <a:avLst/>
          </a:prstGeom>
        </p:spPr>
      </p:pic>
      <p:pic>
        <p:nvPicPr>
          <p:cNvPr id="257" name="Picture 256"/>
          <p:cNvPicPr>
            <a:picLocks noChangeAspect="1"/>
          </p:cNvPicPr>
          <p:nvPr/>
        </p:nvPicPr>
        <p:blipFill rotWithShape="1">
          <a:blip r:embed="rId28"/>
          <a:srcRect l="4370" t="16222" r="4370" b="10593"/>
          <a:stretch/>
        </p:blipFill>
        <p:spPr>
          <a:xfrm>
            <a:off x="5909179" y="1671787"/>
            <a:ext cx="795848" cy="704798"/>
          </a:xfrm>
          <a:prstGeom prst="rect">
            <a:avLst/>
          </a:prstGeom>
        </p:spPr>
      </p:pic>
      <p:pic>
        <p:nvPicPr>
          <p:cNvPr id="258" name="Picture 257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4900901" y="726454"/>
            <a:ext cx="476000" cy="482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1501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0292851ACA9644A121845350BB5F54" ma:contentTypeVersion="10" ma:contentTypeDescription="Create a new document." ma:contentTypeScope="" ma:versionID="1ed6c4c8bba874765d7405b59b4b7075">
  <xsd:schema xmlns:xsd="http://www.w3.org/2001/XMLSchema" xmlns:xs="http://www.w3.org/2001/XMLSchema" xmlns:p="http://schemas.microsoft.com/office/2006/metadata/properties" xmlns:ns2="f71f9fc4-5eb2-4543-a763-2cda11066b53" xmlns:ns3="af7ca69a-4d5e-4b8c-be50-bb0b1d332dcf" targetNamespace="http://schemas.microsoft.com/office/2006/metadata/properties" ma:root="true" ma:fieldsID="6e400206facbd7d905e831538d26e420" ns2:_="" ns3:_="">
    <xsd:import namespace="f71f9fc4-5eb2-4543-a763-2cda11066b53"/>
    <xsd:import namespace="af7ca69a-4d5e-4b8c-be50-bb0b1d332d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1f9fc4-5eb2-4543-a763-2cda11066b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15bf9953-8987-4cca-be41-8352360f81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7ca69a-4d5e-4b8c-be50-bb0b1d332dc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a0c635c-2b1c-4ec7-bf49-f2defbe4e04d}" ma:internalName="TaxCatchAll" ma:showField="CatchAllData" ma:web="af7ca69a-4d5e-4b8c-be50-bb0b1d332d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1f9fc4-5eb2-4543-a763-2cda11066b53">
      <Terms xmlns="http://schemas.microsoft.com/office/infopath/2007/PartnerControls"/>
    </lcf76f155ced4ddcb4097134ff3c332f>
    <TaxCatchAll xmlns="af7ca69a-4d5e-4b8c-be50-bb0b1d332dcf" xsi:nil="true"/>
  </documentManagement>
</p:properties>
</file>

<file path=customXml/itemProps1.xml><?xml version="1.0" encoding="utf-8"?>
<ds:datastoreItem xmlns:ds="http://schemas.openxmlformats.org/officeDocument/2006/customXml" ds:itemID="{80778AAC-EA62-4A82-AFC3-442E316250E2}"/>
</file>

<file path=customXml/itemProps2.xml><?xml version="1.0" encoding="utf-8"?>
<ds:datastoreItem xmlns:ds="http://schemas.openxmlformats.org/officeDocument/2006/customXml" ds:itemID="{ACA823F9-9AAF-4931-9D0A-4A5C76D8117B}"/>
</file>

<file path=customXml/itemProps3.xml><?xml version="1.0" encoding="utf-8"?>
<ds:datastoreItem xmlns:ds="http://schemas.openxmlformats.org/officeDocument/2006/customXml" ds:itemID="{9ED6E38D-9162-48B8-BCEC-AFCEB140FE8E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809</TotalTime>
  <Words>236</Words>
  <Application>Microsoft Office PowerPoint</Application>
  <PresentationFormat>Widescreen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Gary King</dc:creator>
  <cp:lastModifiedBy>Elaine McMahon</cp:lastModifiedBy>
  <cp:revision>63</cp:revision>
  <dcterms:created xsi:type="dcterms:W3CDTF">2020-02-06T12:05:15Z</dcterms:created>
  <dcterms:modified xsi:type="dcterms:W3CDTF">2024-01-09T10:39:12Z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0x010100BE0292851ACA9644A121845350BB5F54</vt:lpwstr>
  </property>
</Properties>
</file>