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12801600" cy="9601200" type="A3"/>
  <p:notesSz cx="6799263" cy="9929813"/>
  <p:defaultTextStyle>
    <a:defPPr>
      <a:defRPr lang="en-US"/>
    </a:defPPr>
    <a:lvl1pPr marL="0" algn="l" defTabSz="1280160" rtl="0" eaLnBrk="1" latinLnBrk="0" hangingPunct="1">
      <a:defRPr sz="252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252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252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252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252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252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252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252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252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24" userDrawn="1">
          <p15:clr>
            <a:srgbClr val="A4A3A4"/>
          </p15:clr>
        </p15:guide>
        <p15:guide id="2" pos="403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0021"/>
    <a:srgbClr val="FF97FF"/>
    <a:srgbClr val="FFFF99"/>
    <a:srgbClr val="F2B800"/>
    <a:srgbClr val="E22B00"/>
    <a:srgbClr val="FFFF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735" autoAdjust="0"/>
    <p:restoredTop sz="94322" autoAdjust="0"/>
  </p:normalViewPr>
  <p:slideViewPr>
    <p:cSldViewPr>
      <p:cViewPr varScale="1">
        <p:scale>
          <a:sx n="65" d="100"/>
          <a:sy n="65" d="100"/>
        </p:scale>
        <p:origin x="1518" y="90"/>
      </p:cViewPr>
      <p:guideLst>
        <p:guide orient="horz" pos="3024"/>
        <p:guide pos="403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notesMaster" Target="notesMasters/notesMaster1.xml"/><Relationship Id="rId9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691F51-2BFF-45D6-9269-F7C44D8B348E}" type="datetimeFigureOut">
              <a:rPr lang="en-GB" smtClean="0"/>
              <a:pPr/>
              <a:t>26/11/2020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563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2"/>
            <a:ext cx="5439410" cy="3909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48D377-D73F-465C-9FC3-0288E02C5E7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88038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80160" rtl="0" eaLnBrk="1" latinLnBrk="0" hangingPunct="1">
      <a:defRPr sz="168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168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168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168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168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168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168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168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168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48D377-D73F-465C-9FC3-0288E02C5E72}" type="slidenum">
              <a:rPr lang="en-GB" smtClean="0"/>
              <a:pPr/>
              <a:t>1</a:t>
            </a:fld>
            <a:endParaRPr lang="en-GB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2982596"/>
            <a:ext cx="10881360" cy="205803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0240" y="5440680"/>
            <a:ext cx="8961120" cy="245364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0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0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6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80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20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FDAE1-775D-4A5B-8BF2-61325B6276E4}" type="datetimeFigureOut">
              <a:rPr lang="en-GB" smtClean="0"/>
              <a:pPr/>
              <a:t>26/11/2020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52DBF-2F00-489D-B091-5E833934190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FDAE1-775D-4A5B-8BF2-61325B6276E4}" type="datetimeFigureOut">
              <a:rPr lang="en-GB" smtClean="0"/>
              <a:pPr/>
              <a:t>26/11/2020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52DBF-2F00-489D-B091-5E833934190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1238" y="6169661"/>
            <a:ext cx="10881360" cy="1906905"/>
          </a:xfrm>
        </p:spPr>
        <p:txBody>
          <a:bodyPr anchor="t"/>
          <a:lstStyle>
            <a:lvl1pPr algn="l">
              <a:defRPr sz="56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1238" y="4069399"/>
            <a:ext cx="10881360" cy="2100262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4008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19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FDAE1-775D-4A5B-8BF2-61325B6276E4}" type="datetimeFigureOut">
              <a:rPr lang="en-GB" smtClean="0"/>
              <a:pPr/>
              <a:t>26/11/2020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52DBF-2F00-489D-B091-5E833934190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0080" y="2240281"/>
            <a:ext cx="5654040" cy="6336348"/>
          </a:xfrm>
        </p:spPr>
        <p:txBody>
          <a:bodyPr/>
          <a:lstStyle>
            <a:lvl1pPr>
              <a:defRPr sz="3920"/>
            </a:lvl1pPr>
            <a:lvl2pPr>
              <a:defRPr sz="3360"/>
            </a:lvl2pPr>
            <a:lvl3pPr>
              <a:defRPr sz="2800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7480" y="2240281"/>
            <a:ext cx="5654040" cy="6336348"/>
          </a:xfrm>
        </p:spPr>
        <p:txBody>
          <a:bodyPr/>
          <a:lstStyle>
            <a:lvl1pPr>
              <a:defRPr sz="3920"/>
            </a:lvl1pPr>
            <a:lvl2pPr>
              <a:defRPr sz="3360"/>
            </a:lvl2pPr>
            <a:lvl3pPr>
              <a:defRPr sz="2800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FDAE1-775D-4A5B-8BF2-61325B6276E4}" type="datetimeFigureOut">
              <a:rPr lang="en-GB" smtClean="0"/>
              <a:pPr/>
              <a:t>26/11/2020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52DBF-2F00-489D-B091-5E833934190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80" y="2149158"/>
            <a:ext cx="5656263" cy="89566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0080" y="3044825"/>
            <a:ext cx="5656263" cy="5531803"/>
          </a:xfrm>
        </p:spPr>
        <p:txBody>
          <a:bodyPr/>
          <a:lstStyle>
            <a:lvl1pPr>
              <a:defRPr sz="3360"/>
            </a:lvl1pPr>
            <a:lvl2pPr>
              <a:defRPr sz="2800"/>
            </a:lvl2pPr>
            <a:lvl3pPr>
              <a:defRPr sz="2520"/>
            </a:lvl3pPr>
            <a:lvl4pPr>
              <a:defRPr sz="2240"/>
            </a:lvl4pPr>
            <a:lvl5pPr>
              <a:defRPr sz="2240"/>
            </a:lvl5pPr>
            <a:lvl6pPr>
              <a:defRPr sz="2240"/>
            </a:lvl6pPr>
            <a:lvl7pPr>
              <a:defRPr sz="2240"/>
            </a:lvl7pPr>
            <a:lvl8pPr>
              <a:defRPr sz="2240"/>
            </a:lvl8pPr>
            <a:lvl9pPr>
              <a:defRPr sz="224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03036" y="2149158"/>
            <a:ext cx="5658485" cy="89566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03036" y="3044825"/>
            <a:ext cx="5658485" cy="5531803"/>
          </a:xfrm>
        </p:spPr>
        <p:txBody>
          <a:bodyPr/>
          <a:lstStyle>
            <a:lvl1pPr>
              <a:defRPr sz="3360"/>
            </a:lvl1pPr>
            <a:lvl2pPr>
              <a:defRPr sz="2800"/>
            </a:lvl2pPr>
            <a:lvl3pPr>
              <a:defRPr sz="2520"/>
            </a:lvl3pPr>
            <a:lvl4pPr>
              <a:defRPr sz="2240"/>
            </a:lvl4pPr>
            <a:lvl5pPr>
              <a:defRPr sz="2240"/>
            </a:lvl5pPr>
            <a:lvl6pPr>
              <a:defRPr sz="2240"/>
            </a:lvl6pPr>
            <a:lvl7pPr>
              <a:defRPr sz="2240"/>
            </a:lvl7pPr>
            <a:lvl8pPr>
              <a:defRPr sz="2240"/>
            </a:lvl8pPr>
            <a:lvl9pPr>
              <a:defRPr sz="224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FDAE1-775D-4A5B-8BF2-61325B6276E4}" type="datetimeFigureOut">
              <a:rPr lang="en-GB" smtClean="0"/>
              <a:pPr/>
              <a:t>26/11/2020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52DBF-2F00-489D-B091-5E833934190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FDAE1-775D-4A5B-8BF2-61325B6276E4}" type="datetimeFigureOut">
              <a:rPr lang="en-GB" smtClean="0"/>
              <a:pPr/>
              <a:t>26/11/2020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52DBF-2F00-489D-B091-5E833934190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FDAE1-775D-4A5B-8BF2-61325B6276E4}" type="datetimeFigureOut">
              <a:rPr lang="en-GB" smtClean="0"/>
              <a:pPr/>
              <a:t>26/11/2020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52DBF-2F00-489D-B091-5E833934190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1" y="382270"/>
            <a:ext cx="4211638" cy="1626870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5070" y="382271"/>
            <a:ext cx="7156450" cy="8194358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0081" y="2009141"/>
            <a:ext cx="4211638" cy="6567488"/>
          </a:xfrm>
        </p:spPr>
        <p:txBody>
          <a:bodyPr/>
          <a:lstStyle>
            <a:lvl1pPr marL="0" indent="0">
              <a:buNone/>
              <a:defRPr sz="1960"/>
            </a:lvl1pPr>
            <a:lvl2pPr marL="640080" indent="0">
              <a:buNone/>
              <a:defRPr sz="1680"/>
            </a:lvl2pPr>
            <a:lvl3pPr marL="1280160" indent="0">
              <a:buNone/>
              <a:defRPr sz="1400"/>
            </a:lvl3pPr>
            <a:lvl4pPr marL="1920240" indent="0">
              <a:buNone/>
              <a:defRPr sz="1260"/>
            </a:lvl4pPr>
            <a:lvl5pPr marL="2560320" indent="0">
              <a:buNone/>
              <a:defRPr sz="1260"/>
            </a:lvl5pPr>
            <a:lvl6pPr marL="3200400" indent="0">
              <a:buNone/>
              <a:defRPr sz="1260"/>
            </a:lvl6pPr>
            <a:lvl7pPr marL="3840480" indent="0">
              <a:buNone/>
              <a:defRPr sz="1260"/>
            </a:lvl7pPr>
            <a:lvl8pPr marL="4480560" indent="0">
              <a:buNone/>
              <a:defRPr sz="1260"/>
            </a:lvl8pPr>
            <a:lvl9pPr marL="5120640" indent="0">
              <a:buNone/>
              <a:defRPr sz="126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FDAE1-775D-4A5B-8BF2-61325B6276E4}" type="datetimeFigureOut">
              <a:rPr lang="en-GB" smtClean="0"/>
              <a:pPr/>
              <a:t>26/11/2020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52DBF-2F00-489D-B091-5E833934190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9203" y="6720840"/>
            <a:ext cx="7680960" cy="793433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09203" y="857885"/>
            <a:ext cx="7680960" cy="5760720"/>
          </a:xfrm>
        </p:spPr>
        <p:txBody>
          <a:bodyPr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09203" y="7514273"/>
            <a:ext cx="7680960" cy="1126807"/>
          </a:xfrm>
        </p:spPr>
        <p:txBody>
          <a:bodyPr/>
          <a:lstStyle>
            <a:lvl1pPr marL="0" indent="0">
              <a:buNone/>
              <a:defRPr sz="1960"/>
            </a:lvl1pPr>
            <a:lvl2pPr marL="640080" indent="0">
              <a:buNone/>
              <a:defRPr sz="1680"/>
            </a:lvl2pPr>
            <a:lvl3pPr marL="1280160" indent="0">
              <a:buNone/>
              <a:defRPr sz="1400"/>
            </a:lvl3pPr>
            <a:lvl4pPr marL="1920240" indent="0">
              <a:buNone/>
              <a:defRPr sz="1260"/>
            </a:lvl4pPr>
            <a:lvl5pPr marL="2560320" indent="0">
              <a:buNone/>
              <a:defRPr sz="1260"/>
            </a:lvl5pPr>
            <a:lvl6pPr marL="3200400" indent="0">
              <a:buNone/>
              <a:defRPr sz="1260"/>
            </a:lvl6pPr>
            <a:lvl7pPr marL="3840480" indent="0">
              <a:buNone/>
              <a:defRPr sz="1260"/>
            </a:lvl7pPr>
            <a:lvl8pPr marL="4480560" indent="0">
              <a:buNone/>
              <a:defRPr sz="1260"/>
            </a:lvl8pPr>
            <a:lvl9pPr marL="5120640" indent="0">
              <a:buNone/>
              <a:defRPr sz="126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FDAE1-775D-4A5B-8BF2-61325B6276E4}" type="datetimeFigureOut">
              <a:rPr lang="en-GB" smtClean="0"/>
              <a:pPr/>
              <a:t>26/11/2020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52DBF-2F00-489D-B091-5E833934190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FDAE1-775D-4A5B-8BF2-61325B6276E4}" type="datetimeFigureOut">
              <a:rPr lang="en-GB" smtClean="0"/>
              <a:pPr/>
              <a:t>26/11/2020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52DBF-2F00-489D-B091-5E833934190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81160" y="384494"/>
            <a:ext cx="2880360" cy="81921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40080" y="384494"/>
            <a:ext cx="8427720" cy="819213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FDAE1-775D-4A5B-8BF2-61325B6276E4}" type="datetimeFigureOut">
              <a:rPr lang="en-GB" smtClean="0"/>
              <a:pPr/>
              <a:t>26/11/2020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52DBF-2F00-489D-B091-5E833934190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0080" y="384493"/>
            <a:ext cx="11521440" cy="1600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80" y="2240281"/>
            <a:ext cx="11521440" cy="63363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0080" y="8898891"/>
            <a:ext cx="29870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CFDAE1-775D-4A5B-8BF2-61325B6276E4}" type="datetimeFigureOut">
              <a:rPr lang="en-GB" smtClean="0"/>
              <a:pPr/>
              <a:t>26/11/2020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73880" y="8898891"/>
            <a:ext cx="40538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74480" y="8898891"/>
            <a:ext cx="29870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652DBF-2F00-489D-B091-5E833934190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80160" rtl="0" eaLnBrk="1" latinLnBrk="0" hangingPunct="1"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0060" indent="-480060" algn="l" defTabSz="1280160" rtl="0" eaLnBrk="1" latinLnBrk="0" hangingPunct="1">
        <a:spcBef>
          <a:spcPct val="20000"/>
        </a:spcBef>
        <a:buFont typeface="Arial" pitchFamily="34" charset="0"/>
        <a:buChar char="•"/>
        <a:defRPr sz="4480" kern="1200">
          <a:solidFill>
            <a:schemeClr val="tx1"/>
          </a:solidFill>
          <a:latin typeface="+mn-lt"/>
          <a:ea typeface="+mn-ea"/>
          <a:cs typeface="+mn-cs"/>
        </a:defRPr>
      </a:lvl1pPr>
      <a:lvl2pPr marL="1040130" indent="-400050" algn="l" defTabSz="1280160" rtl="0" eaLnBrk="1" latinLnBrk="0" hangingPunct="1">
        <a:spcBef>
          <a:spcPct val="20000"/>
        </a:spcBef>
        <a:buFont typeface="Arial" pitchFamily="34" charset="0"/>
        <a:buChar char="–"/>
        <a:defRPr sz="392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18" Type="http://schemas.openxmlformats.org/officeDocument/2006/relationships/image" Target="../media/image16.png"/><Relationship Id="rId3" Type="http://schemas.openxmlformats.org/officeDocument/2006/relationships/image" Target="../media/image1.jpeg"/><Relationship Id="rId21" Type="http://schemas.openxmlformats.org/officeDocument/2006/relationships/image" Target="../media/image19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e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5" Type="http://schemas.openxmlformats.org/officeDocument/2006/relationships/image" Target="../media/image13.jpeg"/><Relationship Id="rId10" Type="http://schemas.openxmlformats.org/officeDocument/2006/relationships/image" Target="../media/image8.jpe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Title 1"/>
          <p:cNvSpPr>
            <a:spLocks noGrp="1"/>
          </p:cNvSpPr>
          <p:nvPr>
            <p:ph type="ctrTitle"/>
          </p:nvPr>
        </p:nvSpPr>
        <p:spPr>
          <a:xfrm>
            <a:off x="29908" y="5129550"/>
            <a:ext cx="6239271" cy="4471650"/>
          </a:xfrm>
          <a:ln w="28575">
            <a:solidFill>
              <a:schemeClr val="accent4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l"/>
            <a:endParaRPr lang="en-GB" sz="1200" dirty="0"/>
          </a:p>
        </p:txBody>
      </p:sp>
      <p:pic>
        <p:nvPicPr>
          <p:cNvPr id="1032" name="Picture 8" descr="Image result for bat and ball gam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23" r="8958"/>
          <a:stretch/>
        </p:blipFill>
        <p:spPr bwMode="auto">
          <a:xfrm>
            <a:off x="2518944" y="5956454"/>
            <a:ext cx="622440" cy="635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 22"/>
          <p:cNvSpPr/>
          <p:nvPr/>
        </p:nvSpPr>
        <p:spPr>
          <a:xfrm>
            <a:off x="17514" y="444701"/>
            <a:ext cx="1728106" cy="202986"/>
          </a:xfrm>
          <a:prstGeom prst="rect">
            <a:avLst/>
          </a:prstGeom>
          <a:solidFill>
            <a:schemeClr val="bg1"/>
          </a:solidFill>
          <a:ln w="95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GB" sz="1000" b="1" u="sng" dirty="0" smtClean="0">
                <a:solidFill>
                  <a:srgbClr val="0070C0"/>
                </a:solidFill>
              </a:rPr>
              <a:t>A1: Stages of children’s play</a:t>
            </a:r>
            <a:endParaRPr lang="en-GB" sz="1000" b="1" dirty="0">
              <a:solidFill>
                <a:srgbClr val="0070C0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9281120" y="39361"/>
            <a:ext cx="3448472" cy="58477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600" b="1" dirty="0"/>
              <a:t>Child Development</a:t>
            </a:r>
            <a:br>
              <a:rPr lang="en-GB" sz="1600" b="1" dirty="0"/>
            </a:br>
            <a:r>
              <a:rPr lang="en-GB" sz="1600" b="1" dirty="0"/>
              <a:t>BTEC Technical Award - Component 2</a:t>
            </a:r>
          </a:p>
        </p:txBody>
      </p:sp>
      <p:sp>
        <p:nvSpPr>
          <p:cNvPr id="57" name="Rectangle 56"/>
          <p:cNvSpPr/>
          <p:nvPr/>
        </p:nvSpPr>
        <p:spPr>
          <a:xfrm>
            <a:off x="2152328" y="41645"/>
            <a:ext cx="4104456" cy="28814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 lIns="36000" tIns="36000" rIns="36000" bIns="36000">
            <a:spAutoFit/>
          </a:bodyPr>
          <a:lstStyle/>
          <a:p>
            <a:r>
              <a:rPr lang="en-GB" sz="1400" b="1" dirty="0" smtClean="0"/>
              <a:t>A: Understand how children play</a:t>
            </a:r>
            <a:endParaRPr lang="en-GB" sz="1400" b="1" dirty="0"/>
          </a:p>
        </p:txBody>
      </p:sp>
      <p:sp>
        <p:nvSpPr>
          <p:cNvPr id="58" name="Rectangle 57"/>
          <p:cNvSpPr/>
          <p:nvPr/>
        </p:nvSpPr>
        <p:spPr>
          <a:xfrm>
            <a:off x="6400800" y="64945"/>
            <a:ext cx="2808312" cy="36933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800" b="1" dirty="0" smtClean="0"/>
              <a:t>Learning through play</a:t>
            </a:r>
            <a:endParaRPr lang="en-GB" sz="1800" b="1" dirty="0"/>
          </a:p>
        </p:txBody>
      </p:sp>
      <p:sp>
        <p:nvSpPr>
          <p:cNvPr id="7176" name="AutoShape 8" descr="Image result for physical activity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7178" name="AutoShape 10" descr="Image result for physical activity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7180" name="AutoShape 12" descr="Image result for physical activity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80" name="Rectangle 79"/>
          <p:cNvSpPr/>
          <p:nvPr/>
        </p:nvSpPr>
        <p:spPr>
          <a:xfrm>
            <a:off x="17513" y="42452"/>
            <a:ext cx="2088232" cy="360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 lIns="36000" tIns="36000" rIns="36000" bIns="36000">
            <a:spAutoFit/>
          </a:bodyPr>
          <a:lstStyle/>
          <a:p>
            <a:r>
              <a:rPr lang="en-GB" sz="1800" b="1" dirty="0"/>
              <a:t>Knowledge Organiser</a:t>
            </a:r>
          </a:p>
        </p:txBody>
      </p:sp>
      <p:sp>
        <p:nvSpPr>
          <p:cNvPr id="7204" name="AutoShape 36" descr="Image result for shower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8" name="Picture 2" descr="Image result for unoccupied pla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4856" y="3195563"/>
            <a:ext cx="2506841" cy="1970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4" descr="Image result for unoccupied play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6" name="Picture 6" descr="Image result for unoccupied play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55" r="24133"/>
          <a:stretch/>
        </p:blipFill>
        <p:spPr bwMode="auto">
          <a:xfrm>
            <a:off x="163060" y="840442"/>
            <a:ext cx="1140396" cy="1277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ight Arrow 18"/>
          <p:cNvSpPr/>
          <p:nvPr/>
        </p:nvSpPr>
        <p:spPr>
          <a:xfrm>
            <a:off x="1313657" y="1308135"/>
            <a:ext cx="432970" cy="40153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AutoShape 8" descr="Image result for solitary play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2" name="Picture 10" descr="SOLITARY PLAY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5619" y="840442"/>
            <a:ext cx="1394574" cy="1333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2" descr="Image result for onlooker play image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7764" y="799537"/>
            <a:ext cx="1618671" cy="134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4" descr="Image result for parallel play images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195" y="2213828"/>
            <a:ext cx="1643777" cy="1362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6" descr="Image result for associative play images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1209" y="2356108"/>
            <a:ext cx="1358791" cy="1333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" name="Right Arrow 103"/>
          <p:cNvSpPr/>
          <p:nvPr/>
        </p:nvSpPr>
        <p:spPr>
          <a:xfrm rot="10800000">
            <a:off x="1360240" y="2816612"/>
            <a:ext cx="432048" cy="4124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" name="Picture 18" descr="Image result for cooperative play images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60" y="2452924"/>
            <a:ext cx="1140396" cy="1435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Rounded Rectangle 41"/>
          <p:cNvSpPr/>
          <p:nvPr/>
        </p:nvSpPr>
        <p:spPr>
          <a:xfrm>
            <a:off x="1181119" y="715196"/>
            <a:ext cx="611169" cy="5570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 smtClean="0"/>
              <a:t>1</a:t>
            </a:r>
            <a:endParaRPr lang="en-GB" sz="2000" b="1" dirty="0"/>
          </a:p>
        </p:txBody>
      </p:sp>
      <p:sp>
        <p:nvSpPr>
          <p:cNvPr id="105" name="Rounded Rectangle 104"/>
          <p:cNvSpPr/>
          <p:nvPr/>
        </p:nvSpPr>
        <p:spPr>
          <a:xfrm>
            <a:off x="2944416" y="751122"/>
            <a:ext cx="611169" cy="5570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2</a:t>
            </a:r>
          </a:p>
        </p:txBody>
      </p:sp>
      <p:sp>
        <p:nvSpPr>
          <p:cNvPr id="106" name="Rounded Rectangle 105"/>
          <p:cNvSpPr/>
          <p:nvPr/>
        </p:nvSpPr>
        <p:spPr>
          <a:xfrm>
            <a:off x="5213567" y="787204"/>
            <a:ext cx="611169" cy="5570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3</a:t>
            </a:r>
          </a:p>
        </p:txBody>
      </p:sp>
      <p:sp>
        <p:nvSpPr>
          <p:cNvPr id="107" name="Rounded Rectangle 106"/>
          <p:cNvSpPr/>
          <p:nvPr/>
        </p:nvSpPr>
        <p:spPr>
          <a:xfrm>
            <a:off x="5330465" y="2174418"/>
            <a:ext cx="611169" cy="5570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 smtClean="0"/>
              <a:t>4</a:t>
            </a:r>
            <a:endParaRPr lang="en-GB" sz="2000" b="1" dirty="0"/>
          </a:p>
        </p:txBody>
      </p:sp>
      <p:sp>
        <p:nvSpPr>
          <p:cNvPr id="108" name="Rounded Rectangle 107"/>
          <p:cNvSpPr/>
          <p:nvPr/>
        </p:nvSpPr>
        <p:spPr>
          <a:xfrm>
            <a:off x="3115175" y="2363289"/>
            <a:ext cx="611169" cy="5570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 smtClean="0"/>
              <a:t>5</a:t>
            </a:r>
            <a:endParaRPr lang="en-GB" sz="2000" b="1" dirty="0"/>
          </a:p>
        </p:txBody>
      </p:sp>
      <p:sp>
        <p:nvSpPr>
          <p:cNvPr id="109" name="Rounded Rectangle 108"/>
          <p:cNvSpPr/>
          <p:nvPr/>
        </p:nvSpPr>
        <p:spPr>
          <a:xfrm>
            <a:off x="1222271" y="2338015"/>
            <a:ext cx="611169" cy="5570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6</a:t>
            </a:r>
          </a:p>
        </p:txBody>
      </p:sp>
      <p:sp>
        <p:nvSpPr>
          <p:cNvPr id="43" name="Rectangle 42"/>
          <p:cNvSpPr/>
          <p:nvPr/>
        </p:nvSpPr>
        <p:spPr>
          <a:xfrm>
            <a:off x="59675" y="3950182"/>
            <a:ext cx="6677258" cy="1137873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900" b="1" u="sng" dirty="0" smtClean="0"/>
              <a:t>Key terms:</a:t>
            </a:r>
            <a:endParaRPr lang="en-GB" sz="900" dirty="0"/>
          </a:p>
          <a:p>
            <a:r>
              <a:rPr lang="en-GB" sz="900" dirty="0" smtClean="0"/>
              <a:t>1- </a:t>
            </a:r>
            <a:r>
              <a:rPr lang="en-GB" sz="900" b="1" dirty="0" smtClean="0"/>
              <a:t>Unoccupied play </a:t>
            </a:r>
            <a:r>
              <a:rPr lang="en-GB" sz="900" dirty="0" smtClean="0">
                <a:sym typeface="Wingdings" panose="05000000000000000000" pitchFamily="2" charset="2"/>
              </a:rPr>
              <a:t> from birth to 3 months.  Movements with arms, legs, hands, feet etc.  Learning how their muscles move</a:t>
            </a:r>
            <a:endParaRPr lang="en-GB" sz="900" dirty="0" smtClean="0"/>
          </a:p>
          <a:p>
            <a:r>
              <a:rPr lang="en-GB" sz="900" dirty="0" smtClean="0"/>
              <a:t>2- </a:t>
            </a:r>
            <a:r>
              <a:rPr lang="en-GB" sz="900" b="1" dirty="0" smtClean="0"/>
              <a:t>Solitary play </a:t>
            </a:r>
            <a:r>
              <a:rPr lang="en-GB" sz="900" dirty="0" smtClean="0">
                <a:sym typeface="Wingdings" panose="05000000000000000000" pitchFamily="2" charset="2"/>
              </a:rPr>
              <a:t> birth -2 years.  A child plays alone</a:t>
            </a:r>
          </a:p>
          <a:p>
            <a:r>
              <a:rPr lang="en-GB" sz="900" dirty="0">
                <a:sym typeface="Wingdings" panose="05000000000000000000" pitchFamily="2" charset="2"/>
              </a:rPr>
              <a:t>3</a:t>
            </a:r>
            <a:r>
              <a:rPr lang="en-GB" sz="900" dirty="0" smtClean="0"/>
              <a:t>- </a:t>
            </a:r>
            <a:r>
              <a:rPr lang="en-GB" sz="900" b="1" dirty="0" smtClean="0"/>
              <a:t>Onlooker play</a:t>
            </a:r>
            <a:r>
              <a:rPr lang="en-GB" sz="900" dirty="0" smtClean="0">
                <a:sym typeface="Wingdings" panose="05000000000000000000" pitchFamily="2" charset="2"/>
              </a:rPr>
              <a:t> 2 years.  A child watches other children play but does not play with them</a:t>
            </a:r>
            <a:endParaRPr lang="en-GB" sz="900" dirty="0" smtClean="0"/>
          </a:p>
          <a:p>
            <a:r>
              <a:rPr lang="en-GB" sz="900" dirty="0" smtClean="0"/>
              <a:t>4- </a:t>
            </a:r>
            <a:r>
              <a:rPr lang="en-GB" sz="900" b="1" dirty="0" smtClean="0"/>
              <a:t>Parallel play</a:t>
            </a:r>
            <a:r>
              <a:rPr lang="en-GB" sz="900" dirty="0" smtClean="0">
                <a:sym typeface="Wingdings" panose="05000000000000000000" pitchFamily="2" charset="2"/>
              </a:rPr>
              <a:t> 2+ years: a child starts to interact with others during play but there is not a large amount of interaction</a:t>
            </a:r>
            <a:endParaRPr lang="en-GB" sz="900" dirty="0" smtClean="0"/>
          </a:p>
          <a:p>
            <a:r>
              <a:rPr lang="en-GB" sz="900" dirty="0" smtClean="0"/>
              <a:t>5- </a:t>
            </a:r>
            <a:r>
              <a:rPr lang="en-GB" sz="900" b="1" dirty="0" smtClean="0"/>
              <a:t>Associative play</a:t>
            </a:r>
            <a:r>
              <a:rPr lang="en-GB" sz="900" dirty="0" smtClean="0">
                <a:sym typeface="Wingdings" panose="05000000000000000000" pitchFamily="2" charset="2"/>
              </a:rPr>
              <a:t> 3-4 years: a child starts to interact with others during play but there is not a large amount of interaction</a:t>
            </a:r>
            <a:endParaRPr lang="en-GB" sz="900" dirty="0" smtClean="0"/>
          </a:p>
          <a:p>
            <a:r>
              <a:rPr lang="en-GB" sz="900" dirty="0" smtClean="0"/>
              <a:t>6- </a:t>
            </a:r>
            <a:r>
              <a:rPr lang="en-GB" sz="900" b="1" dirty="0" smtClean="0"/>
              <a:t>Cooperative play </a:t>
            </a:r>
            <a:r>
              <a:rPr lang="en-GB" sz="900" dirty="0" smtClean="0">
                <a:sym typeface="Wingdings" panose="05000000000000000000" pitchFamily="2" charset="2"/>
              </a:rPr>
              <a:t> 4+ years: a child interacts fully with others and has interest in both the activity and the other children involved.  </a:t>
            </a:r>
            <a:endParaRPr lang="en-GB" sz="900" dirty="0"/>
          </a:p>
        </p:txBody>
      </p:sp>
      <p:sp>
        <p:nvSpPr>
          <p:cNvPr id="35" name="Rectangle 34"/>
          <p:cNvSpPr/>
          <p:nvPr/>
        </p:nvSpPr>
        <p:spPr>
          <a:xfrm>
            <a:off x="6771441" y="467766"/>
            <a:ext cx="2437671" cy="389522"/>
          </a:xfrm>
          <a:prstGeom prst="rect">
            <a:avLst/>
          </a:prstGeom>
          <a:solidFill>
            <a:schemeClr val="bg1"/>
          </a:solidFill>
          <a:ln w="95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GB" sz="1000" b="1" u="sng" dirty="0" smtClean="0">
                <a:solidFill>
                  <a:srgbClr val="7030A0"/>
                </a:solidFill>
              </a:rPr>
              <a:t>A2: How play can be organised to promote learning</a:t>
            </a:r>
            <a:endParaRPr lang="en-GB" sz="1000" b="1" dirty="0">
              <a:solidFill>
                <a:srgbClr val="7030A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771441" y="886405"/>
            <a:ext cx="5864971" cy="225752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900" u="sng" dirty="0" smtClean="0"/>
              <a:t>Key Concepts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b="1" dirty="0" smtClean="0"/>
              <a:t>Adult-led play</a:t>
            </a:r>
          </a:p>
          <a:p>
            <a:r>
              <a:rPr lang="en-GB" sz="900" i="1" dirty="0" smtClean="0"/>
              <a:t>Adults plan, organise and lead the children in a play activity</a:t>
            </a:r>
          </a:p>
          <a:p>
            <a:r>
              <a:rPr lang="en-GB" sz="900" i="1" dirty="0" smtClean="0">
                <a:solidFill>
                  <a:srgbClr val="00B050"/>
                </a:solidFill>
              </a:rPr>
              <a:t>Can include higher risk activities and how to use resources and equipment safely. The adult can introduce new vocabulary. </a:t>
            </a:r>
          </a:p>
          <a:p>
            <a:r>
              <a:rPr lang="en-GB" sz="900" i="1" dirty="0" smtClean="0">
                <a:solidFill>
                  <a:srgbClr val="FF0000"/>
                </a:solidFill>
              </a:rPr>
              <a:t>Learning is limited to the adult’s choice of activity and time given to it, limited repetition of the activity to enhance learning new skills.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b="1" dirty="0" smtClean="0"/>
              <a:t>Adult-initiated play</a:t>
            </a:r>
          </a:p>
          <a:p>
            <a:r>
              <a:rPr lang="en-GB" sz="900" i="1" dirty="0" smtClean="0"/>
              <a:t>Adults put out resources and toys that prompt children to play in a certain way. </a:t>
            </a:r>
          </a:p>
          <a:p>
            <a:r>
              <a:rPr lang="en-GB" sz="900" i="1" dirty="0" smtClean="0">
                <a:solidFill>
                  <a:srgbClr val="00B050"/>
                </a:solidFill>
              </a:rPr>
              <a:t>Encourages children to try playing in new ways and develop new skills, more effective for promoting independent learning skills.</a:t>
            </a:r>
          </a:p>
          <a:p>
            <a:r>
              <a:rPr lang="en-GB" sz="900" i="1" dirty="0" smtClean="0">
                <a:solidFill>
                  <a:srgbClr val="FF0000"/>
                </a:solidFill>
              </a:rPr>
              <a:t>Children may not learn expected skill or concept </a:t>
            </a:r>
            <a:r>
              <a:rPr lang="en-GB" sz="900" i="1" dirty="0" smtClean="0">
                <a:solidFill>
                  <a:srgbClr val="00B050"/>
                </a:solidFill>
              </a:rPr>
              <a:t>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900" b="1" dirty="0" smtClean="0"/>
              <a:t>Child-initiated play</a:t>
            </a:r>
          </a:p>
          <a:p>
            <a:r>
              <a:rPr lang="en-GB" sz="900" i="1" dirty="0" smtClean="0">
                <a:solidFill>
                  <a:schemeClr val="tx1"/>
                </a:solidFill>
              </a:rPr>
              <a:t>Children choose resources and how to play with them</a:t>
            </a:r>
          </a:p>
          <a:p>
            <a:r>
              <a:rPr lang="en-GB" sz="900" i="1" dirty="0" smtClean="0">
                <a:solidFill>
                  <a:srgbClr val="00B050"/>
                </a:solidFill>
              </a:rPr>
              <a:t>Children can develop their own ideas more freely, increased opportunities for the development of social skills</a:t>
            </a:r>
          </a:p>
          <a:p>
            <a:r>
              <a:rPr lang="en-GB" sz="900" i="1" dirty="0" smtClean="0">
                <a:solidFill>
                  <a:srgbClr val="FF0000"/>
                </a:solidFill>
              </a:rPr>
              <a:t>A child may focus on one area of learning or development repeatedly, ignoring others, learning may be limited without an adult to expand on learning opportunities. </a:t>
            </a:r>
          </a:p>
        </p:txBody>
      </p:sp>
      <p:sp>
        <p:nvSpPr>
          <p:cNvPr id="47" name="Rectangle 46"/>
          <p:cNvSpPr/>
          <p:nvPr/>
        </p:nvSpPr>
        <p:spPr>
          <a:xfrm>
            <a:off x="6832848" y="3195563"/>
            <a:ext cx="3422008" cy="164877"/>
          </a:xfrm>
          <a:prstGeom prst="rect">
            <a:avLst/>
          </a:prstGeom>
          <a:solidFill>
            <a:schemeClr val="bg1"/>
          </a:solidFill>
          <a:ln w="95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GB" sz="1000" b="1" u="sng" dirty="0" smtClean="0">
                <a:solidFill>
                  <a:srgbClr val="7030A0"/>
                </a:solidFill>
              </a:rPr>
              <a:t>A3: The role of adults in promoting learning through play</a:t>
            </a:r>
            <a:endParaRPr lang="en-GB" sz="1000" b="1" dirty="0">
              <a:solidFill>
                <a:srgbClr val="7030A0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767924" y="3402382"/>
            <a:ext cx="3467178" cy="2190306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 smtClean="0"/>
              <a:t>Organise a variety of activities:</a:t>
            </a:r>
          </a:p>
          <a:p>
            <a:pPr algn="ctr"/>
            <a:r>
              <a:rPr lang="en-GB" sz="900" i="1" dirty="0" smtClean="0"/>
              <a:t>Inside/outside activities</a:t>
            </a:r>
          </a:p>
          <a:p>
            <a:pPr algn="ctr"/>
            <a:r>
              <a:rPr lang="en-GB" sz="900" i="1" dirty="0" smtClean="0"/>
              <a:t>Individual/group activities, including games</a:t>
            </a:r>
          </a:p>
          <a:p>
            <a:pPr algn="ctr"/>
            <a:r>
              <a:rPr lang="en-GB" sz="900" i="1" dirty="0" smtClean="0"/>
              <a:t>Sensory activities, art and craft activities, games</a:t>
            </a:r>
            <a:endParaRPr lang="en-GB" sz="9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 smtClean="0"/>
              <a:t>Explaining and demonstrating how equipment and resources work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 smtClean="0"/>
              <a:t>Adapting activities to suit personal interests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 smtClean="0"/>
              <a:t>Choosing equipment and resources that motivate children to engage, explore, question, challenge and allow time for these activities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 smtClean="0"/>
              <a:t>Modelling communication – use of language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 smtClean="0"/>
              <a:t>Joining in with play activities – promoting sharing and turn taking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 smtClean="0"/>
              <a:t>Awareness of health and safety- toys and resources are age appropriate and used appropriately by the child</a:t>
            </a:r>
            <a:endParaRPr lang="en-GB" sz="900" b="1" dirty="0"/>
          </a:p>
        </p:txBody>
      </p:sp>
      <p:sp>
        <p:nvSpPr>
          <p:cNvPr id="18" name="AutoShape 2" descr="Image result for children turn takin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64096" y="5150073"/>
            <a:ext cx="4104456" cy="22659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 lIns="36000" tIns="36000" rIns="36000" bIns="36000">
            <a:spAutoFit/>
          </a:bodyPr>
          <a:lstStyle/>
          <a:p>
            <a:r>
              <a:rPr lang="en-GB" sz="1000" b="1" dirty="0" smtClean="0"/>
              <a:t>B2: </a:t>
            </a:r>
            <a:r>
              <a:rPr lang="en-GB" sz="1000" dirty="0"/>
              <a:t>Demonstrate how children’s learning can be supported through play</a:t>
            </a:r>
            <a:endParaRPr lang="en-GB" sz="1000" b="1" dirty="0"/>
          </a:p>
        </p:txBody>
      </p:sp>
      <p:sp>
        <p:nvSpPr>
          <p:cNvPr id="52" name="Right Arrow 51"/>
          <p:cNvSpPr/>
          <p:nvPr/>
        </p:nvSpPr>
        <p:spPr>
          <a:xfrm>
            <a:off x="3182390" y="1302722"/>
            <a:ext cx="432970" cy="40153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Down Arrow 19"/>
          <p:cNvSpPr/>
          <p:nvPr/>
        </p:nvSpPr>
        <p:spPr>
          <a:xfrm>
            <a:off x="5596902" y="1488232"/>
            <a:ext cx="299842" cy="4015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ight Arrow 55"/>
          <p:cNvSpPr/>
          <p:nvPr/>
        </p:nvSpPr>
        <p:spPr>
          <a:xfrm rot="10800000">
            <a:off x="3531921" y="2727912"/>
            <a:ext cx="432048" cy="4124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11"/>
          <a:srcRect l="10454" t="56003" r="52949" b="35359"/>
          <a:stretch/>
        </p:blipFill>
        <p:spPr>
          <a:xfrm>
            <a:off x="3187223" y="7577603"/>
            <a:ext cx="2156732" cy="286222"/>
          </a:xfrm>
          <a:prstGeom prst="rect">
            <a:avLst/>
          </a:prstGeom>
        </p:spPr>
      </p:pic>
      <p:sp>
        <p:nvSpPr>
          <p:cNvPr id="61" name="Rectangle 60"/>
          <p:cNvSpPr/>
          <p:nvPr/>
        </p:nvSpPr>
        <p:spPr>
          <a:xfrm>
            <a:off x="42034" y="5883808"/>
            <a:ext cx="1547977" cy="240906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GB" sz="900" b="1" dirty="0" smtClean="0">
                <a:solidFill>
                  <a:schemeClr val="tx1"/>
                </a:solidFill>
              </a:rPr>
              <a:t>Physical play and learning</a:t>
            </a:r>
            <a:endParaRPr lang="en-GB" sz="900" dirty="0" smtClean="0">
              <a:solidFill>
                <a:schemeClr val="tx1"/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49781" y="5398266"/>
            <a:ext cx="1204666" cy="460250"/>
          </a:xfrm>
          <a:prstGeom prst="rect">
            <a:avLst/>
          </a:prstGeom>
          <a:solidFill>
            <a:schemeClr val="bg1"/>
          </a:solidFill>
          <a:ln w="952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GB" sz="1300" b="1" dirty="0" smtClean="0">
                <a:solidFill>
                  <a:srgbClr val="7030A0"/>
                </a:solidFill>
              </a:rPr>
              <a:t>Planning play opportunities </a:t>
            </a:r>
            <a:endParaRPr lang="en-GB" sz="1300" b="1" dirty="0">
              <a:solidFill>
                <a:srgbClr val="7030A0"/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1262134" y="5420470"/>
            <a:ext cx="4562601" cy="460250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GB" sz="1000" b="1" dirty="0" smtClean="0">
                <a:solidFill>
                  <a:schemeClr val="tx1"/>
                </a:solidFill>
              </a:rPr>
              <a:t>B1:</a:t>
            </a:r>
            <a:r>
              <a:rPr lang="en-GB" sz="1000" dirty="0" smtClean="0">
                <a:solidFill>
                  <a:schemeClr val="tx1"/>
                </a:solidFill>
              </a:rPr>
              <a:t>How </a:t>
            </a:r>
            <a:r>
              <a:rPr lang="en-GB" sz="1000" dirty="0">
                <a:solidFill>
                  <a:schemeClr val="tx1"/>
                </a:solidFill>
              </a:rPr>
              <a:t>learning through play can occur during planned activities in the following environments: at home, in nurseries, preschools, reception school classes, community-based groups.</a:t>
            </a:r>
            <a:endParaRPr lang="en-GB" sz="1000" b="1" dirty="0" smtClean="0">
              <a:solidFill>
                <a:schemeClr val="tx1"/>
              </a:solidFill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3088432" y="5908546"/>
            <a:ext cx="2354314" cy="211203"/>
          </a:xfrm>
          <a:prstGeom prst="rect">
            <a:avLst/>
          </a:prstGeom>
          <a:ln>
            <a:solidFill>
              <a:srgbClr val="7030A0"/>
            </a:solidFill>
          </a:ln>
        </p:spPr>
        <p:txBody>
          <a:bodyPr wrap="square" lIns="36000" tIns="36000" rIns="36000" bIns="36000">
            <a:spAutoFit/>
          </a:bodyPr>
          <a:lstStyle/>
          <a:p>
            <a:r>
              <a:rPr lang="en-GB" sz="900" b="1" u="sng" dirty="0" smtClean="0">
                <a:solidFill>
                  <a:srgbClr val="7030A0"/>
                </a:solidFill>
              </a:rPr>
              <a:t>B3: Cognitive and intellectual play and learning</a:t>
            </a:r>
            <a:endParaRPr lang="en-GB" sz="900" dirty="0" smtClean="0"/>
          </a:p>
        </p:txBody>
      </p:sp>
      <p:sp>
        <p:nvSpPr>
          <p:cNvPr id="65" name="Rectangle 64"/>
          <p:cNvSpPr/>
          <p:nvPr/>
        </p:nvSpPr>
        <p:spPr>
          <a:xfrm>
            <a:off x="42034" y="7986157"/>
            <a:ext cx="3073141" cy="1615043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en-GB" sz="900" b="1" dirty="0">
                <a:solidFill>
                  <a:schemeClr val="tx1"/>
                </a:solidFill>
              </a:rPr>
              <a:t>Activities and resources for physical play and learning</a:t>
            </a:r>
            <a:r>
              <a:rPr lang="en-GB" sz="900" dirty="0">
                <a:solidFill>
                  <a:schemeClr val="tx1"/>
                </a:solidFill>
              </a:rPr>
              <a:t>: </a:t>
            </a:r>
            <a:endParaRPr lang="en-GB" sz="900" dirty="0" smtClean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>
                <a:solidFill>
                  <a:schemeClr val="tx1"/>
                </a:solidFill>
              </a:rPr>
              <a:t>role </a:t>
            </a:r>
            <a:r>
              <a:rPr lang="en-GB" sz="900" dirty="0">
                <a:solidFill>
                  <a:schemeClr val="tx1"/>
                </a:solidFill>
              </a:rPr>
              <a:t>play of </a:t>
            </a:r>
            <a:r>
              <a:rPr lang="en-GB" sz="900" dirty="0" smtClean="0">
                <a:solidFill>
                  <a:schemeClr val="tx1"/>
                </a:solidFill>
              </a:rPr>
              <a:t>home life </a:t>
            </a:r>
            <a:r>
              <a:rPr lang="en-GB" sz="900" dirty="0">
                <a:solidFill>
                  <a:schemeClr val="tx1"/>
                </a:solidFill>
              </a:rPr>
              <a:t>situations (e.g. cooking, mealtimes, baby bath time</a:t>
            </a:r>
            <a:r>
              <a:rPr lang="en-GB" sz="900" dirty="0" smtClean="0">
                <a:solidFill>
                  <a:schemeClr val="tx1"/>
                </a:solidFill>
              </a:rPr>
              <a:t>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>
                <a:solidFill>
                  <a:schemeClr val="tx1"/>
                </a:solidFill>
              </a:rPr>
              <a:t> </a:t>
            </a:r>
            <a:r>
              <a:rPr lang="en-GB" sz="900" dirty="0">
                <a:solidFill>
                  <a:schemeClr val="tx1"/>
                </a:solidFill>
              </a:rPr>
              <a:t>food preparation, snack times, hand </a:t>
            </a:r>
            <a:r>
              <a:rPr lang="en-GB" sz="900" dirty="0" smtClean="0">
                <a:solidFill>
                  <a:schemeClr val="tx1"/>
                </a:solidFill>
              </a:rPr>
              <a:t>washing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>
                <a:solidFill>
                  <a:schemeClr val="tx1"/>
                </a:solidFill>
              </a:rPr>
              <a:t>bat </a:t>
            </a:r>
            <a:r>
              <a:rPr lang="en-GB" sz="900" dirty="0">
                <a:solidFill>
                  <a:schemeClr val="tx1"/>
                </a:solidFill>
              </a:rPr>
              <a:t>and ball games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>
                <a:solidFill>
                  <a:schemeClr val="tx1"/>
                </a:solidFill>
              </a:rPr>
              <a:t>tricycles</a:t>
            </a:r>
            <a:r>
              <a:rPr lang="en-GB" sz="900" dirty="0">
                <a:solidFill>
                  <a:schemeClr val="tx1"/>
                </a:solidFill>
              </a:rPr>
              <a:t>, bicycles, sit-and-ride toys </a:t>
            </a:r>
            <a:endParaRPr lang="en-GB" sz="900" dirty="0" smtClean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>
                <a:solidFill>
                  <a:schemeClr val="tx1"/>
                </a:solidFill>
              </a:rPr>
              <a:t>climbing </a:t>
            </a:r>
            <a:r>
              <a:rPr lang="en-GB" sz="900" dirty="0">
                <a:solidFill>
                  <a:schemeClr val="tx1"/>
                </a:solidFill>
              </a:rPr>
              <a:t>frames, swings, slides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>
                <a:solidFill>
                  <a:schemeClr val="tx1"/>
                </a:solidFill>
              </a:rPr>
              <a:t>creative </a:t>
            </a:r>
            <a:r>
              <a:rPr lang="en-GB" sz="900" dirty="0">
                <a:solidFill>
                  <a:schemeClr val="tx1"/>
                </a:solidFill>
              </a:rPr>
              <a:t>activities – crayons, pens, paint brushes, paper, scissors, needles, threads, beads </a:t>
            </a:r>
            <a:r>
              <a:rPr lang="en-GB" sz="900" dirty="0" smtClean="0">
                <a:solidFill>
                  <a:schemeClr val="tx1"/>
                </a:solidFill>
              </a:rPr>
              <a:t>playdough</a:t>
            </a:r>
            <a:r>
              <a:rPr lang="en-GB" sz="900" dirty="0">
                <a:solidFill>
                  <a:schemeClr val="tx1"/>
                </a:solidFill>
              </a:rPr>
              <a:t>, sand and water activities </a:t>
            </a:r>
            <a:r>
              <a:rPr lang="en-GB" sz="900" dirty="0" smtClean="0">
                <a:solidFill>
                  <a:schemeClr val="tx1"/>
                </a:solidFill>
              </a:rPr>
              <a:t>construction </a:t>
            </a:r>
            <a:r>
              <a:rPr lang="en-GB" sz="900" dirty="0">
                <a:solidFill>
                  <a:schemeClr val="tx1"/>
                </a:solidFill>
              </a:rPr>
              <a:t>toys, e.g. small bricks, small-world toys.</a:t>
            </a:r>
            <a:endParaRPr lang="en-GB" sz="900" dirty="0" smtClean="0">
              <a:solidFill>
                <a:schemeClr val="tx1"/>
              </a:solidFill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45837" y="6136450"/>
            <a:ext cx="1540370" cy="1840082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spatial awareness – eye coordination, foot and leg coordination, hand-eye </a:t>
            </a:r>
            <a:r>
              <a:rPr lang="en-GB" sz="900" dirty="0" smtClean="0">
                <a:solidFill>
                  <a:schemeClr val="tx1"/>
                </a:solidFill>
              </a:rPr>
              <a:t>coordination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>
                <a:solidFill>
                  <a:schemeClr val="tx1"/>
                </a:solidFill>
              </a:rPr>
              <a:t>activities </a:t>
            </a:r>
            <a:r>
              <a:rPr lang="en-GB" sz="900" dirty="0">
                <a:solidFill>
                  <a:schemeClr val="tx1"/>
                </a:solidFill>
              </a:rPr>
              <a:t>to stay </a:t>
            </a:r>
            <a:r>
              <a:rPr lang="en-GB" sz="900" dirty="0" smtClean="0">
                <a:solidFill>
                  <a:schemeClr val="tx1"/>
                </a:solidFill>
              </a:rPr>
              <a:t>healthy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>
                <a:solidFill>
                  <a:schemeClr val="tx1"/>
                </a:solidFill>
              </a:rPr>
              <a:t>how </a:t>
            </a:r>
            <a:r>
              <a:rPr lang="en-GB" sz="900" dirty="0">
                <a:solidFill>
                  <a:schemeClr val="tx1"/>
                </a:solidFill>
              </a:rPr>
              <a:t>to take care of </a:t>
            </a:r>
            <a:r>
              <a:rPr lang="en-GB" sz="900" dirty="0" smtClean="0">
                <a:solidFill>
                  <a:schemeClr val="tx1"/>
                </a:solidFill>
              </a:rPr>
              <a:t>yourself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>
                <a:solidFill>
                  <a:schemeClr val="tx1"/>
                </a:solidFill>
              </a:rPr>
              <a:t>gross </a:t>
            </a:r>
            <a:r>
              <a:rPr lang="en-GB" sz="900" dirty="0">
                <a:solidFill>
                  <a:schemeClr val="tx1"/>
                </a:solidFill>
              </a:rPr>
              <a:t>motor skills – body management, strength, bodily </a:t>
            </a:r>
            <a:r>
              <a:rPr lang="en-GB" sz="900" dirty="0" smtClean="0">
                <a:solidFill>
                  <a:schemeClr val="tx1"/>
                </a:solidFill>
              </a:rPr>
              <a:t>coordination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>
                <a:solidFill>
                  <a:schemeClr val="tx1"/>
                </a:solidFill>
              </a:rPr>
              <a:t>fine </a:t>
            </a:r>
            <a:r>
              <a:rPr lang="en-GB" sz="900" dirty="0">
                <a:solidFill>
                  <a:schemeClr val="tx1"/>
                </a:solidFill>
              </a:rPr>
              <a:t>motor control – accuracy and manipulation of objects.</a:t>
            </a:r>
            <a:endParaRPr lang="en-GB" sz="900" dirty="0" smtClean="0">
              <a:solidFill>
                <a:schemeClr val="tx1"/>
              </a:solidFill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1593894" y="5880720"/>
            <a:ext cx="904510" cy="864226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GB" sz="900" b="1" dirty="0" smtClean="0">
                <a:solidFill>
                  <a:srgbClr val="7030A0"/>
                </a:solidFill>
              </a:rPr>
              <a:t>Age groups: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>
                <a:solidFill>
                  <a:srgbClr val="7030A0"/>
                </a:solidFill>
              </a:rPr>
              <a:t>0-18 months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>
                <a:solidFill>
                  <a:srgbClr val="7030A0"/>
                </a:solidFill>
              </a:rPr>
              <a:t>18 months – 3 years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>
                <a:solidFill>
                  <a:srgbClr val="7030A0"/>
                </a:solidFill>
              </a:rPr>
              <a:t>3-5 years </a:t>
            </a:r>
            <a:endParaRPr lang="en-GB" sz="900" dirty="0" smtClean="0">
              <a:solidFill>
                <a:schemeClr val="tx1"/>
              </a:solidFill>
            </a:endParaRPr>
          </a:p>
        </p:txBody>
      </p:sp>
      <p:pic>
        <p:nvPicPr>
          <p:cNvPr id="1028" name="Picture 4" descr="Image result for children hand eye coordination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9922" y="6915541"/>
            <a:ext cx="824033" cy="549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children fine motor skills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22"/>
          <a:stretch/>
        </p:blipFill>
        <p:spPr bwMode="auto">
          <a:xfrm>
            <a:off x="1600493" y="7436468"/>
            <a:ext cx="823462" cy="549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result for crayons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38" t="9748" r="32955" b="12741"/>
          <a:stretch/>
        </p:blipFill>
        <p:spPr bwMode="auto">
          <a:xfrm>
            <a:off x="2517619" y="7023964"/>
            <a:ext cx="464413" cy="91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result for craft scissors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0243" y="6549136"/>
            <a:ext cx="352421" cy="35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Image result for brain]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696" y="5736704"/>
            <a:ext cx="776735" cy="621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" name="Rectangle 75"/>
          <p:cNvSpPr/>
          <p:nvPr/>
        </p:nvSpPr>
        <p:spPr>
          <a:xfrm>
            <a:off x="3264144" y="6134833"/>
            <a:ext cx="2178602" cy="1330063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en-GB" sz="900" b="1" dirty="0" smtClean="0">
                <a:solidFill>
                  <a:schemeClr val="tx1"/>
                </a:solidFill>
              </a:rPr>
              <a:t>Learning promoted through cognitive and intellectual play: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P</a:t>
            </a:r>
            <a:r>
              <a:rPr lang="en-GB" sz="900" dirty="0" smtClean="0">
                <a:solidFill>
                  <a:schemeClr val="tx1"/>
                </a:solidFill>
              </a:rPr>
              <a:t>roblem-solving </a:t>
            </a:r>
            <a:r>
              <a:rPr lang="en-GB" sz="900" dirty="0">
                <a:solidFill>
                  <a:schemeClr val="tx1"/>
                </a:solidFill>
              </a:rPr>
              <a:t>skills </a:t>
            </a:r>
            <a:endParaRPr lang="en-GB" sz="900" dirty="0" smtClean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>
                <a:solidFill>
                  <a:schemeClr val="tx1"/>
                </a:solidFill>
              </a:rPr>
              <a:t>Creativity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>
                <a:solidFill>
                  <a:schemeClr val="tx1"/>
                </a:solidFill>
              </a:rPr>
              <a:t>use </a:t>
            </a:r>
            <a:r>
              <a:rPr lang="en-GB" sz="900" dirty="0">
                <a:solidFill>
                  <a:schemeClr val="tx1"/>
                </a:solidFill>
              </a:rPr>
              <a:t>of </a:t>
            </a:r>
            <a:r>
              <a:rPr lang="en-GB" sz="900" dirty="0" smtClean="0">
                <a:solidFill>
                  <a:schemeClr val="tx1"/>
                </a:solidFill>
              </a:rPr>
              <a:t>imagination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>
                <a:solidFill>
                  <a:schemeClr val="tx1"/>
                </a:solidFill>
              </a:rPr>
              <a:t>listening </a:t>
            </a:r>
            <a:r>
              <a:rPr lang="en-GB" sz="900" dirty="0">
                <a:solidFill>
                  <a:schemeClr val="tx1"/>
                </a:solidFill>
              </a:rPr>
              <a:t>and attention </a:t>
            </a:r>
            <a:r>
              <a:rPr lang="en-GB" sz="900" dirty="0" smtClean="0">
                <a:solidFill>
                  <a:schemeClr val="tx1"/>
                </a:solidFill>
              </a:rPr>
              <a:t>skills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>
                <a:solidFill>
                  <a:schemeClr val="tx1"/>
                </a:solidFill>
              </a:rPr>
              <a:t>numeracy </a:t>
            </a:r>
            <a:r>
              <a:rPr lang="en-GB" sz="900" dirty="0">
                <a:solidFill>
                  <a:schemeClr val="tx1"/>
                </a:solidFill>
              </a:rPr>
              <a:t>skills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>
                <a:solidFill>
                  <a:schemeClr val="tx1"/>
                </a:solidFill>
              </a:rPr>
              <a:t>exploration </a:t>
            </a:r>
            <a:r>
              <a:rPr lang="en-GB" sz="900" dirty="0">
                <a:solidFill>
                  <a:schemeClr val="tx1"/>
                </a:solidFill>
              </a:rPr>
              <a:t>of environments inside and </a:t>
            </a:r>
            <a:r>
              <a:rPr lang="en-GB" sz="900" dirty="0" smtClean="0">
                <a:solidFill>
                  <a:schemeClr val="tx1"/>
                </a:solidFill>
              </a:rPr>
              <a:t>outside </a:t>
            </a:r>
            <a:r>
              <a:rPr lang="en-GB" sz="900" dirty="0">
                <a:solidFill>
                  <a:schemeClr val="tx1"/>
                </a:solidFill>
              </a:rPr>
              <a:t>confidence using technology</a:t>
            </a:r>
            <a:endParaRPr lang="en-GB" sz="900" b="1" dirty="0" smtClean="0">
              <a:solidFill>
                <a:schemeClr val="tx1"/>
              </a:solidFill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3115175" y="7976532"/>
            <a:ext cx="3073141" cy="1615043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en-GB" sz="900" b="1" dirty="0">
                <a:solidFill>
                  <a:schemeClr val="tx1"/>
                </a:solidFill>
              </a:rPr>
              <a:t>Activities and resources for </a:t>
            </a:r>
            <a:r>
              <a:rPr lang="en-GB" sz="900" b="1" dirty="0" smtClean="0">
                <a:solidFill>
                  <a:schemeClr val="tx1"/>
                </a:solidFill>
              </a:rPr>
              <a:t>cognitive and intellectual </a:t>
            </a:r>
            <a:r>
              <a:rPr lang="en-GB" sz="900" b="1" dirty="0">
                <a:solidFill>
                  <a:schemeClr val="tx1"/>
                </a:solidFill>
              </a:rPr>
              <a:t>play and </a:t>
            </a:r>
            <a:r>
              <a:rPr lang="en-GB" sz="900" b="1" dirty="0" smtClean="0">
                <a:solidFill>
                  <a:schemeClr val="tx1"/>
                </a:solidFill>
              </a:rPr>
              <a:t>learning</a:t>
            </a:r>
            <a:r>
              <a:rPr lang="en-GB" sz="900" dirty="0">
                <a:solidFill>
                  <a:schemeClr val="tx1"/>
                </a:solidFill>
              </a:rPr>
              <a:t>: </a:t>
            </a:r>
            <a:endParaRPr lang="en-GB" sz="900" dirty="0" smtClean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>
                <a:solidFill>
                  <a:schemeClr val="tx1"/>
                </a:solidFill>
              </a:rPr>
              <a:t>Counters, weights and play money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>
                <a:solidFill>
                  <a:schemeClr val="tx1"/>
                </a:solidFill>
              </a:rPr>
              <a:t>Shape sorters, puzzles, matching-pair card games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>
                <a:solidFill>
                  <a:schemeClr val="tx1"/>
                </a:solidFill>
              </a:rPr>
              <a:t>Trips and visits, e.g.  Park, zoo, woods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>
                <a:solidFill>
                  <a:schemeClr val="tx1"/>
                </a:solidFill>
              </a:rPr>
              <a:t>Digging and building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>
                <a:solidFill>
                  <a:schemeClr val="tx1"/>
                </a:solidFill>
              </a:rPr>
              <a:t>Computer games, apps, PCs, tablets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>
                <a:solidFill>
                  <a:schemeClr val="tx1"/>
                </a:solidFill>
              </a:rPr>
              <a:t>Writing- wipe boards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900" dirty="0" smtClean="0">
              <a:solidFill>
                <a:schemeClr val="tx1"/>
              </a:solidFill>
            </a:endParaRPr>
          </a:p>
        </p:txBody>
      </p:sp>
      <p:pic>
        <p:nvPicPr>
          <p:cNvPr id="1040" name="Picture 16" descr="Image result for clip art money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0542" y="8735987"/>
            <a:ext cx="646281" cy="585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Image result for clip art animals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8180" y="9013304"/>
            <a:ext cx="560615" cy="477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3" name="Rectangle 82"/>
          <p:cNvSpPr/>
          <p:nvPr/>
        </p:nvSpPr>
        <p:spPr>
          <a:xfrm>
            <a:off x="7871340" y="7901700"/>
            <a:ext cx="3006194" cy="1596197"/>
          </a:xfrm>
          <a:prstGeom prst="rect">
            <a:avLst/>
          </a:prstGeom>
          <a:ln>
            <a:solidFill>
              <a:srgbClr val="7030A0"/>
            </a:solidFill>
          </a:ln>
        </p:spPr>
        <p:txBody>
          <a:bodyPr wrap="square" lIns="36000" tIns="36000" rIns="36000" bIns="36000">
            <a:spAutoFit/>
          </a:bodyPr>
          <a:lstStyle/>
          <a:p>
            <a:r>
              <a:rPr lang="en-GB" sz="900" b="1" u="sng" dirty="0" smtClean="0">
                <a:solidFill>
                  <a:srgbClr val="7030A0"/>
                </a:solidFill>
              </a:rPr>
              <a:t>B5:Social play and learning</a:t>
            </a:r>
          </a:p>
          <a:p>
            <a:r>
              <a:rPr lang="en-GB" sz="900" dirty="0" smtClean="0">
                <a:solidFill>
                  <a:srgbClr val="7030A0"/>
                </a:solidFill>
              </a:rPr>
              <a:t>Learning through social play: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>
                <a:solidFill>
                  <a:srgbClr val="7030A0"/>
                </a:solidFill>
              </a:rPr>
              <a:t>Development of friendships and relationships- build bonds, trust, emotional support networks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>
                <a:solidFill>
                  <a:srgbClr val="7030A0"/>
                </a:solidFill>
              </a:rPr>
              <a:t>Sharing, turn taking, compromise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>
                <a:solidFill>
                  <a:srgbClr val="7030A0"/>
                </a:solidFill>
              </a:rPr>
              <a:t>Understanding of culture and values</a:t>
            </a:r>
          </a:p>
          <a:p>
            <a:r>
              <a:rPr lang="en-GB" sz="900" b="1" u="sng" dirty="0" smtClean="0">
                <a:solidFill>
                  <a:srgbClr val="7030A0"/>
                </a:solidFill>
              </a:rPr>
              <a:t>Activities and resources to support play and learning:</a:t>
            </a:r>
          </a:p>
          <a:p>
            <a:r>
              <a:rPr lang="en-GB" sz="900" dirty="0" smtClean="0">
                <a:solidFill>
                  <a:srgbClr val="7030A0"/>
                </a:solidFill>
              </a:rPr>
              <a:t>Team games and activities</a:t>
            </a:r>
          </a:p>
          <a:p>
            <a:r>
              <a:rPr lang="en-GB" sz="900" dirty="0" smtClean="0">
                <a:solidFill>
                  <a:srgbClr val="7030A0"/>
                </a:solidFill>
              </a:rPr>
              <a:t>Group projects such as gardening  </a:t>
            </a:r>
          </a:p>
          <a:p>
            <a:r>
              <a:rPr lang="en-GB" sz="900" dirty="0" smtClean="0">
                <a:solidFill>
                  <a:srgbClr val="7030A0"/>
                </a:solidFill>
              </a:rPr>
              <a:t>Role play</a:t>
            </a:r>
          </a:p>
          <a:p>
            <a:r>
              <a:rPr lang="en-GB" sz="900" dirty="0" smtClean="0">
                <a:solidFill>
                  <a:srgbClr val="7030A0"/>
                </a:solidFill>
              </a:rPr>
              <a:t>Board games </a:t>
            </a:r>
            <a:endParaRPr lang="en-GB" sz="900" dirty="0" smtClean="0"/>
          </a:p>
        </p:txBody>
      </p:sp>
      <p:sp>
        <p:nvSpPr>
          <p:cNvPr id="84" name="Rectangle 83"/>
          <p:cNvSpPr/>
          <p:nvPr/>
        </p:nvSpPr>
        <p:spPr>
          <a:xfrm>
            <a:off x="6362842" y="5918594"/>
            <a:ext cx="4514692" cy="1945232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900" dirty="0"/>
              <a:t>Learning through communication and language play: </a:t>
            </a:r>
            <a:endParaRPr lang="en-GB" sz="9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/>
              <a:t> </a:t>
            </a:r>
            <a:r>
              <a:rPr lang="en-GB" sz="900" dirty="0"/>
              <a:t>listening skills – including refining speech sounds through interaction with others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/>
              <a:t>vocabulary </a:t>
            </a:r>
            <a:r>
              <a:rPr lang="en-GB" sz="900" dirty="0"/>
              <a:t>and literacy skills, including speaking and questioning skills </a:t>
            </a:r>
            <a:r>
              <a:rPr lang="en-GB" sz="900" dirty="0" smtClean="0"/>
              <a:t>how </a:t>
            </a:r>
            <a:r>
              <a:rPr lang="en-GB" sz="900" dirty="0"/>
              <a:t>to express and discuss feelings </a:t>
            </a:r>
            <a:r>
              <a:rPr lang="en-GB" sz="900" dirty="0" smtClean="0"/>
              <a:t>appropriately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/>
              <a:t>understanding </a:t>
            </a:r>
            <a:r>
              <a:rPr lang="en-GB" sz="900" dirty="0"/>
              <a:t>of others’ experiences, e.g. cultural experiences such as religious </a:t>
            </a:r>
            <a:r>
              <a:rPr lang="en-GB" sz="900" dirty="0" smtClean="0"/>
              <a:t>festivals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/>
              <a:t>activities </a:t>
            </a:r>
            <a:r>
              <a:rPr lang="en-GB" sz="900" dirty="0"/>
              <a:t>and resources to support communication and language play and </a:t>
            </a:r>
            <a:r>
              <a:rPr lang="en-GB" sz="900" dirty="0" smtClean="0"/>
              <a:t>learning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/>
              <a:t>books </a:t>
            </a:r>
            <a:r>
              <a:rPr lang="en-GB" sz="900" dirty="0"/>
              <a:t>– lift-the-flap books, textured, stories, talking books, story sacks </a:t>
            </a:r>
            <a:r>
              <a:rPr lang="en-GB" sz="900" dirty="0" smtClean="0"/>
              <a:t>role </a:t>
            </a:r>
            <a:r>
              <a:rPr lang="en-GB" sz="900" dirty="0"/>
              <a:t>play, e.g. dressing-up clothes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/>
              <a:t>nursery </a:t>
            </a:r>
            <a:r>
              <a:rPr lang="en-GB" sz="900" dirty="0"/>
              <a:t>rhymes and songs, e.g. Miss Polly had a Dolly, Twinkle Twinkle Little </a:t>
            </a:r>
            <a:r>
              <a:rPr lang="en-GB" sz="900" dirty="0" smtClean="0"/>
              <a:t>Star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/>
              <a:t>action </a:t>
            </a:r>
            <a:r>
              <a:rPr lang="en-GB" sz="900" dirty="0"/>
              <a:t>games, e.g. follow the leader, hide and </a:t>
            </a:r>
            <a:r>
              <a:rPr lang="en-GB" sz="900" dirty="0" smtClean="0"/>
              <a:t>seek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/>
              <a:t>listening </a:t>
            </a:r>
            <a:r>
              <a:rPr lang="en-GB" sz="900" dirty="0"/>
              <a:t>walks – use of the outside </a:t>
            </a:r>
            <a:r>
              <a:rPr lang="en-GB" sz="900" dirty="0" smtClean="0"/>
              <a:t>environment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 smtClean="0"/>
              <a:t>cooking </a:t>
            </a:r>
            <a:r>
              <a:rPr lang="en-GB" sz="900" dirty="0"/>
              <a:t>and baking activities – the process of following instructions.</a:t>
            </a:r>
            <a:endParaRPr lang="en-GB" sz="900" b="1" dirty="0"/>
          </a:p>
        </p:txBody>
      </p:sp>
      <p:pic>
        <p:nvPicPr>
          <p:cNvPr id="1050" name="Picture 26" descr="Image result for cooking clipart"/>
          <p:cNvPicPr>
            <a:picLocks noChangeAspect="1" noChangeArrowheads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25" t="5189" r="33937" b="23047"/>
          <a:stretch/>
        </p:blipFill>
        <p:spPr bwMode="auto">
          <a:xfrm>
            <a:off x="10027297" y="7204971"/>
            <a:ext cx="683054" cy="600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7" name="Rectangle 86"/>
          <p:cNvSpPr/>
          <p:nvPr/>
        </p:nvSpPr>
        <p:spPr>
          <a:xfrm>
            <a:off x="6373089" y="5669517"/>
            <a:ext cx="3654208" cy="211203"/>
          </a:xfrm>
          <a:prstGeom prst="rect">
            <a:avLst/>
          </a:prstGeom>
          <a:ln>
            <a:solidFill>
              <a:srgbClr val="7030A0"/>
            </a:solidFill>
          </a:ln>
        </p:spPr>
        <p:txBody>
          <a:bodyPr wrap="square" lIns="36000" tIns="36000" rIns="36000" bIns="36000">
            <a:spAutoFit/>
          </a:bodyPr>
          <a:lstStyle/>
          <a:p>
            <a:r>
              <a:rPr lang="en-GB" sz="900" b="1" u="sng" dirty="0" smtClean="0">
                <a:solidFill>
                  <a:srgbClr val="7030A0"/>
                </a:solidFill>
              </a:rPr>
              <a:t>B4: Communication and language play and learning</a:t>
            </a:r>
            <a:endParaRPr lang="en-GB" sz="900" dirty="0" smtClean="0"/>
          </a:p>
        </p:txBody>
      </p:sp>
      <p:pic>
        <p:nvPicPr>
          <p:cNvPr id="1052" name="Picture 28" descr="Image result for board games clipart"/>
          <p:cNvPicPr>
            <a:picLocks noChangeAspect="1" noChangeArrowheads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69" t="7057" r="14763" b="6544"/>
          <a:stretch/>
        </p:blipFill>
        <p:spPr bwMode="auto">
          <a:xfrm>
            <a:off x="6317350" y="8062548"/>
            <a:ext cx="1440753" cy="1263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9" name="Rectangle 88"/>
          <p:cNvSpPr/>
          <p:nvPr/>
        </p:nvSpPr>
        <p:spPr>
          <a:xfrm>
            <a:off x="11023273" y="5178936"/>
            <a:ext cx="1626000" cy="211203"/>
          </a:xfrm>
          <a:prstGeom prst="rect">
            <a:avLst/>
          </a:prstGeom>
          <a:ln>
            <a:solidFill>
              <a:srgbClr val="7030A0"/>
            </a:solidFill>
          </a:ln>
        </p:spPr>
        <p:txBody>
          <a:bodyPr wrap="square" lIns="36000" tIns="36000" rIns="36000" bIns="36000">
            <a:spAutoFit/>
          </a:bodyPr>
          <a:lstStyle/>
          <a:p>
            <a:r>
              <a:rPr lang="en-GB" sz="900" b="1" u="sng" dirty="0" smtClean="0">
                <a:solidFill>
                  <a:srgbClr val="7030A0"/>
                </a:solidFill>
              </a:rPr>
              <a:t>B6: Emotional play and learning</a:t>
            </a:r>
            <a:endParaRPr lang="en-GB" sz="900" dirty="0" smtClean="0"/>
          </a:p>
        </p:txBody>
      </p:sp>
      <p:sp>
        <p:nvSpPr>
          <p:cNvPr id="90" name="Rectangle 89"/>
          <p:cNvSpPr/>
          <p:nvPr/>
        </p:nvSpPr>
        <p:spPr>
          <a:xfrm>
            <a:off x="10942956" y="5429591"/>
            <a:ext cx="1786635" cy="4061273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900" b="1" dirty="0" smtClean="0"/>
              <a:t>Learning through emotional play:</a:t>
            </a:r>
          </a:p>
          <a:p>
            <a:pPr marL="171450" indent="-171450">
              <a:buFontTx/>
              <a:buChar char="-"/>
            </a:pPr>
            <a:r>
              <a:rPr lang="en-GB" sz="900" dirty="0" smtClean="0"/>
              <a:t>Expression of feelings, including teaching children how to self-manage emotions and behaviours</a:t>
            </a:r>
          </a:p>
          <a:p>
            <a:pPr marL="171450" indent="-171450">
              <a:buFontTx/>
              <a:buChar char="-"/>
            </a:pPr>
            <a:r>
              <a:rPr lang="en-GB" sz="900" dirty="0" smtClean="0"/>
              <a:t>Promote independence</a:t>
            </a:r>
          </a:p>
          <a:p>
            <a:pPr marL="171450" indent="-171450">
              <a:buFontTx/>
              <a:buChar char="-"/>
            </a:pPr>
            <a:r>
              <a:rPr lang="en-GB" sz="900" dirty="0" smtClean="0"/>
              <a:t>Improve self-confidence, self-esteem and self-awareness</a:t>
            </a:r>
          </a:p>
          <a:p>
            <a:pPr marL="171450" indent="-171450">
              <a:buFontTx/>
              <a:buChar char="-"/>
            </a:pPr>
            <a:r>
              <a:rPr lang="en-GB" sz="900" dirty="0" smtClean="0"/>
              <a:t>Build on relationships</a:t>
            </a:r>
          </a:p>
          <a:p>
            <a:pPr marL="171450" indent="-171450">
              <a:buFontTx/>
              <a:buChar char="-"/>
            </a:pPr>
            <a:endParaRPr lang="en-GB" sz="900" dirty="0"/>
          </a:p>
          <a:p>
            <a:r>
              <a:rPr lang="en-GB" sz="900" b="1" dirty="0" smtClean="0"/>
              <a:t>Activities and resources to support emotional play and learning:</a:t>
            </a:r>
          </a:p>
          <a:p>
            <a:pPr marL="171450" indent="-171450">
              <a:buFontTx/>
              <a:buChar char="-"/>
            </a:pPr>
            <a:r>
              <a:rPr lang="en-GB" sz="900" dirty="0" smtClean="0"/>
              <a:t>Puppets and dolls</a:t>
            </a:r>
          </a:p>
          <a:p>
            <a:pPr marL="171450" indent="-171450">
              <a:buFontTx/>
              <a:buChar char="-"/>
            </a:pPr>
            <a:r>
              <a:rPr lang="en-GB" sz="900" dirty="0" smtClean="0"/>
              <a:t>Role-play dolls</a:t>
            </a:r>
          </a:p>
          <a:p>
            <a:pPr marL="171450" indent="-171450">
              <a:buFontTx/>
              <a:buChar char="-"/>
            </a:pPr>
            <a:r>
              <a:rPr lang="en-GB" sz="900" dirty="0" smtClean="0"/>
              <a:t>Emotion faces, ‘how I feel today’ mirrors</a:t>
            </a:r>
          </a:p>
          <a:p>
            <a:pPr marL="171450" indent="-171450">
              <a:buFontTx/>
              <a:buChar char="-"/>
            </a:pPr>
            <a:r>
              <a:rPr lang="en-GB" sz="900" dirty="0" smtClean="0"/>
              <a:t>Circle time/carpet time</a:t>
            </a:r>
          </a:p>
        </p:txBody>
      </p:sp>
      <p:pic>
        <p:nvPicPr>
          <p:cNvPr id="1056" name="Picture 32" descr="Image result for emotion chart"/>
          <p:cNvPicPr>
            <a:picLocks noChangeAspect="1" noChangeArrowheads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50" t="2069" r="11950" b="13692"/>
          <a:stretch/>
        </p:blipFill>
        <p:spPr bwMode="auto">
          <a:xfrm>
            <a:off x="11235468" y="7986157"/>
            <a:ext cx="1115450" cy="1416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9548" t="35224" r="30826" b="23871"/>
          <a:stretch/>
        </p:blipFill>
        <p:spPr>
          <a:xfrm>
            <a:off x="1360240" y="4080520"/>
            <a:ext cx="9224040" cy="535589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0155" t="29000" r="31100" b="45800"/>
          <a:stretch/>
        </p:blipFill>
        <p:spPr>
          <a:xfrm>
            <a:off x="1086609" y="192088"/>
            <a:ext cx="10628381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4024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0292851ACA9644A121845350BB5F54" ma:contentTypeVersion="12" ma:contentTypeDescription="Create a new document." ma:contentTypeScope="" ma:versionID="c9a56615e5eed34fd9b7f9152ad9e294">
  <xsd:schema xmlns:xsd="http://www.w3.org/2001/XMLSchema" xmlns:xs="http://www.w3.org/2001/XMLSchema" xmlns:p="http://schemas.microsoft.com/office/2006/metadata/properties" xmlns:ns2="f71f9fc4-5eb2-4543-a763-2cda11066b53" xmlns:ns3="af7ca69a-4d5e-4b8c-be50-bb0b1d332dcf" targetNamespace="http://schemas.microsoft.com/office/2006/metadata/properties" ma:root="true" ma:fieldsID="e3752dbbb406a349d6ea194eca16b243" ns2:_="" ns3:_="">
    <xsd:import namespace="f71f9fc4-5eb2-4543-a763-2cda11066b53"/>
    <xsd:import namespace="af7ca69a-4d5e-4b8c-be50-bb0b1d332dc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1f9fc4-5eb2-4543-a763-2cda11066b5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15bf9953-8987-4cca-be41-8352360f813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f7ca69a-4d5e-4b8c-be50-bb0b1d332dcf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ea0c635c-2b1c-4ec7-bf49-f2defbe4e04d}" ma:internalName="TaxCatchAll" ma:showField="CatchAllData" ma:web="af7ca69a-4d5e-4b8c-be50-bb0b1d332dc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71f9fc4-5eb2-4543-a763-2cda11066b53">
      <Terms xmlns="http://schemas.microsoft.com/office/infopath/2007/PartnerControls"/>
    </lcf76f155ced4ddcb4097134ff3c332f>
    <TaxCatchAll xmlns="af7ca69a-4d5e-4b8c-be50-bb0b1d332dcf" xsi:nil="true"/>
  </documentManagement>
</p:properties>
</file>

<file path=customXml/itemProps1.xml><?xml version="1.0" encoding="utf-8"?>
<ds:datastoreItem xmlns:ds="http://schemas.openxmlformats.org/officeDocument/2006/customXml" ds:itemID="{E2FA5EC3-4D9E-4031-9939-820B92B7EC3D}"/>
</file>

<file path=customXml/itemProps2.xml><?xml version="1.0" encoding="utf-8"?>
<ds:datastoreItem xmlns:ds="http://schemas.openxmlformats.org/officeDocument/2006/customXml" ds:itemID="{746B465F-CB54-4D4F-AA4E-75CCB5C05131}"/>
</file>

<file path=customXml/itemProps3.xml><?xml version="1.0" encoding="utf-8"?>
<ds:datastoreItem xmlns:ds="http://schemas.openxmlformats.org/officeDocument/2006/customXml" ds:itemID="{994D6F7E-FEB9-45D3-AA98-41843531CEAE}"/>
</file>

<file path=docProps/app.xml><?xml version="1.0" encoding="utf-8"?>
<Properties xmlns="http://schemas.openxmlformats.org/officeDocument/2006/extended-properties" xmlns:vt="http://schemas.openxmlformats.org/officeDocument/2006/docPropsVTypes">
  <TotalTime>12270</TotalTime>
  <Words>984</Words>
  <Application>Microsoft Office PowerPoint</Application>
  <PresentationFormat>A3 Paper (297x420 mm)</PresentationFormat>
  <Paragraphs>112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Wingdings</vt:lpstr>
      <vt:lpstr>Office Theme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1 – Health and Wellbeing - definitions &amp; difference - factors – positives and negatives  Lesson 2 – Genetic Inheritence - inherited conditions -  predispositions  Lesson 3 – Illness - acute - chronic  Lesson 4 – Diet  - Eatwell guide sections &amp; proportions - Avoiding the 4 Ss -with reasons  Lesson 5 – Physical Activity - recommendations - benefits at each life stage – link to PIES</dc:title>
  <dc:creator>user</dc:creator>
  <cp:lastModifiedBy>J Poulson</cp:lastModifiedBy>
  <cp:revision>63</cp:revision>
  <cp:lastPrinted>2018-11-20T13:38:06Z</cp:lastPrinted>
  <dcterms:created xsi:type="dcterms:W3CDTF">2018-11-19T20:44:41Z</dcterms:created>
  <dcterms:modified xsi:type="dcterms:W3CDTF">2020-11-26T11:27:03Z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0x010100BE0292851ACA9644A121845350BB5F54</vt:lpwstr>
  </property>
</Properties>
</file>