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9940925" cy="14370050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089DC3-AE6A-47A2-82E2-837DC4480D9D}" v="4" dt="2026-01-29T21:41:56.3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 varScale="1">
        <p:scale>
          <a:sx n="25" d="100"/>
          <a:sy n="25" d="100"/>
        </p:scale>
        <p:origin x="2804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8818" cy="719308"/>
          </a:xfrm>
          <a:prstGeom prst="rect">
            <a:avLst/>
          </a:prstGeom>
        </p:spPr>
        <p:txBody>
          <a:bodyPr vert="horz" lIns="132917" tIns="66459" rIns="132917" bIns="6645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9786" y="0"/>
            <a:ext cx="4308818" cy="719308"/>
          </a:xfrm>
          <a:prstGeom prst="rect">
            <a:avLst/>
          </a:prstGeom>
        </p:spPr>
        <p:txBody>
          <a:bodyPr vert="horz" lIns="132917" tIns="66459" rIns="132917" bIns="66459" rtlCol="0"/>
          <a:lstStyle>
            <a:lvl1pPr algn="r">
              <a:defRPr sz="1700"/>
            </a:lvl1pPr>
          </a:lstStyle>
          <a:p>
            <a:fld id="{627EA94C-77A3-2040-8584-2856F8330D11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33788" y="1797050"/>
            <a:ext cx="2673350" cy="4849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917" tIns="66459" rIns="132917" bIns="6645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3629" y="6914999"/>
            <a:ext cx="7953669" cy="5657934"/>
          </a:xfrm>
          <a:prstGeom prst="rect">
            <a:avLst/>
          </a:prstGeom>
        </p:spPr>
        <p:txBody>
          <a:bodyPr vert="horz" lIns="132917" tIns="66459" rIns="132917" bIns="6645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0742"/>
            <a:ext cx="4308818" cy="719308"/>
          </a:xfrm>
          <a:prstGeom prst="rect">
            <a:avLst/>
          </a:prstGeom>
        </p:spPr>
        <p:txBody>
          <a:bodyPr vert="horz" lIns="132917" tIns="66459" rIns="132917" bIns="6645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9786" y="13650742"/>
            <a:ext cx="4308818" cy="719308"/>
          </a:xfrm>
          <a:prstGeom prst="rect">
            <a:avLst/>
          </a:prstGeom>
        </p:spPr>
        <p:txBody>
          <a:bodyPr vert="horz" lIns="132917" tIns="66459" rIns="132917" bIns="66459" rtlCol="0" anchor="b"/>
          <a:lstStyle>
            <a:lvl1pPr algn="r">
              <a:defRPr sz="17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633788" y="1797050"/>
            <a:ext cx="2673350" cy="48498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BDC2A4FA-DFC1-4BBB-8C7C-AA926C23DCE4}"/>
              </a:ext>
            </a:extLst>
          </p:cNvPr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2756" y="-56285"/>
            <a:ext cx="9726896" cy="176403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09486" y="287788"/>
            <a:ext cx="9366739" cy="1705487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Where are areas of surplus and deficit located globally?</a:t>
            </a: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608268" y="1365222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346533" y="11395806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78061" y="7060428"/>
            <a:ext cx="2787004" cy="232538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0" y="8981637"/>
            <a:ext cx="5935711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04410" y="6837148"/>
            <a:ext cx="5827821" cy="60360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261921" y="2761586"/>
            <a:ext cx="2847790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361687" y="10786065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553444" y="110219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3781384" y="12944575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3959414" y="131266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44563" y="2445305"/>
            <a:ext cx="5854586" cy="62936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2271450" y="456452"/>
            <a:ext cx="938427" cy="735967"/>
          </a:xfrm>
          <a:prstGeom prst="triangle">
            <a:avLst>
              <a:gd name="adj" fmla="val 4536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3959047" y="1322417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3959782" y="1327661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1548640" y="1116312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571731" y="11179232"/>
            <a:ext cx="797901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287319" y="6514617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475064" y="669386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460970" y="677080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465334" y="685188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024916" y="15118490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217227" y="1531528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169899" y="14210089"/>
            <a:ext cx="9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impact of the Black Death?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7DEB2C-260D-0340-9B54-6F5AE6E5CAF0}"/>
              </a:ext>
            </a:extLst>
          </p:cNvPr>
          <p:cNvSpPr txBox="1"/>
          <p:nvPr/>
        </p:nvSpPr>
        <p:spPr>
          <a:xfrm>
            <a:off x="1718068" y="14278158"/>
            <a:ext cx="1155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did the peasants revolt and how did that change Britain?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7995202" y="16455259"/>
            <a:ext cx="1428811" cy="482694"/>
          </a:xfrm>
          <a:prstGeom prst="rect">
            <a:avLst/>
          </a:prstGeom>
        </p:spPr>
      </p:pic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948781" y="17247026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dirty="0"/>
              <a:t>"We are not makers of history. We are made by history.“ M Luther King </a:t>
            </a:r>
            <a:endParaRPr lang="en-US" sz="1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4939164" y="274670"/>
            <a:ext cx="414451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haroni" panose="020B0604020202020204" pitchFamily="2" charset="-79"/>
                <a:cs typeface="Aharoni" panose="020B0604020202020204" pitchFamily="2" charset="-79"/>
              </a:rPr>
              <a:t>History Learning Journey - Knowledge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8245748" y="1549268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230376" y="1541304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5739959" y="16284284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How did the Normans change Britain?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5669704" y="14999934"/>
            <a:ext cx="1073630" cy="510778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How did William gain control of Britain?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4295044" y="15063531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and how were castles used?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3627737" y="16212670"/>
            <a:ext cx="794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castles change over time?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5888733" y="12791415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was Britain at War for 100 years+?</a:t>
            </a:r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491333F3-8BF7-4441-B63E-797E7D3F9B91}"/>
              </a:ext>
            </a:extLst>
          </p:cNvPr>
          <p:cNvSpPr txBox="1"/>
          <p:nvPr/>
        </p:nvSpPr>
        <p:spPr>
          <a:xfrm>
            <a:off x="4950334" y="14036331"/>
            <a:ext cx="782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the conflict with France affect Britain?</a:t>
            </a:r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65D093DE-BCD4-4BFF-8B43-E2A563713455}"/>
              </a:ext>
            </a:extLst>
          </p:cNvPr>
          <p:cNvSpPr txBox="1"/>
          <p:nvPr/>
        </p:nvSpPr>
        <p:spPr>
          <a:xfrm>
            <a:off x="2303849" y="12621478"/>
            <a:ext cx="782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key historical events for Coventry?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072D6B6F-C480-48A8-81BA-C93286A056C4}"/>
              </a:ext>
            </a:extLst>
          </p:cNvPr>
          <p:cNvSpPr txBox="1"/>
          <p:nvPr/>
        </p:nvSpPr>
        <p:spPr>
          <a:xfrm>
            <a:off x="2913615" y="14086601"/>
            <a:ext cx="9482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History shaped Coventry?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D278A8F9-A720-4BE5-9728-B6F4D2AD112A}"/>
              </a:ext>
            </a:extLst>
          </p:cNvPr>
          <p:cNvSpPr txBox="1"/>
          <p:nvPr/>
        </p:nvSpPr>
        <p:spPr>
          <a:xfrm>
            <a:off x="1627094" y="16332675"/>
            <a:ext cx="910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 was Britain ruled during Medieval times?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C9FAF38A-1856-42CA-906D-1A92F934F958}"/>
              </a:ext>
            </a:extLst>
          </p:cNvPr>
          <p:cNvSpPr txBox="1"/>
          <p:nvPr/>
        </p:nvSpPr>
        <p:spPr>
          <a:xfrm>
            <a:off x="6660371" y="12795210"/>
            <a:ext cx="885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life change in Tudor times?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58B697CB-A835-4F5B-B361-89BEA5AFB840}"/>
              </a:ext>
            </a:extLst>
          </p:cNvPr>
          <p:cNvSpPr txBox="1"/>
          <p:nvPr/>
        </p:nvSpPr>
        <p:spPr>
          <a:xfrm>
            <a:off x="7506241" y="14071024"/>
            <a:ext cx="1091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the Reformation affect Britain?</a:t>
            </a:r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19A806D4-570C-4CFC-AB84-3071701CD273}"/>
              </a:ext>
            </a:extLst>
          </p:cNvPr>
          <p:cNvSpPr txBox="1"/>
          <p:nvPr/>
        </p:nvSpPr>
        <p:spPr>
          <a:xfrm>
            <a:off x="8847707" y="12196845"/>
            <a:ext cx="89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the gunpowder plot important?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1D54AC83-C334-48B4-999A-1C11A0ECEE4D}"/>
              </a:ext>
            </a:extLst>
          </p:cNvPr>
          <p:cNvSpPr txBox="1"/>
          <p:nvPr/>
        </p:nvSpPr>
        <p:spPr>
          <a:xfrm>
            <a:off x="7462876" y="12330041"/>
            <a:ext cx="872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Who were the Stuarts?</a:t>
            </a:r>
          </a:p>
        </p:txBody>
      </p:sp>
      <p:sp>
        <p:nvSpPr>
          <p:cNvPr id="478" name="TextBox 477">
            <a:extLst>
              <a:ext uri="{FF2B5EF4-FFF2-40B4-BE49-F238E27FC236}">
                <a16:creationId xmlns:a16="http://schemas.microsoft.com/office/drawing/2014/main" id="{4827E296-6CB0-4348-9B24-71B5F20881D4}"/>
              </a:ext>
            </a:extLst>
          </p:cNvPr>
          <p:cNvSpPr txBox="1"/>
          <p:nvPr/>
        </p:nvSpPr>
        <p:spPr>
          <a:xfrm>
            <a:off x="3518710" y="11779829"/>
            <a:ext cx="92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women get the right to vote?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4781535" y="10664576"/>
            <a:ext cx="933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Industrial revolution?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5579549" y="11772196"/>
            <a:ext cx="932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was Britain the first country to </a:t>
            </a:r>
            <a:r>
              <a:rPr lang="en-US" sz="800" dirty="0" err="1"/>
              <a:t>industrialise</a:t>
            </a:r>
            <a:r>
              <a:rPr lang="en-US" sz="800" dirty="0"/>
              <a:t>?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283316" y="10124677"/>
            <a:ext cx="607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WWW1 and WW2 begin and end?</a:t>
            </a: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4F4D8298-ADF9-4211-B114-05A5A7EA40C4}"/>
              </a:ext>
            </a:extLst>
          </p:cNvPr>
          <p:cNvSpPr txBox="1"/>
          <p:nvPr/>
        </p:nvSpPr>
        <p:spPr>
          <a:xfrm>
            <a:off x="6117874" y="8567406"/>
            <a:ext cx="1000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Civil Rights movement?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677579" y="688094"/>
            <a:ext cx="2591870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8" name="TextBox 587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8829331" y="7565887"/>
            <a:ext cx="953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Holocaust?</a:t>
            </a:r>
          </a:p>
        </p:txBody>
      </p:sp>
      <p:sp>
        <p:nvSpPr>
          <p:cNvPr id="593" name="TextBox 592">
            <a:extLst>
              <a:ext uri="{FF2B5EF4-FFF2-40B4-BE49-F238E27FC236}">
                <a16:creationId xmlns:a16="http://schemas.microsoft.com/office/drawing/2014/main" id="{E9577825-0EB0-4739-8454-F7875B79814D}"/>
              </a:ext>
            </a:extLst>
          </p:cNvPr>
          <p:cNvSpPr txBox="1"/>
          <p:nvPr/>
        </p:nvSpPr>
        <p:spPr>
          <a:xfrm>
            <a:off x="5983456" y="7489522"/>
            <a:ext cx="897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can we learn from ancient medicine?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3024141" y="6340029"/>
            <a:ext cx="982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people in medieval times treat illness</a:t>
            </a: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6156166" y="2121239"/>
            <a:ext cx="1214980" cy="130486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6341064" y="23065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6353902" y="24398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6341065" y="238760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15" name="TextBox 614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1959445" y="7523275"/>
            <a:ext cx="105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medicine change during the Renaissance?</a:t>
            </a:r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0F95DDFF-A526-425E-BD46-08E0F4629141}"/>
              </a:ext>
            </a:extLst>
          </p:cNvPr>
          <p:cNvSpPr txBox="1"/>
          <p:nvPr/>
        </p:nvSpPr>
        <p:spPr>
          <a:xfrm>
            <a:off x="2798243" y="8437720"/>
            <a:ext cx="918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life change in the post war period?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:a16="http://schemas.microsoft.com/office/drawing/2014/main" id="{63C3E4F4-94BC-43EB-BC5A-1189207A11DF}"/>
              </a:ext>
            </a:extLst>
          </p:cNvPr>
          <p:cNvSpPr txBox="1"/>
          <p:nvPr/>
        </p:nvSpPr>
        <p:spPr>
          <a:xfrm>
            <a:off x="4024919" y="4234463"/>
            <a:ext cx="989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the </a:t>
            </a:r>
            <a:r>
              <a:rPr lang="en-US" sz="800" dirty="0" err="1"/>
              <a:t>ToV</a:t>
            </a:r>
            <a:r>
              <a:rPr lang="en-US" sz="800" dirty="0"/>
              <a:t> contribute to WW2?</a:t>
            </a:r>
          </a:p>
        </p:txBody>
      </p:sp>
      <p:sp>
        <p:nvSpPr>
          <p:cNvPr id="631" name="TextBox 630">
            <a:extLst>
              <a:ext uri="{FF2B5EF4-FFF2-40B4-BE49-F238E27FC236}">
                <a16:creationId xmlns:a16="http://schemas.microsoft.com/office/drawing/2014/main" id="{0341959C-33C0-4390-BEBD-7C152AA7C771}"/>
              </a:ext>
            </a:extLst>
          </p:cNvPr>
          <p:cNvSpPr txBox="1"/>
          <p:nvPr/>
        </p:nvSpPr>
        <p:spPr>
          <a:xfrm>
            <a:off x="3145102" y="5338646"/>
            <a:ext cx="689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happened at the end of WW!?</a:t>
            </a:r>
          </a:p>
        </p:txBody>
      </p:sp>
      <p:sp>
        <p:nvSpPr>
          <p:cNvPr id="647" name="TextBox 646">
            <a:extLst>
              <a:ext uri="{FF2B5EF4-FFF2-40B4-BE49-F238E27FC236}">
                <a16:creationId xmlns:a16="http://schemas.microsoft.com/office/drawing/2014/main" id="{2F33E58C-0999-46C2-81DE-AE38D36207FD}"/>
              </a:ext>
            </a:extLst>
          </p:cNvPr>
          <p:cNvSpPr txBox="1"/>
          <p:nvPr/>
        </p:nvSpPr>
        <p:spPr>
          <a:xfrm>
            <a:off x="290826" y="5655346"/>
            <a:ext cx="795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public health changed in modern Britain?</a:t>
            </a:r>
          </a:p>
        </p:txBody>
      </p:sp>
      <p:sp>
        <p:nvSpPr>
          <p:cNvPr id="655" name="TextBox 654">
            <a:extLst>
              <a:ext uri="{FF2B5EF4-FFF2-40B4-BE49-F238E27FC236}">
                <a16:creationId xmlns:a16="http://schemas.microsoft.com/office/drawing/2014/main" id="{6FC1E7A0-0494-4938-B1B0-760EC9273BEA}"/>
              </a:ext>
            </a:extLst>
          </p:cNvPr>
          <p:cNvSpPr txBox="1"/>
          <p:nvPr/>
        </p:nvSpPr>
        <p:spPr>
          <a:xfrm>
            <a:off x="1719609" y="5803985"/>
            <a:ext cx="1044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the industrial revolution affect health?</a:t>
            </a:r>
          </a:p>
        </p:txBody>
      </p:sp>
      <p:sp>
        <p:nvSpPr>
          <p:cNvPr id="656" name="TextBox 655">
            <a:extLst>
              <a:ext uri="{FF2B5EF4-FFF2-40B4-BE49-F238E27FC236}">
                <a16:creationId xmlns:a16="http://schemas.microsoft.com/office/drawing/2014/main" id="{CD98C00B-DC5E-4CA6-A984-03F465713B31}"/>
              </a:ext>
            </a:extLst>
          </p:cNvPr>
          <p:cNvSpPr txBox="1"/>
          <p:nvPr/>
        </p:nvSpPr>
        <p:spPr>
          <a:xfrm>
            <a:off x="4860131" y="3468950"/>
            <a:ext cx="1035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Elizabeth win the war with Spain?</a:t>
            </a:r>
          </a:p>
        </p:txBody>
      </p:sp>
      <p:sp>
        <p:nvSpPr>
          <p:cNvPr id="658" name="TextBox 657">
            <a:extLst>
              <a:ext uri="{FF2B5EF4-FFF2-40B4-BE49-F238E27FC236}">
                <a16:creationId xmlns:a16="http://schemas.microsoft.com/office/drawing/2014/main" id="{CFA510C2-7B12-450D-A605-372E594590DB}"/>
              </a:ext>
            </a:extLst>
          </p:cNvPr>
          <p:cNvSpPr txBox="1"/>
          <p:nvPr/>
        </p:nvSpPr>
        <p:spPr>
          <a:xfrm>
            <a:off x="6944929" y="5401843"/>
            <a:ext cx="1035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Weimar republic?</a:t>
            </a: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2347377" y="4270269"/>
            <a:ext cx="760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WW1 End??</a:t>
            </a:r>
          </a:p>
        </p:txBody>
      </p:sp>
      <p:sp>
        <p:nvSpPr>
          <p:cNvPr id="686" name="TextBox 685">
            <a:extLst>
              <a:ext uri="{FF2B5EF4-FFF2-40B4-BE49-F238E27FC236}">
                <a16:creationId xmlns:a16="http://schemas.microsoft.com/office/drawing/2014/main" id="{791BA37E-B81D-46F0-8EBE-B7F11330C1B2}"/>
              </a:ext>
            </a:extLst>
          </p:cNvPr>
          <p:cNvSpPr txBox="1"/>
          <p:nvPr/>
        </p:nvSpPr>
        <p:spPr>
          <a:xfrm>
            <a:off x="5137808" y="1798909"/>
            <a:ext cx="750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life change under Elizabeth I?</a:t>
            </a:r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951555" y="480983"/>
            <a:ext cx="462817" cy="60206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8" name="Picture 707" descr="A close up of a logo&#10;&#10;Description automatically generated">
            <a:extLst>
              <a:ext uri="{FF2B5EF4-FFF2-40B4-BE49-F238E27FC236}">
                <a16:creationId xmlns:a16="http://schemas.microsoft.com/office/drawing/2014/main" id="{1FDB4158-C97B-485A-9493-41C7BA2E0D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8"/>
          <a:stretch/>
        </p:blipFill>
        <p:spPr>
          <a:xfrm>
            <a:off x="2785602" y="253557"/>
            <a:ext cx="1284972" cy="1047535"/>
          </a:xfrm>
          <a:prstGeom prst="rect">
            <a:avLst/>
          </a:prstGeom>
        </p:spPr>
      </p:pic>
      <p:sp>
        <p:nvSpPr>
          <p:cNvPr id="316" name="TextBox 315">
            <a:extLst>
              <a:ext uri="{FF2B5EF4-FFF2-40B4-BE49-F238E27FC236}">
                <a16:creationId xmlns:a16="http://schemas.microsoft.com/office/drawing/2014/main" id="{55574A78-0976-47F2-B69E-D413B8C3F6BF}"/>
              </a:ext>
            </a:extLst>
          </p:cNvPr>
          <p:cNvSpPr txBox="1"/>
          <p:nvPr/>
        </p:nvSpPr>
        <p:spPr>
          <a:xfrm>
            <a:off x="2633668" y="10748857"/>
            <a:ext cx="1082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people in Britain get the right to vote?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:a16="http://schemas.microsoft.com/office/drawing/2014/main" id="{96D8329B-B859-4036-B78A-3CCEDD18C5ED}"/>
              </a:ext>
            </a:extLst>
          </p:cNvPr>
          <p:cNvSpPr txBox="1"/>
          <p:nvPr/>
        </p:nvSpPr>
        <p:spPr>
          <a:xfrm>
            <a:off x="2701809" y="14881512"/>
            <a:ext cx="888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life like in Medieval Times?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id="{4DE21528-77FC-4069-99C5-0B0441C6E539}"/>
              </a:ext>
            </a:extLst>
          </p:cNvPr>
          <p:cNvSpPr txBox="1"/>
          <p:nvPr/>
        </p:nvSpPr>
        <p:spPr>
          <a:xfrm>
            <a:off x="7344685" y="10746234"/>
            <a:ext cx="881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slavery begin and end?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0E2CD6C-87C3-4532-A420-E76F9B7A9630}"/>
              </a:ext>
            </a:extLst>
          </p:cNvPr>
          <p:cNvSpPr txBox="1"/>
          <p:nvPr/>
        </p:nvSpPr>
        <p:spPr>
          <a:xfrm>
            <a:off x="7337192" y="11775825"/>
            <a:ext cx="881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slave triangle?</a:t>
            </a:r>
          </a:p>
        </p:txBody>
      </p:sp>
      <p:sp>
        <p:nvSpPr>
          <p:cNvPr id="348" name="TextBox 347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2974411" y="9682571"/>
            <a:ext cx="907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the Great Depression start?</a:t>
            </a:r>
          </a:p>
        </p:txBody>
      </p:sp>
      <p:sp>
        <p:nvSpPr>
          <p:cNvPr id="360" name="TextBox 359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5776145" y="9680117"/>
            <a:ext cx="76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were the impacts of the Great Depression?</a:t>
            </a: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1FF86E25-928A-4694-9707-A71EF117C3A9}"/>
              </a:ext>
            </a:extLst>
          </p:cNvPr>
          <p:cNvSpPr txBox="1"/>
          <p:nvPr/>
        </p:nvSpPr>
        <p:spPr>
          <a:xfrm>
            <a:off x="6833655" y="6343973"/>
            <a:ext cx="1098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ancient people treat illness?</a:t>
            </a:r>
          </a:p>
        </p:txBody>
      </p:sp>
      <p:sp>
        <p:nvSpPr>
          <p:cNvPr id="369" name="TextBox 368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6065741" y="4179275"/>
            <a:ext cx="958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WW1 impact on Germany?</a:t>
            </a:r>
          </a:p>
        </p:txBody>
      </p:sp>
      <p:sp>
        <p:nvSpPr>
          <p:cNvPr id="375" name="TextBox 374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7529694" y="3430651"/>
            <a:ext cx="613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Hitler gain power?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7462" y="9656278"/>
            <a:ext cx="484244" cy="448375"/>
          </a:xfrm>
          <a:prstGeom prst="rect">
            <a:avLst/>
          </a:prstGeom>
        </p:spPr>
      </p:pic>
      <p:sp>
        <p:nvSpPr>
          <p:cNvPr id="403" name="TextBox 402">
            <a:extLst>
              <a:ext uri="{FF2B5EF4-FFF2-40B4-BE49-F238E27FC236}">
                <a16:creationId xmlns:a16="http://schemas.microsoft.com/office/drawing/2014/main" id="{791BA37E-B81D-46F0-8EBE-B7F11330C1B2}"/>
              </a:ext>
            </a:extLst>
          </p:cNvPr>
          <p:cNvSpPr txBox="1"/>
          <p:nvPr/>
        </p:nvSpPr>
        <p:spPr>
          <a:xfrm>
            <a:off x="2548598" y="3153219"/>
            <a:ext cx="7275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Elizabethan  place study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1811682" y="9995392"/>
            <a:ext cx="926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was the impact of  the Treaty of Versailles?</a:t>
            </a:r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0341959C-33C0-4390-BEBD-7C152AA7C771}"/>
              </a:ext>
            </a:extLst>
          </p:cNvPr>
          <p:cNvSpPr txBox="1"/>
          <p:nvPr/>
        </p:nvSpPr>
        <p:spPr>
          <a:xfrm>
            <a:off x="8828753" y="3294246"/>
            <a:ext cx="789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Nazi rule affect German people?</a:t>
            </a:r>
          </a:p>
        </p:txBody>
      </p:sp>
      <p:pic>
        <p:nvPicPr>
          <p:cNvPr id="301" name="Picture 3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3661" y="9682971"/>
            <a:ext cx="521294" cy="5265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239" y="5199268"/>
            <a:ext cx="422791" cy="331101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851125" y="15448053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911158" y="1551882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862817" y="15663742"/>
            <a:ext cx="7166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Britain Pre-1066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7192153" y="16009467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182213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3" name="Oval 23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76481" y="15469618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436079" y="1553980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423077" y="15590128"/>
            <a:ext cx="61945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Norman Conquest</a:t>
            </a:r>
          </a:p>
        </p:txBody>
      </p: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693955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709499" y="16002692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7149646" y="14906451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How did the Romans change Britain?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7161963" y="16104803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are the key skills we need in History?</a:t>
            </a:r>
          </a:p>
        </p:txBody>
      </p:sp>
      <p:sp>
        <p:nvSpPr>
          <p:cNvPr id="242" name="Oval 24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985068" y="15468594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051267" y="1553194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941130" y="15600548"/>
            <a:ext cx="7632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Norman Castles</a:t>
            </a:r>
          </a:p>
        </p:txBody>
      </p: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4306261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4289607" y="16023083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7" name="Oval 24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319970" y="1547955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381942" y="1555918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2652997" y="1500869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2667122" y="16192086"/>
            <a:ext cx="1095" cy="50452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54" name="Oval 25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85452" y="1439515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947715" y="1445707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481173" y="14725193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404367" y="14723098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0" name="Oval 25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610137" y="1330734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677350" y="1336049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594081" y="13421396"/>
            <a:ext cx="7170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Local History Project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2954526" y="12894258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2948135" y="13845127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5" name="Oval 26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533967" y="13308371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592647" y="1337513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368438" y="15669393"/>
            <a:ext cx="5773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Medieval Life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863702" y="12996215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2942" y="16278903"/>
            <a:ext cx="561295" cy="401836"/>
          </a:xfrm>
          <a:prstGeom prst="rect">
            <a:avLst/>
          </a:prstGeom>
        </p:spPr>
      </p:pic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862160" y="13826653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0" name="Oval 26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129849" y="13312163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192153" y="1337520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216807" y="13490474"/>
            <a:ext cx="493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Tudors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453268" y="12912081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466732" y="1389938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5" name="Oval 27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64292" y="12270087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321210" y="123402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7" name="TextBox 27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341236" y="12477055"/>
            <a:ext cx="558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Stuarts</a:t>
            </a:r>
          </a:p>
        </p:txBody>
      </p: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858704" y="12626982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792060" y="12630121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0" name="Oval 27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74419" y="11115104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136391" y="1118530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395910" y="10705767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389841" y="1168758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7" name="Oval 28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196827" y="11106291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256176" y="1117719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238600" y="11217636"/>
            <a:ext cx="56647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Industrial revolution</a:t>
            </a:r>
          </a:p>
        </p:txBody>
      </p: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521839" y="10696859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544233" y="11719041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97" name="Oval 29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243647" y="11095916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309280" y="1115216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5" name="Straight Connector 30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572848" y="10696859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565671" y="1166160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2" name="TextBox 28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190760" y="11227604"/>
            <a:ext cx="76504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Suffrage</a:t>
            </a:r>
          </a:p>
        </p:txBody>
      </p:sp>
      <p:sp>
        <p:nvSpPr>
          <p:cNvPr id="308" name="TextBox 307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106343" y="11208291"/>
            <a:ext cx="59455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Slavery and Empire</a:t>
            </a:r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961040" y="9780489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" name="Oval 30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026949" y="9850185"/>
            <a:ext cx="561643" cy="64455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62453" y="9900350"/>
            <a:ext cx="619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Modern History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471783" y="10124677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487484" y="10139012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5" name="Oval 31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562248" y="8957739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631247" y="901622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0" name="TextBox 31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505876" y="9078800"/>
            <a:ext cx="765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Modern History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931196" y="8378767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891080" y="968414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2" name="Oval 33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887985" y="894467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3" name="Oval 33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945752" y="900232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964067" y="9060008"/>
            <a:ext cx="5117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Modern History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222668" y="853752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224248" y="954145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2" name="Oval 34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39529" y="7805315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" name="Oval 34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303430" y="787978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4" name="TextBox 343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312074" y="7985468"/>
            <a:ext cx="616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Holocaust</a:t>
            </a:r>
          </a:p>
        </p:txBody>
      </p: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858704" y="8045658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777993" y="8013926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7" name="Oval 34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476507" y="6775786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9" name="Oval 34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534051" y="686069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1" name="TextBox 35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392123" y="6962942"/>
            <a:ext cx="7566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Ancient Medicine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821783" y="6402018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6807757" y="7352352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56" name="TextBox 355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3677583" y="1788778"/>
            <a:ext cx="685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 England explore and expand?</a:t>
            </a:r>
          </a:p>
        </p:txBody>
      </p:sp>
      <p:sp>
        <p:nvSpPr>
          <p:cNvPr id="358" name="Oval 357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727398" y="6773121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9" name="Oval 35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788344" y="6827177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764296" y="6948917"/>
            <a:ext cx="590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Health and the People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059398" y="635350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035334" y="7392548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65" name="Oval 36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1025738" y="5713069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6" name="Oval 36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087710" y="577433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1050780" y="5886756"/>
            <a:ext cx="6172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Health and the People?</a:t>
            </a:r>
          </a:p>
        </p:txBody>
      </p: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548640" y="6092167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652654" y="6081549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73" name="Oval 37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746838" y="4621781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4" name="Oval 37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815328" y="4685339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750102" y="4708530"/>
            <a:ext cx="637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800" b="1" dirty="0">
                <a:solidFill>
                  <a:prstClr val="black"/>
                </a:solidFill>
              </a:rPr>
              <a:t>Conflict and Tension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079865" y="421658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9" name="Straight Connector 37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063953" y="5147483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81" name="Oval 380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687301" y="460434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2" name="Oval 38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47745" y="467071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5" name="TextBox 38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680800" y="4726655"/>
            <a:ext cx="666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Conflict and Tension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028089" y="4191884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034213" y="5199268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5052419" y="5360075"/>
            <a:ext cx="7600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WW2 start?</a:t>
            </a:r>
          </a:p>
        </p:txBody>
      </p:sp>
      <p:sp>
        <p:nvSpPr>
          <p:cNvPr id="396" name="Oval 395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567898" y="4606753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8" name="Oval 39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7231" y="467603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2" name="TextBox 40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520160" y="4737943"/>
            <a:ext cx="713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Democracy and Dictatorship</a:t>
            </a:r>
          </a:p>
        </p:txBody>
      </p: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887985" y="4227815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6918997" y="513265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07" name="Oval 40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148461" y="3469793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8" name="Oval 40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207851" y="3540343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" name="TextBox 408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149447" y="3622767"/>
            <a:ext cx="65179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Democracy and Dictatorship</a:t>
            </a:r>
          </a:p>
        </p:txBody>
      </p: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692193" y="3839115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707673" y="3846294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14" name="Oval 41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788475" y="2416787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6" name="Oval 41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850447" y="248722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821792" y="2571689"/>
            <a:ext cx="6269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Elizabethan England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132831" y="196606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118656" y="2987572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3" name="Oval 42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071109" y="2418682"/>
            <a:ext cx="666054" cy="7019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" name="Oval 42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133741" y="24839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" name="TextBox 42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093413" y="2604282"/>
            <a:ext cx="6513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Elizabethan England</a:t>
            </a:r>
          </a:p>
        </p:txBody>
      </p: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399909" y="201598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387748" y="3028333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34" name="Oval 43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1152144" y="2189590"/>
            <a:ext cx="765962" cy="79742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4" name="Oval 44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210672" y="2248840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6" name="TextBox 435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1251653" y="2384305"/>
            <a:ext cx="655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–  all units.</a:t>
            </a:r>
          </a:p>
        </p:txBody>
      </p:sp>
      <p:pic>
        <p:nvPicPr>
          <p:cNvPr id="252" name="Picture 2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85468" y="2948854"/>
            <a:ext cx="217388" cy="189969"/>
          </a:xfrm>
          <a:prstGeom prst="rect">
            <a:avLst/>
          </a:prstGeom>
        </p:spPr>
      </p:pic>
      <p:sp>
        <p:nvSpPr>
          <p:cNvPr id="445" name="Oval 44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91833" y="957835"/>
            <a:ext cx="765962" cy="79742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8" name="Oval 44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948775" y="1030567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929273" y="1061831"/>
            <a:ext cx="739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– based on identified gaps</a:t>
            </a:r>
          </a:p>
        </p:txBody>
      </p:sp>
      <p:pic>
        <p:nvPicPr>
          <p:cNvPr id="450" name="Picture 4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2245" y="1482324"/>
            <a:ext cx="217388" cy="189969"/>
          </a:xfrm>
          <a:prstGeom prst="rect">
            <a:avLst/>
          </a:prstGeom>
        </p:spPr>
      </p:pic>
      <p:pic>
        <p:nvPicPr>
          <p:cNvPr id="1026" name="Picture 2" descr="Man Icon 425853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082" y="15004411"/>
            <a:ext cx="446203" cy="44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croll Icon 387588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337" y="16366386"/>
            <a:ext cx="552343" cy="55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stle Icon 278050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221" y="15007568"/>
            <a:ext cx="471983" cy="47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25403" y="16212334"/>
            <a:ext cx="575774" cy="5757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0140" y="13685867"/>
            <a:ext cx="466603" cy="4666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2687" y="14894435"/>
            <a:ext cx="435818" cy="43581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24914" y="12811831"/>
            <a:ext cx="465404" cy="46540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982967" y="14006001"/>
            <a:ext cx="661860" cy="66186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8">
            <a:biLevel thresh="75000"/>
          </a:blip>
          <a:stretch>
            <a:fillRect/>
          </a:stretch>
        </p:blipFill>
        <p:spPr>
          <a:xfrm>
            <a:off x="1382914" y="12437712"/>
            <a:ext cx="853279" cy="85327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545162" y="13501171"/>
            <a:ext cx="780907" cy="78090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653515" y="10894718"/>
            <a:ext cx="706163" cy="70616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949416" y="10165586"/>
            <a:ext cx="922997" cy="92299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834651" y="10031110"/>
            <a:ext cx="1056265" cy="105626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39151" y="11781142"/>
            <a:ext cx="766038" cy="76603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68883" y="10861625"/>
            <a:ext cx="730298" cy="73029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9412" y="8438348"/>
            <a:ext cx="967233" cy="96723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084883" y="8362550"/>
            <a:ext cx="589401" cy="58940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792578" y="4129028"/>
            <a:ext cx="567100" cy="5671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117601" y="7609512"/>
            <a:ext cx="961514" cy="96151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7942000" y="6020960"/>
            <a:ext cx="671895" cy="67189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5680481" y="6020196"/>
            <a:ext cx="724107" cy="724107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993385" y="6096780"/>
            <a:ext cx="580633" cy="5806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106008" y="7488565"/>
            <a:ext cx="514729" cy="51472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59748" y="6499294"/>
            <a:ext cx="550540" cy="55054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333390" y="4014251"/>
            <a:ext cx="671354" cy="67135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5359856" y="4114216"/>
            <a:ext cx="530045" cy="53004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7148740" y="4001328"/>
            <a:ext cx="530045" cy="53004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8857393" y="8818183"/>
            <a:ext cx="679922" cy="679922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8418470" y="2074530"/>
            <a:ext cx="650553" cy="65055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253197" y="2474358"/>
            <a:ext cx="717291" cy="71729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702551" y="4140991"/>
            <a:ext cx="512499" cy="512499"/>
          </a:xfrm>
          <a:prstGeom prst="rect">
            <a:avLst/>
          </a:prstGeom>
        </p:spPr>
      </p:pic>
      <p:sp>
        <p:nvSpPr>
          <p:cNvPr id="250" name="TextBox 24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08479" y="14439609"/>
            <a:ext cx="62816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The Black Death and  the peasants revolt</a:t>
            </a:r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559259" y="13494058"/>
            <a:ext cx="558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England at War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B0CEA-4CD9-693C-89E7-ADB679A311B4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2458420" y="1779928"/>
            <a:ext cx="628761" cy="6287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F2A55A-0D5B-E296-7F52-DB6FED5E9EC5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5826949" y="1922178"/>
            <a:ext cx="485458" cy="4551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6B5EBD-4E57-D62F-1F16-31554E61ABEC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3794220" y="3150561"/>
            <a:ext cx="852163" cy="7460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4E5D67-2C2E-BC0C-4FF6-50202EDFA614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5341597" y="8278153"/>
            <a:ext cx="656213" cy="65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D69561-5CC4-420C-94E4-02394506CF35}"/>
</file>

<file path=customXml/itemProps2.xml><?xml version="1.0" encoding="utf-8"?>
<ds:datastoreItem xmlns:ds="http://schemas.openxmlformats.org/officeDocument/2006/customXml" ds:itemID="{7E3C41D9-4E27-413E-903F-EA52F9826B8F}">
  <ds:schemaRefs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eefb1c66-d998-4216-af84-fcd4004e353c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A6AAECE-6C97-4463-8185-3A1210BFD4C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15233</TotalTime>
  <Words>498</Words>
  <Application>Microsoft Office PowerPoint</Application>
  <PresentationFormat>Custom</PresentationFormat>
  <Paragraphs>90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Jane Burton</cp:lastModifiedBy>
  <cp:revision>319</cp:revision>
  <cp:lastPrinted>2025-09-23T13:56:48Z</cp:lastPrinted>
  <dcterms:created xsi:type="dcterms:W3CDTF">2018-02-08T08:28:53Z</dcterms:created>
  <dcterms:modified xsi:type="dcterms:W3CDTF">2026-04-24T11:24:36Z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