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799263" cy="9929813"/>
  <p:defaultTextStyle>
    <a:defPPr>
      <a:defRPr lang="en-US"/>
    </a:defPPr>
    <a:lvl1pPr marL="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4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4B"/>
    <a:srgbClr val="A50021"/>
    <a:srgbClr val="FF97FF"/>
    <a:srgbClr val="FFFF99"/>
    <a:srgbClr val="F2B800"/>
    <a:srgbClr val="E22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440"/>
    <p:restoredTop sz="95441" autoAdjust="0"/>
  </p:normalViewPr>
  <p:slideViewPr>
    <p:cSldViewPr>
      <p:cViewPr>
        <p:scale>
          <a:sx n="75" d="100"/>
          <a:sy n="75" d="100"/>
        </p:scale>
        <p:origin x="888" y="120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91F51-2BFF-45D6-9269-F7C44D8B348E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8D377-D73F-465C-9FC3-0288E02C5E7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8803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8D377-D73F-465C-9FC3-0288E02C5E72}" type="slidenum">
              <a:rPr lang="en-GB" smtClean="0"/>
              <a:pPr/>
              <a:t>1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20"/>
            </a:lvl1pPr>
            <a:lvl2pPr>
              <a:defRPr sz="3360"/>
            </a:lvl2pPr>
            <a:lvl3pPr>
              <a:defRPr sz="2800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20"/>
            </a:lvl1pPr>
            <a:lvl2pPr>
              <a:defRPr sz="3360"/>
            </a:lvl2pPr>
            <a:lvl3pPr>
              <a:defRPr sz="2800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240"/>
            </a:lvl4pPr>
            <a:lvl5pPr>
              <a:defRPr sz="2240"/>
            </a:lvl5pPr>
            <a:lvl6pPr>
              <a:defRPr sz="2240"/>
            </a:lvl6pPr>
            <a:lvl7pPr>
              <a:defRPr sz="2240"/>
            </a:lvl7pPr>
            <a:lvl8pPr>
              <a:defRPr sz="2240"/>
            </a:lvl8pPr>
            <a:lvl9pPr>
              <a:defRPr sz="2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240"/>
            </a:lvl4pPr>
            <a:lvl5pPr>
              <a:defRPr sz="2240"/>
            </a:lvl5pPr>
            <a:lvl6pPr>
              <a:defRPr sz="2240"/>
            </a:lvl6pPr>
            <a:lvl7pPr>
              <a:defRPr sz="2240"/>
            </a:lvl7pPr>
            <a:lvl8pPr>
              <a:defRPr sz="2240"/>
            </a:lvl8pPr>
            <a:lvl9pPr>
              <a:defRPr sz="2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196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196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FDAE1-775D-4A5B-8BF2-61325B6276E4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2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4095" y="583203"/>
            <a:ext cx="7000549" cy="1152879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1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1100" b="1" u="sng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137950" y="768152"/>
            <a:ext cx="5591642" cy="2018089"/>
          </a:xfrm>
          <a:prstGeom prst="rect">
            <a:avLst/>
          </a:prstGeom>
          <a:ln w="28575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1280160" rtl="0" eaLnBrk="1" latinLnBrk="0" hangingPunct="1">
              <a:spcBef>
                <a:spcPct val="0"/>
              </a:spcBef>
              <a:buNone/>
              <a:defRPr sz="61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900" i="1" dirty="0">
                <a:solidFill>
                  <a:srgbClr val="0070C0"/>
                </a:solidFill>
              </a:rPr>
              <a:t>                      </a:t>
            </a:r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  <a:p>
            <a:pPr algn="l"/>
            <a:endParaRPr lang="en-GB" sz="900" dirty="0">
              <a:solidFill>
                <a:srgbClr val="0070C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7509" y="628542"/>
            <a:ext cx="4739115" cy="355634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200" b="1" dirty="0">
                <a:solidFill>
                  <a:schemeClr val="tx1"/>
                </a:solidFill>
              </a:rPr>
              <a:t>C1 The benefits of adapting activities for all children in play, learning and development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60821" y="794953"/>
            <a:ext cx="1904275" cy="466061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200" b="1" dirty="0" smtClean="0">
                <a:solidFill>
                  <a:schemeClr val="tx1"/>
                </a:solidFill>
              </a:rPr>
              <a:t>Promote all 5 areas of development for all children</a:t>
            </a:r>
            <a:endParaRPr lang="en-GB" sz="1200" b="1" u="sng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9281120" y="39361"/>
            <a:ext cx="3448472" cy="6001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100" b="1" dirty="0"/>
              <a:t>Child </a:t>
            </a:r>
            <a:r>
              <a:rPr lang="en-GB" sz="1100" b="1" dirty="0" smtClean="0"/>
              <a:t>Development – </a:t>
            </a:r>
            <a:r>
              <a:rPr lang="en-GB" sz="1100" dirty="0" smtClean="0"/>
              <a:t>Adapt </a:t>
            </a:r>
            <a:r>
              <a:rPr lang="en-GB" sz="1100" dirty="0"/>
              <a:t>play to promote inclusive learning and development </a:t>
            </a:r>
            <a:r>
              <a:rPr lang="en-GB" sz="1100" b="1" dirty="0"/>
              <a:t/>
            </a:r>
            <a:br>
              <a:rPr lang="en-GB" sz="1100" b="1" dirty="0"/>
            </a:br>
            <a:r>
              <a:rPr lang="en-GB" sz="1100" b="1" dirty="0"/>
              <a:t>BTEC Technical Award - Component 3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312829" y="64945"/>
            <a:ext cx="688634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/>
              <a:t>Component 3: </a:t>
            </a:r>
            <a:r>
              <a:rPr lang="en-GB" sz="1200" dirty="0" smtClean="0"/>
              <a:t>Supporting </a:t>
            </a:r>
            <a:r>
              <a:rPr lang="en-GB" sz="1200" dirty="0"/>
              <a:t>Children to Play, Learn and </a:t>
            </a:r>
            <a:r>
              <a:rPr lang="en-GB" sz="1200" dirty="0" smtClean="0"/>
              <a:t>Develop. Learning aim </a:t>
            </a:r>
            <a:r>
              <a:rPr lang="en-GB" sz="1200" dirty="0" smtClean="0"/>
              <a:t>C: </a:t>
            </a:r>
            <a:r>
              <a:rPr lang="en-GB" sz="1200" dirty="0"/>
              <a:t>C Adapt play to promote inclusive learning and development </a:t>
            </a:r>
            <a:endParaRPr lang="en-GB" sz="1200" dirty="0"/>
          </a:p>
        </p:txBody>
      </p:sp>
      <p:sp>
        <p:nvSpPr>
          <p:cNvPr id="7176" name="AutoShape 8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400" dirty="0"/>
          </a:p>
        </p:txBody>
      </p:sp>
      <p:sp>
        <p:nvSpPr>
          <p:cNvPr id="7178" name="AutoShape 10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400" dirty="0"/>
          </a:p>
        </p:txBody>
      </p:sp>
      <p:sp>
        <p:nvSpPr>
          <p:cNvPr id="7180" name="AutoShape 12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400" dirty="0"/>
          </a:p>
        </p:txBody>
      </p:sp>
      <p:sp>
        <p:nvSpPr>
          <p:cNvPr id="80" name="Rectangle 79"/>
          <p:cNvSpPr/>
          <p:nvPr/>
        </p:nvSpPr>
        <p:spPr>
          <a:xfrm>
            <a:off x="64096" y="110248"/>
            <a:ext cx="2088232" cy="3189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1600" b="1" dirty="0"/>
              <a:t>Knowledge Organiser</a:t>
            </a:r>
          </a:p>
        </p:txBody>
      </p:sp>
      <p:sp>
        <p:nvSpPr>
          <p:cNvPr id="7204" name="AutoShape 36" descr="Image result for showe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400" dirty="0"/>
          </a:p>
        </p:txBody>
      </p:sp>
      <p:sp>
        <p:nvSpPr>
          <p:cNvPr id="239" name="Down Arrow 238"/>
          <p:cNvSpPr/>
          <p:nvPr/>
        </p:nvSpPr>
        <p:spPr>
          <a:xfrm flipH="1">
            <a:off x="10151759" y="4407364"/>
            <a:ext cx="567189" cy="4111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3" name="Google Shape;287;g6572a26cc7_0_48"/>
          <p:cNvSpPr txBox="1"/>
          <p:nvPr/>
        </p:nvSpPr>
        <p:spPr>
          <a:xfrm>
            <a:off x="92178" y="989867"/>
            <a:ext cx="3212278" cy="714389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1400" dirty="0"/>
              <a:t>Recognition that every child has a right to learn – United Nations Convention on the Rights of the Child.</a:t>
            </a:r>
            <a:endParaRPr sz="1400" dirty="0"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826394"/>
            <a:ext cx="3856916" cy="461665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en-GB" sz="1200" b="1" u="sng" dirty="0"/>
              <a:t>C2 Adapting activities/resources to support a child with physical needs (as appropriate to the age group</a:t>
            </a:r>
            <a:r>
              <a:rPr lang="en-GB" sz="1200" b="1" u="sng" dirty="0" smtClean="0"/>
              <a:t>)</a:t>
            </a:r>
            <a:endParaRPr lang="en-GB" sz="1000" dirty="0"/>
          </a:p>
        </p:txBody>
      </p:sp>
      <p:sp>
        <p:nvSpPr>
          <p:cNvPr id="11" name="Rectangle 10"/>
          <p:cNvSpPr/>
          <p:nvPr/>
        </p:nvSpPr>
        <p:spPr>
          <a:xfrm>
            <a:off x="6576953" y="2872997"/>
            <a:ext cx="4088280" cy="17081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50" b="1" u="sng" dirty="0"/>
              <a:t>The role of the </a:t>
            </a:r>
            <a:r>
              <a:rPr lang="en-GB" sz="1050" b="1" u="sng" dirty="0" smtClean="0"/>
              <a:t>adult: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promote </a:t>
            </a:r>
            <a:r>
              <a:rPr lang="en-GB" sz="1050" dirty="0"/>
              <a:t>inclusion – ensure all children can join in organised </a:t>
            </a:r>
            <a:r>
              <a:rPr lang="en-GB" sz="1050" dirty="0" smtClean="0"/>
              <a:t>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role-model </a:t>
            </a:r>
            <a:r>
              <a:rPr lang="en-GB" sz="1050" dirty="0"/>
              <a:t>desired behaviours when interacting with children who have additional </a:t>
            </a:r>
            <a:r>
              <a:rPr lang="en-GB" sz="1050" dirty="0" smtClean="0"/>
              <a:t>needs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give </a:t>
            </a:r>
            <a:r>
              <a:rPr lang="en-GB" sz="1050" dirty="0"/>
              <a:t>children a choice when planning and choosing </a:t>
            </a:r>
            <a:r>
              <a:rPr lang="en-GB" sz="1050" dirty="0" smtClean="0"/>
              <a:t>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respond </a:t>
            </a:r>
            <a:r>
              <a:rPr lang="en-GB" sz="1050" dirty="0"/>
              <a:t>positively to desired behaviours in children, using praise and </a:t>
            </a:r>
            <a:r>
              <a:rPr lang="en-GB" sz="1050" dirty="0" smtClean="0"/>
              <a:t>rewards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/>
              <a:t>recognise </a:t>
            </a:r>
            <a:r>
              <a:rPr lang="en-GB" sz="1050" dirty="0"/>
              <a:t>when children are becoming bored, losing concentration, finding activities too difficult.</a:t>
            </a:r>
            <a:endParaRPr lang="en-GB" sz="1050" dirty="0"/>
          </a:p>
        </p:txBody>
      </p:sp>
      <p:sp>
        <p:nvSpPr>
          <p:cNvPr id="15" name="Rectangle 14"/>
          <p:cNvSpPr/>
          <p:nvPr/>
        </p:nvSpPr>
        <p:spPr>
          <a:xfrm>
            <a:off x="10353061" y="6003602"/>
            <a:ext cx="2260332" cy="1631216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en-GB" sz="1000" b="1" u="sng" dirty="0"/>
              <a:t>Benefits to other </a:t>
            </a:r>
            <a:r>
              <a:rPr lang="en-GB" sz="1000" b="1" u="sng" dirty="0" smtClean="0"/>
              <a:t>children: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they </a:t>
            </a:r>
            <a:r>
              <a:rPr lang="en-GB" sz="1000" dirty="0"/>
              <a:t>learn how to include others in their games and activities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promotes </a:t>
            </a:r>
            <a:r>
              <a:rPr lang="en-GB" sz="1000" dirty="0"/>
              <a:t>positive behaviours – improves social skills; sharing of resources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they </a:t>
            </a:r>
            <a:r>
              <a:rPr lang="en-GB" sz="1000" dirty="0"/>
              <a:t>become more responsive to the needs of others – communication methods, impact of behaviours such as sudden noises or movements</a:t>
            </a:r>
            <a:endParaRPr lang="en-GB" sz="1000" dirty="0"/>
          </a:p>
        </p:txBody>
      </p:sp>
      <p:sp>
        <p:nvSpPr>
          <p:cNvPr id="53" name="Down Arrow 52"/>
          <p:cNvSpPr>
            <a:spLocks/>
          </p:cNvSpPr>
          <p:nvPr/>
        </p:nvSpPr>
        <p:spPr>
          <a:xfrm flipH="1">
            <a:off x="9614365" y="2429918"/>
            <a:ext cx="374630" cy="3867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49446" t="47047" r="32291" b="44094"/>
          <a:stretch/>
        </p:blipFill>
        <p:spPr>
          <a:xfrm>
            <a:off x="5284768" y="660140"/>
            <a:ext cx="1728182" cy="6480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48822" t="22517" r="32915" b="62718"/>
          <a:stretch/>
        </p:blipFill>
        <p:spPr>
          <a:xfrm>
            <a:off x="3327327" y="1050113"/>
            <a:ext cx="1266294" cy="575588"/>
          </a:xfrm>
          <a:prstGeom prst="rect">
            <a:avLst/>
          </a:prstGeom>
        </p:spPr>
      </p:pic>
      <p:pic>
        <p:nvPicPr>
          <p:cNvPr id="16" name="Picture 2" descr="Call for UN Convention on the Rights for the Child to be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763" y="907313"/>
            <a:ext cx="658980" cy="65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Down Arrow 1024"/>
          <p:cNvSpPr/>
          <p:nvPr/>
        </p:nvSpPr>
        <p:spPr>
          <a:xfrm rot="16200000">
            <a:off x="6919406" y="1327149"/>
            <a:ext cx="313348" cy="3987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2" name="Picture 4" descr="EYFS â Physical Development â Helmshore Primary Schoo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3489" y="810824"/>
            <a:ext cx="743162" cy="82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ow to Improve Cognitive Development in Childre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2845" y="1239838"/>
            <a:ext cx="1019901" cy="70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https://s3.amazonaws.com/images.hamlethub.com/hhresized/original/1076/201910/Screen-Shot-2019-10-02-at-11.20.27-AM-1570029637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8" r="39920" b="26093"/>
          <a:stretch/>
        </p:blipFill>
        <p:spPr bwMode="auto">
          <a:xfrm>
            <a:off x="10085458" y="1718681"/>
            <a:ext cx="1000711" cy="89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Social Development in 0-2 Year Olds | Scholastic | Parent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211" y="1283263"/>
            <a:ext cx="876692" cy="657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re We Paying Attention to Children's Emotional Development?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861" y="2001371"/>
            <a:ext cx="1639896" cy="71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ounded Rectangle 27"/>
          <p:cNvSpPr/>
          <p:nvPr/>
        </p:nvSpPr>
        <p:spPr>
          <a:xfrm>
            <a:off x="9153026" y="791419"/>
            <a:ext cx="926163" cy="41516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dirty="0" smtClean="0"/>
              <a:t>Physical development</a:t>
            </a:r>
            <a:endParaRPr lang="en-GB" sz="1000" dirty="0"/>
          </a:p>
        </p:txBody>
      </p:sp>
      <p:sp>
        <p:nvSpPr>
          <p:cNvPr id="67" name="Rounded Rectangle 66"/>
          <p:cNvSpPr/>
          <p:nvPr/>
        </p:nvSpPr>
        <p:spPr>
          <a:xfrm>
            <a:off x="10849252" y="816141"/>
            <a:ext cx="1085573" cy="4585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dirty="0" smtClean="0"/>
              <a:t>Cognitive and Intellectual development</a:t>
            </a:r>
            <a:endParaRPr lang="en-GB" sz="1000" dirty="0"/>
          </a:p>
        </p:txBody>
      </p:sp>
      <p:sp>
        <p:nvSpPr>
          <p:cNvPr id="68" name="Rounded Rectangle 67"/>
          <p:cNvSpPr/>
          <p:nvPr/>
        </p:nvSpPr>
        <p:spPr>
          <a:xfrm>
            <a:off x="8160548" y="1349120"/>
            <a:ext cx="1085573" cy="4585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dirty="0" smtClean="0"/>
              <a:t>Social development</a:t>
            </a:r>
            <a:endParaRPr lang="en-GB" sz="1000" dirty="0"/>
          </a:p>
        </p:txBody>
      </p:sp>
      <p:sp>
        <p:nvSpPr>
          <p:cNvPr id="70" name="Rounded Rectangle 69"/>
          <p:cNvSpPr/>
          <p:nvPr/>
        </p:nvSpPr>
        <p:spPr>
          <a:xfrm>
            <a:off x="11100058" y="1933424"/>
            <a:ext cx="1085573" cy="4585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dirty="0" smtClean="0"/>
              <a:t>Communication and Language development</a:t>
            </a:r>
            <a:endParaRPr lang="en-GB" sz="1000" dirty="0"/>
          </a:p>
        </p:txBody>
      </p:sp>
      <p:sp>
        <p:nvSpPr>
          <p:cNvPr id="73" name="Rounded Rectangle 72"/>
          <p:cNvSpPr/>
          <p:nvPr/>
        </p:nvSpPr>
        <p:spPr>
          <a:xfrm>
            <a:off x="8767962" y="1826394"/>
            <a:ext cx="1085573" cy="4585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dirty="0" smtClean="0"/>
              <a:t>Emotional development</a:t>
            </a:r>
            <a:endParaRPr lang="en-GB" sz="1000" dirty="0"/>
          </a:p>
        </p:txBody>
      </p:sp>
      <p:pic>
        <p:nvPicPr>
          <p:cNvPr id="1038" name="Picture 14" descr="Is 'INCLUSION' Really The Answer For Children With Special Needs ...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7" b="33463"/>
          <a:stretch/>
        </p:blipFill>
        <p:spPr bwMode="auto">
          <a:xfrm>
            <a:off x="10721761" y="2826510"/>
            <a:ext cx="1655228" cy="51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elping Children with Learning Disabilities - HelpGuide.or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0181" y="3439279"/>
            <a:ext cx="1311079" cy="78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ð *FREE* Reward Chart Pack (teacher made)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" t="3992" r="33126" b="4809"/>
          <a:stretch/>
        </p:blipFill>
        <p:spPr bwMode="auto">
          <a:xfrm>
            <a:off x="10721761" y="4256272"/>
            <a:ext cx="1166892" cy="82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Encouraging the skills of sharing, waiting and turn-taking | Goodstart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079" y="5003449"/>
            <a:ext cx="1290460" cy="86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loud Callout 28"/>
          <p:cNvSpPr/>
          <p:nvPr/>
        </p:nvSpPr>
        <p:spPr>
          <a:xfrm>
            <a:off x="11469127" y="5119475"/>
            <a:ext cx="1144265" cy="694601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800" dirty="0" smtClean="0"/>
              <a:t>Can you link to areas of development?</a:t>
            </a:r>
            <a:endParaRPr lang="en-GB" sz="800" dirty="0"/>
          </a:p>
        </p:txBody>
      </p:sp>
      <p:sp>
        <p:nvSpPr>
          <p:cNvPr id="30" name="Rectangle 29"/>
          <p:cNvSpPr/>
          <p:nvPr/>
        </p:nvSpPr>
        <p:spPr>
          <a:xfrm>
            <a:off x="6590193" y="4666845"/>
            <a:ext cx="3193886" cy="1631216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GB" sz="1000" dirty="0">
                <a:ea typeface="Calibri"/>
                <a:cs typeface="Calibri"/>
                <a:sym typeface="Calibri"/>
              </a:rPr>
              <a:t>It is important to give children choices when an adult plans and chooses activities.</a:t>
            </a:r>
          </a:p>
          <a:p>
            <a:pPr lvl="0"/>
            <a:r>
              <a:rPr lang="en-GB" sz="1000" dirty="0">
                <a:ea typeface="Calibri"/>
                <a:cs typeface="Calibri"/>
                <a:sym typeface="Calibri"/>
              </a:rPr>
              <a:t>Children should be allowed to plan their own activity and choose materials.</a:t>
            </a:r>
          </a:p>
          <a:p>
            <a:pPr lvl="0"/>
            <a:r>
              <a:rPr lang="en-GB" sz="1000" dirty="0">
                <a:ea typeface="Calibri"/>
                <a:cs typeface="Calibri"/>
                <a:sym typeface="Calibri"/>
              </a:rPr>
              <a:t>Giving them choices allows them to learn to make decisions for themselves and develop independence.  </a:t>
            </a:r>
            <a:endParaRPr lang="en-GB" sz="1000" dirty="0" smtClean="0">
              <a:ea typeface="Calibri"/>
              <a:cs typeface="Calibri"/>
              <a:sym typeface="Calibri"/>
            </a:endParaRPr>
          </a:p>
          <a:p>
            <a:pPr lvl="0"/>
            <a:endParaRPr lang="en-GB" sz="1000" dirty="0">
              <a:ea typeface="Calibri"/>
              <a:cs typeface="Calibri"/>
              <a:sym typeface="Calibri"/>
            </a:endParaRPr>
          </a:p>
          <a:p>
            <a:pPr lvl="0"/>
            <a:r>
              <a:rPr lang="en-GB" sz="1000" dirty="0">
                <a:ea typeface="Calibri"/>
                <a:cs typeface="Calibri"/>
                <a:sym typeface="Calibri"/>
              </a:rPr>
              <a:t>Children tend to respond positively to praise. If children are praised then they tend to repeat the behaviour.  Praise is a way of expressing approval</a:t>
            </a:r>
            <a:endParaRPr lang="en-GB" sz="1000" dirty="0">
              <a:ea typeface="Calibri"/>
              <a:cs typeface="Calibri"/>
              <a:sym typeface="Calibri"/>
            </a:endParaRPr>
          </a:p>
        </p:txBody>
      </p:sp>
      <p:sp>
        <p:nvSpPr>
          <p:cNvPr id="50" name="Down Arrow 49"/>
          <p:cNvSpPr>
            <a:spLocks/>
          </p:cNvSpPr>
          <p:nvPr/>
        </p:nvSpPr>
        <p:spPr>
          <a:xfrm rot="5247027" flipH="1">
            <a:off x="9867714" y="6337647"/>
            <a:ext cx="374630" cy="3867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046" name="Picture 22" descr="Well Done Praise Stickers| School Stickers For Teacher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533" y="5664696"/>
            <a:ext cx="633023" cy="63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-7912" y="2352328"/>
            <a:ext cx="4091091" cy="3308598"/>
          </a:xfrm>
          <a:prstGeom prst="rect">
            <a:avLst/>
          </a:prstGeom>
          <a:ln>
            <a:solidFill>
              <a:srgbClr val="FFFF4B"/>
            </a:solidFill>
          </a:ln>
        </p:spPr>
        <p:txBody>
          <a:bodyPr wrap="square">
            <a:spAutoFit/>
          </a:bodyPr>
          <a:lstStyle/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 smtClean="0">
                <a:solidFill>
                  <a:schemeClr val="dk1"/>
                </a:solidFill>
              </a:rPr>
              <a:t>Adapting </a:t>
            </a:r>
            <a:r>
              <a:rPr lang="en-GB" sz="1100" dirty="0">
                <a:solidFill>
                  <a:schemeClr val="dk1"/>
                </a:solidFill>
              </a:rPr>
              <a:t>activities/resources to support a child with physical needs (as appropriate to the age group) 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Make adjustments to the environment – sufficient space is available to carry out the activity, adjust the amount of lighting available to improve visibility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Choose resources that are age and stage appropriate.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Select appropriate resources that all children can use, including resources for grasping, holding, releasing and transferring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Secure movable objects so they do not move – use tape to secure paper, mixing bowls or wood blocks to the table or floor so they remain in place as the child paints, draws, stirs  or hammers. 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Adjust the level of activities and resources to suit the child’s needs (visual impairment, hearing impairment, physical issues)</a:t>
            </a:r>
          </a:p>
          <a:p>
            <a:pPr marL="457200" lvl="0" indent="-317500">
              <a:buClr>
                <a:schemeClr val="dk1"/>
              </a:buClr>
              <a:buSzPts val="1400"/>
              <a:buChar char="●"/>
            </a:pPr>
            <a:r>
              <a:rPr lang="en-GB" sz="1100" dirty="0">
                <a:solidFill>
                  <a:schemeClr val="dk1"/>
                </a:solidFill>
              </a:rPr>
              <a:t>Provide materials and resources for sensory needs, including use of contrasting colour schemes, 3D art materials, use of scents and textures</a:t>
            </a:r>
            <a:endParaRPr lang="en-GB" sz="1100" dirty="0">
              <a:solidFill>
                <a:schemeClr val="dk1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083180" y="1776265"/>
            <a:ext cx="2377627" cy="3884662"/>
            <a:chOff x="4083180" y="1776264"/>
            <a:chExt cx="2302759" cy="4359161"/>
          </a:xfrm>
        </p:grpSpPr>
        <p:pic>
          <p:nvPicPr>
            <p:cNvPr id="81" name="Google Shape;678;g765ec8af05_1_43" descr="Image result for child on a walking frame"/>
            <p:cNvPicPr preferRelativeResize="0"/>
            <p:nvPr/>
          </p:nvPicPr>
          <p:blipFill>
            <a:blip r:embed="rId16">
              <a:alphaModFix/>
            </a:blip>
            <a:stretch>
              <a:fillRect/>
            </a:stretch>
          </p:blipFill>
          <p:spPr>
            <a:xfrm>
              <a:off x="4113952" y="4584576"/>
              <a:ext cx="2257173" cy="15508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2" name="Google Shape;679;g765ec8af05_1_43"/>
            <p:cNvPicPr preferRelativeResize="0"/>
            <p:nvPr/>
          </p:nvPicPr>
          <p:blipFill>
            <a:blip r:embed="rId17">
              <a:alphaModFix/>
            </a:blip>
            <a:stretch>
              <a:fillRect/>
            </a:stretch>
          </p:blipFill>
          <p:spPr>
            <a:xfrm>
              <a:off x="4104667" y="3072408"/>
              <a:ext cx="2266459" cy="15367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3" name="Google Shape;680;g765ec8af05_1_43"/>
            <p:cNvPicPr preferRelativeResize="0"/>
            <p:nvPr/>
          </p:nvPicPr>
          <p:blipFill>
            <a:blip r:embed="rId18">
              <a:alphaModFix/>
            </a:blip>
            <a:stretch>
              <a:fillRect/>
            </a:stretch>
          </p:blipFill>
          <p:spPr>
            <a:xfrm>
              <a:off x="4083180" y="1776264"/>
              <a:ext cx="2302759" cy="131268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" name="Rectangle 32"/>
          <p:cNvSpPr/>
          <p:nvPr/>
        </p:nvSpPr>
        <p:spPr>
          <a:xfrm>
            <a:off x="12523" y="5664696"/>
            <a:ext cx="6400800" cy="430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r>
              <a:rPr lang="en-GB" sz="1100" b="1" dirty="0"/>
              <a:t>C3 Adapting activities to support a child with cognitive and intellectual or communication and language needs (as appropriate to the age group)</a:t>
            </a:r>
          </a:p>
        </p:txBody>
      </p:sp>
      <p:sp>
        <p:nvSpPr>
          <p:cNvPr id="34" name="Rectangle 33"/>
          <p:cNvSpPr/>
          <p:nvPr/>
        </p:nvSpPr>
        <p:spPr>
          <a:xfrm>
            <a:off x="-28987" y="6096744"/>
            <a:ext cx="64008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dirty="0"/>
              <a:t>Provide opportunities to learn and play near to other children doing the same activity – encourage sharing of ideas. • Shorten activities to suit concentration span. • Use peers or other adults to model activities. • Break activities down into short steps – repeat steps as necessary. • Modify toys and equipment to suit individual needs – reduce number of parts, remove items that are too small, use specific colours. • Limit the number of materials available to avoid overwhelming the child. • Use technological/digital resources as appropriate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-28988" y="6993749"/>
            <a:ext cx="6663375" cy="430887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en-GB" sz="1100" b="1" dirty="0"/>
              <a:t>C4 Adapting activities to support a child with communication and language needs (as appropriate to the age group)</a:t>
            </a:r>
          </a:p>
        </p:txBody>
      </p:sp>
      <p:sp>
        <p:nvSpPr>
          <p:cNvPr id="36" name="Rectangle 35"/>
          <p:cNvSpPr/>
          <p:nvPr/>
        </p:nvSpPr>
        <p:spPr>
          <a:xfrm>
            <a:off x="-74320" y="7423906"/>
            <a:ext cx="36668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• Use group and/or team activities to promote social inclusion – encourage friendships with other children, build bonds and trust with adults</a:t>
            </a:r>
            <a:r>
              <a:rPr lang="en-GB" sz="1000" dirty="0" smtClean="0"/>
              <a:t>.</a:t>
            </a:r>
          </a:p>
          <a:p>
            <a:r>
              <a:rPr lang="en-GB" sz="1000" dirty="0" smtClean="0"/>
              <a:t> </a:t>
            </a:r>
            <a:r>
              <a:rPr lang="en-GB" sz="1000" dirty="0"/>
              <a:t>• Build confidence in own skills</a:t>
            </a:r>
            <a:r>
              <a:rPr lang="en-GB" sz="1000" dirty="0" smtClean="0"/>
              <a:t>.</a:t>
            </a:r>
          </a:p>
          <a:p>
            <a:r>
              <a:rPr lang="en-GB" sz="1000" dirty="0" smtClean="0"/>
              <a:t> </a:t>
            </a:r>
            <a:r>
              <a:rPr lang="en-GB" sz="1000" dirty="0"/>
              <a:t>• Use alternative </a:t>
            </a:r>
            <a:r>
              <a:rPr lang="en-GB" sz="1000" dirty="0" smtClean="0"/>
              <a:t>communication:</a:t>
            </a:r>
          </a:p>
          <a:p>
            <a:r>
              <a:rPr lang="en-GB" sz="1000" dirty="0" smtClean="0"/>
              <a:t> </a:t>
            </a:r>
            <a:r>
              <a:rPr lang="en-GB" sz="1000" dirty="0"/>
              <a:t>Picture Exchange Communication System® (PECS) – starting with simple words, building to sentence structures </a:t>
            </a:r>
          </a:p>
          <a:p>
            <a:r>
              <a:rPr lang="en-GB" sz="1000" dirty="0" smtClean="0"/>
              <a:t>Makaton </a:t>
            </a:r>
            <a:r>
              <a:rPr lang="en-GB" sz="1000" dirty="0"/>
              <a:t>– signs and symbols to support speech or be used in place of speech. </a:t>
            </a:r>
            <a:endParaRPr lang="en-GB" sz="1000" dirty="0" smtClean="0"/>
          </a:p>
          <a:p>
            <a:r>
              <a:rPr lang="en-GB" sz="1000" dirty="0" smtClean="0"/>
              <a:t>• </a:t>
            </a:r>
            <a:r>
              <a:rPr lang="en-GB" sz="1000" dirty="0"/>
              <a:t>Use nursery rhymes with actions to promote identification of words, including songs where words and actions are repeated. </a:t>
            </a:r>
            <a:endParaRPr lang="en-GB" sz="1000" dirty="0" smtClean="0"/>
          </a:p>
          <a:p>
            <a:r>
              <a:rPr lang="en-GB" sz="1000" dirty="0" smtClean="0"/>
              <a:t>• </a:t>
            </a:r>
            <a:r>
              <a:rPr lang="en-GB" sz="1000" dirty="0"/>
              <a:t>Label equipment – use picture cards to encourage independence and </a:t>
            </a:r>
            <a:r>
              <a:rPr lang="en-GB" sz="1000" dirty="0" smtClean="0"/>
              <a:t>choice</a:t>
            </a:r>
          </a:p>
          <a:p>
            <a:r>
              <a:rPr lang="en-GB" sz="1000" dirty="0" smtClean="0"/>
              <a:t> </a:t>
            </a:r>
            <a:r>
              <a:rPr lang="en-GB" sz="1000" dirty="0"/>
              <a:t>• Display routines and activities as pictures.</a:t>
            </a:r>
          </a:p>
        </p:txBody>
      </p:sp>
      <p:pic>
        <p:nvPicPr>
          <p:cNvPr id="1048" name="Picture 24" descr="Got Pecs?â â Great Links to Websites with Free Pecs | Pecs ...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145" y="7507751"/>
            <a:ext cx="1822048" cy="130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5582493" y="8011736"/>
            <a:ext cx="666337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 smtClean="0"/>
              <a:t>• </a:t>
            </a:r>
            <a:r>
              <a:rPr lang="en-GB" sz="1100" dirty="0"/>
              <a:t>Promote self-resilience – limit the choices of activity available so a child does not feel overwhelmed, provide activities that will help the child feel capable. • Provide a structured approach – assign specific tasks to the child during the transition to reduce their worry. • Maintain engagement of the child by filling tidying-up periods with short activities. • Set out activities that focus on a child’s areas of interest – choosing books and games that include the issue that is worrying the child. • Promote choice and control over the environment by providing a range of materials and resources that can be used to complete an activity. • Encourage expression of thoughts, feelings and ideas – use pretend play activities, including dressing-up clothes and role play, cooking materials, use of puppets and dolls. • Encourage group activities – builds confidence in participating with other children; encourages sharing and turn taking.</a:t>
            </a:r>
          </a:p>
        </p:txBody>
      </p:sp>
      <p:sp>
        <p:nvSpPr>
          <p:cNvPr id="89" name="Rectangle 88"/>
          <p:cNvSpPr/>
          <p:nvPr/>
        </p:nvSpPr>
        <p:spPr>
          <a:xfrm>
            <a:off x="5522256" y="7747330"/>
            <a:ext cx="6663375" cy="26161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100" b="1" dirty="0"/>
              <a:t>C5 Adapting activities/resources to support a child experiencing social and emotional needs</a:t>
            </a:r>
          </a:p>
        </p:txBody>
      </p:sp>
      <p:pic>
        <p:nvPicPr>
          <p:cNvPr id="1050" name="Picture 26" descr="Resilience in Children - 4 Proven Strategies - Parenting For Brain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517" y="6483268"/>
            <a:ext cx="1213656" cy="1136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chool timetable | LearnEnglish Kids | British Council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753" y="6454870"/>
            <a:ext cx="1732999" cy="121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2" ma:contentTypeDescription="Create a new document." ma:contentTypeScope="" ma:versionID="c9a56615e5eed34fd9b7f9152ad9e294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e3752dbbb406a349d6ea194eca16b243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C117ADFC-7FBB-4AE6-8C09-AA3C16313FC6}"/>
</file>

<file path=customXml/itemProps2.xml><?xml version="1.0" encoding="utf-8"?>
<ds:datastoreItem xmlns:ds="http://schemas.openxmlformats.org/officeDocument/2006/customXml" ds:itemID="{79A0279E-B021-4250-8BA1-A3B32475A64D}"/>
</file>

<file path=customXml/itemProps3.xml><?xml version="1.0" encoding="utf-8"?>
<ds:datastoreItem xmlns:ds="http://schemas.openxmlformats.org/officeDocument/2006/customXml" ds:itemID="{F7C1B8E8-6A12-41FA-A5E9-A8039D7F4E4A}"/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896</Words>
  <Application>Microsoft Office PowerPoint</Application>
  <PresentationFormat>A3 Paper (297x420 mm)</PresentationFormat>
  <Paragraphs>72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Health and Wellbeing - definitions &amp; difference - factors – positives and negatives  Lesson 2 – Genetic Inheritence - inherited conditions -  predispositions  Lesson 3 – Illness - acute - chronic  Lesson 4 – Diet  - Eatwell guide sections &amp; proportions - Avoiding the 4 Ss -with reasons  Lesson 5 – Physical Activity - recommendations - benefits at each life stage – link to PIES</dc:title>
  <dc:creator>user</dc:creator>
  <cp:lastModifiedBy>J Poulson</cp:lastModifiedBy>
  <cp:revision>113</cp:revision>
  <cp:lastPrinted>2018-11-20T13:38:06Z</cp:lastPrinted>
  <dcterms:created xsi:type="dcterms:W3CDTF">2018-11-19T20:44:41Z</dcterms:created>
  <dcterms:modified xsi:type="dcterms:W3CDTF">2020-05-06T11:46:05Z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