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0CE0B1-DAEA-4E12-8EE6-236AE2BC38EB}" v="3" dt="2026-04-22T21:26:01.1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 varScale="1">
        <p:scale>
          <a:sx n="25" d="100"/>
          <a:sy n="25" d="100"/>
        </p:scale>
        <p:origin x="2804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50" Type="http://schemas.openxmlformats.org/officeDocument/2006/relationships/image" Target="../media/image48.png"/><Relationship Id="rId55" Type="http://schemas.openxmlformats.org/officeDocument/2006/relationships/image" Target="../media/image5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9" Type="http://schemas.openxmlformats.org/officeDocument/2006/relationships/image" Target="../media/image27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3" Type="http://schemas.openxmlformats.org/officeDocument/2006/relationships/image" Target="../media/image51.png"/><Relationship Id="rId58" Type="http://schemas.openxmlformats.org/officeDocument/2006/relationships/image" Target="../media/image56.png"/><Relationship Id="rId5" Type="http://schemas.openxmlformats.org/officeDocument/2006/relationships/image" Target="../media/image3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56" Type="http://schemas.openxmlformats.org/officeDocument/2006/relationships/image" Target="../media/image54.png"/><Relationship Id="rId8" Type="http://schemas.openxmlformats.org/officeDocument/2006/relationships/image" Target="../media/image6.png"/><Relationship Id="rId51" Type="http://schemas.openxmlformats.org/officeDocument/2006/relationships/image" Target="../media/image49.png"/><Relationship Id="rId3" Type="http://schemas.openxmlformats.org/officeDocument/2006/relationships/image" Target="../media/image1.tiff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59" Type="http://schemas.openxmlformats.org/officeDocument/2006/relationships/image" Target="../media/image57.png"/><Relationship Id="rId20" Type="http://schemas.openxmlformats.org/officeDocument/2006/relationships/image" Target="../media/image18.png"/><Relationship Id="rId41" Type="http://schemas.openxmlformats.org/officeDocument/2006/relationships/image" Target="../media/image39.png"/><Relationship Id="rId54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57" Type="http://schemas.openxmlformats.org/officeDocument/2006/relationships/image" Target="../media/image55.png"/><Relationship Id="rId10" Type="http://schemas.openxmlformats.org/officeDocument/2006/relationships/image" Target="../media/image8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52" Type="http://schemas.openxmlformats.org/officeDocument/2006/relationships/image" Target="../media/image50.png"/><Relationship Id="rId60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BDC2A4FA-DFC1-4BBB-8C7C-AA926C23DCE4}"/>
              </a:ext>
            </a:extLst>
          </p:cNvPr>
          <p:cNvSpPr/>
          <p:nvPr/>
        </p:nvSpPr>
        <p:spPr>
          <a:xfrm>
            <a:off x="7055876" y="14874391"/>
            <a:ext cx="1196063" cy="461665"/>
          </a:xfrm>
          <a:prstGeom prst="wedgeRoundRect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2756" y="-56285"/>
            <a:ext cx="9726896" cy="176403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97597" y="157799"/>
            <a:ext cx="9366739" cy="1705487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700" b="1" dirty="0">
              <a:solidFill>
                <a:prstClr val="black"/>
              </a:solidFill>
            </a:endParaRPr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608268" y="1365222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953674" y="15522198"/>
            <a:ext cx="6575417" cy="61073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346533" y="11395806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928849" y="13352216"/>
            <a:ext cx="5942715" cy="62184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32661" y="11131055"/>
            <a:ext cx="5841604" cy="65497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344822" y="7080049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0" y="8981637"/>
            <a:ext cx="5935711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14179" y="6821733"/>
            <a:ext cx="5827821" cy="61739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394165" y="2766476"/>
            <a:ext cx="2828188" cy="2232663"/>
          </a:xfrm>
          <a:prstGeom prst="blockArc">
            <a:avLst>
              <a:gd name="adj1" fmla="val 10860186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36830" y="4688480"/>
            <a:ext cx="5733212" cy="60417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1361687" y="10786065"/>
            <a:ext cx="1214980" cy="130486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1553444" y="1102194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AB96207F-9876-7A4C-8CB8-0378596E3D43}"/>
              </a:ext>
            </a:extLst>
          </p:cNvPr>
          <p:cNvSpPr/>
          <p:nvPr/>
        </p:nvSpPr>
        <p:spPr>
          <a:xfrm>
            <a:off x="3781384" y="12944575"/>
            <a:ext cx="1214980" cy="130486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8D87C2B-4ED1-1C4B-B314-D95374A7846D}"/>
              </a:ext>
            </a:extLst>
          </p:cNvPr>
          <p:cNvSpPr/>
          <p:nvPr/>
        </p:nvSpPr>
        <p:spPr>
          <a:xfrm>
            <a:off x="3959414" y="1312667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953674" y="2459522"/>
            <a:ext cx="5854586" cy="62936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5088826" y="379789"/>
            <a:ext cx="938427" cy="837022"/>
          </a:xfrm>
          <a:prstGeom prst="triangle">
            <a:avLst>
              <a:gd name="adj" fmla="val 45360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3959047" y="13224172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3959782" y="13276615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1548640" y="1116312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1572623" y="11236133"/>
            <a:ext cx="797901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4287319" y="6514617"/>
            <a:ext cx="1214980" cy="130486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4475064" y="6693868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4460970" y="6770800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4465334" y="685188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024916" y="15118490"/>
            <a:ext cx="1214980" cy="130486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217227" y="1531528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1A9F72DB-801B-1540-9027-8E9B8D266CA4}"/>
              </a:ext>
            </a:extLst>
          </p:cNvPr>
          <p:cNvSpPr txBox="1"/>
          <p:nvPr/>
        </p:nvSpPr>
        <p:spPr>
          <a:xfrm>
            <a:off x="2654056" y="14981128"/>
            <a:ext cx="942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some countries developing so quickly?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307DEB2C-260D-0340-9B54-6F5AE6E5CAF0}"/>
              </a:ext>
            </a:extLst>
          </p:cNvPr>
          <p:cNvSpPr txBox="1"/>
          <p:nvPr/>
        </p:nvSpPr>
        <p:spPr>
          <a:xfrm>
            <a:off x="2599511" y="16168303"/>
            <a:ext cx="1155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Why is there so much poverty in the world?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406" r="530" b="32512"/>
          <a:stretch/>
        </p:blipFill>
        <p:spPr>
          <a:xfrm>
            <a:off x="7995202" y="16455259"/>
            <a:ext cx="1428811" cy="482694"/>
          </a:xfrm>
          <a:prstGeom prst="rect">
            <a:avLst/>
          </a:prstGeom>
        </p:spPr>
      </p:pic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1037308" y="17227632"/>
            <a:ext cx="798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‘ </a:t>
            </a:r>
            <a:r>
              <a:rPr lang="en-US" sz="1800" b="1" dirty="0"/>
              <a:t>Geography is the subject which holds the key to our future. </a:t>
            </a:r>
            <a:r>
              <a:rPr lang="en-US" sz="1800" dirty="0"/>
              <a:t>’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4B049-F74B-48F1-A036-FC00BC393C00}"/>
              </a:ext>
            </a:extLst>
          </p:cNvPr>
          <p:cNvSpPr txBox="1"/>
          <p:nvPr/>
        </p:nvSpPr>
        <p:spPr>
          <a:xfrm>
            <a:off x="7182139" y="274670"/>
            <a:ext cx="1901542" cy="141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haroni" panose="020B0604020202020204" pitchFamily="2" charset="-79"/>
                <a:cs typeface="Aharoni" panose="020B0604020202020204" pitchFamily="2" charset="-79"/>
              </a:rPr>
              <a:t>Geography Learning Journey - Knowledge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8245748" y="15492681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7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8230376" y="1541304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372" name="TextBox 371">
            <a:extLst>
              <a:ext uri="{FF2B5EF4-FFF2-40B4-BE49-F238E27FC236}">
                <a16:creationId xmlns:a16="http://schemas.microsoft.com/office/drawing/2014/main" id="{9F6593FB-5247-4B4E-A446-6EB069AC1072}"/>
              </a:ext>
            </a:extLst>
          </p:cNvPr>
          <p:cNvSpPr txBox="1"/>
          <p:nvPr/>
        </p:nvSpPr>
        <p:spPr>
          <a:xfrm>
            <a:off x="5651167" y="16104803"/>
            <a:ext cx="1073630" cy="646986"/>
          </a:xfrm>
          <a:prstGeom prst="wedgeRoundRectCallout">
            <a:avLst>
              <a:gd name="adj1" fmla="val -19095"/>
              <a:gd name="adj2" fmla="val -7435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What is different for people in different parts of the UK.?</a:t>
            </a:r>
          </a:p>
        </p:txBody>
      </p:sp>
      <p:sp>
        <p:nvSpPr>
          <p:cNvPr id="383" name="TextBox 382">
            <a:extLst>
              <a:ext uri="{FF2B5EF4-FFF2-40B4-BE49-F238E27FC236}">
                <a16:creationId xmlns:a16="http://schemas.microsoft.com/office/drawing/2014/main" id="{32541251-484A-4B5E-905D-72E73174BF8C}"/>
              </a:ext>
            </a:extLst>
          </p:cNvPr>
          <p:cNvSpPr txBox="1"/>
          <p:nvPr/>
        </p:nvSpPr>
        <p:spPr>
          <a:xfrm>
            <a:off x="4295044" y="15063531"/>
            <a:ext cx="885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does a river change downstream?</a:t>
            </a:r>
          </a:p>
        </p:txBody>
      </p:sp>
      <p:sp>
        <p:nvSpPr>
          <p:cNvPr id="390" name="TextBox 389">
            <a:extLst>
              <a:ext uri="{FF2B5EF4-FFF2-40B4-BE49-F238E27FC236}">
                <a16:creationId xmlns:a16="http://schemas.microsoft.com/office/drawing/2014/main" id="{D95E924F-0B81-4882-8006-C83B4A01533F}"/>
              </a:ext>
            </a:extLst>
          </p:cNvPr>
          <p:cNvSpPr txBox="1"/>
          <p:nvPr/>
        </p:nvSpPr>
        <p:spPr>
          <a:xfrm>
            <a:off x="4247157" y="16175058"/>
            <a:ext cx="885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causes floods to happen?</a:t>
            </a:r>
          </a:p>
        </p:txBody>
      </p:sp>
      <p:sp>
        <p:nvSpPr>
          <p:cNvPr id="412" name="TextBox 411">
            <a:extLst>
              <a:ext uri="{FF2B5EF4-FFF2-40B4-BE49-F238E27FC236}">
                <a16:creationId xmlns:a16="http://schemas.microsoft.com/office/drawing/2014/main" id="{B9C0F880-0D6B-4E8B-B6C3-8004E8B49809}"/>
              </a:ext>
            </a:extLst>
          </p:cNvPr>
          <p:cNvSpPr txBox="1"/>
          <p:nvPr/>
        </p:nvSpPr>
        <p:spPr>
          <a:xfrm>
            <a:off x="1538216" y="14430026"/>
            <a:ext cx="881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opportunities and challenges facing Africa?</a:t>
            </a:r>
          </a:p>
        </p:txBody>
      </p:sp>
      <p:sp>
        <p:nvSpPr>
          <p:cNvPr id="417" name="TextBox 416">
            <a:extLst>
              <a:ext uri="{FF2B5EF4-FFF2-40B4-BE49-F238E27FC236}">
                <a16:creationId xmlns:a16="http://schemas.microsoft.com/office/drawing/2014/main" id="{491333F3-8BF7-4441-B63E-797E7D3F9B91}"/>
              </a:ext>
            </a:extLst>
          </p:cNvPr>
          <p:cNvSpPr txBox="1"/>
          <p:nvPr/>
        </p:nvSpPr>
        <p:spPr>
          <a:xfrm>
            <a:off x="244963" y="14293757"/>
            <a:ext cx="782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is Africa an important continent?</a:t>
            </a:r>
          </a:p>
        </p:txBody>
      </p:sp>
      <p:sp>
        <p:nvSpPr>
          <p:cNvPr id="418" name="TextBox 417">
            <a:extLst>
              <a:ext uri="{FF2B5EF4-FFF2-40B4-BE49-F238E27FC236}">
                <a16:creationId xmlns:a16="http://schemas.microsoft.com/office/drawing/2014/main" id="{65D093DE-BCD4-4BFF-8B43-E2A563713455}"/>
              </a:ext>
            </a:extLst>
          </p:cNvPr>
          <p:cNvSpPr txBox="1"/>
          <p:nvPr/>
        </p:nvSpPr>
        <p:spPr>
          <a:xfrm>
            <a:off x="3010912" y="12785190"/>
            <a:ext cx="782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the one child policy</a:t>
            </a:r>
          </a:p>
        </p:txBody>
      </p:sp>
      <p:sp>
        <p:nvSpPr>
          <p:cNvPr id="419" name="TextBox 418">
            <a:extLst>
              <a:ext uri="{FF2B5EF4-FFF2-40B4-BE49-F238E27FC236}">
                <a16:creationId xmlns:a16="http://schemas.microsoft.com/office/drawing/2014/main" id="{072D6B6F-C480-48A8-81BA-C93286A056C4}"/>
              </a:ext>
            </a:extLst>
          </p:cNvPr>
          <p:cNvSpPr txBox="1"/>
          <p:nvPr/>
        </p:nvSpPr>
        <p:spPr>
          <a:xfrm>
            <a:off x="1931645" y="13971210"/>
            <a:ext cx="11984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did China become a superpower?</a:t>
            </a:r>
          </a:p>
        </p:txBody>
      </p:sp>
      <p:sp>
        <p:nvSpPr>
          <p:cNvPr id="424" name="TextBox 423">
            <a:extLst>
              <a:ext uri="{FF2B5EF4-FFF2-40B4-BE49-F238E27FC236}">
                <a16:creationId xmlns:a16="http://schemas.microsoft.com/office/drawing/2014/main" id="{D278A8F9-A720-4BE5-9728-B6F4D2AD112A}"/>
              </a:ext>
            </a:extLst>
          </p:cNvPr>
          <p:cNvSpPr txBox="1"/>
          <p:nvPr/>
        </p:nvSpPr>
        <p:spPr>
          <a:xfrm>
            <a:off x="5019957" y="13971061"/>
            <a:ext cx="910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is this impacting on global resources?</a:t>
            </a:r>
          </a:p>
        </p:txBody>
      </p:sp>
      <p:sp>
        <p:nvSpPr>
          <p:cNvPr id="428" name="TextBox 427">
            <a:extLst>
              <a:ext uri="{FF2B5EF4-FFF2-40B4-BE49-F238E27FC236}">
                <a16:creationId xmlns:a16="http://schemas.microsoft.com/office/drawing/2014/main" id="{C9FAF38A-1856-42CA-906D-1A92F934F958}"/>
              </a:ext>
            </a:extLst>
          </p:cNvPr>
          <p:cNvSpPr txBox="1"/>
          <p:nvPr/>
        </p:nvSpPr>
        <p:spPr>
          <a:xfrm>
            <a:off x="6660371" y="12795210"/>
            <a:ext cx="885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have plants and animals adapted to cold environments?</a:t>
            </a:r>
          </a:p>
        </p:txBody>
      </p:sp>
      <p:sp>
        <p:nvSpPr>
          <p:cNvPr id="429" name="TextBox 428">
            <a:extLst>
              <a:ext uri="{FF2B5EF4-FFF2-40B4-BE49-F238E27FC236}">
                <a16:creationId xmlns:a16="http://schemas.microsoft.com/office/drawing/2014/main" id="{58B697CB-A835-4F5B-B361-89BEA5AFB840}"/>
              </a:ext>
            </a:extLst>
          </p:cNvPr>
          <p:cNvSpPr txBox="1"/>
          <p:nvPr/>
        </p:nvSpPr>
        <p:spPr>
          <a:xfrm>
            <a:off x="6636600" y="13973672"/>
            <a:ext cx="1091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Can cold environments be developed?</a:t>
            </a:r>
          </a:p>
        </p:txBody>
      </p:sp>
      <p:sp>
        <p:nvSpPr>
          <p:cNvPr id="439" name="TextBox 438">
            <a:extLst>
              <a:ext uri="{FF2B5EF4-FFF2-40B4-BE49-F238E27FC236}">
                <a16:creationId xmlns:a16="http://schemas.microsoft.com/office/drawing/2014/main" id="{19A806D4-570C-4CFC-AB84-3071701CD273}"/>
              </a:ext>
            </a:extLst>
          </p:cNvPr>
          <p:cNvSpPr txBox="1"/>
          <p:nvPr/>
        </p:nvSpPr>
        <p:spPr>
          <a:xfrm>
            <a:off x="8847707" y="12196845"/>
            <a:ext cx="893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challenges for Mumbai?</a:t>
            </a:r>
          </a:p>
        </p:txBody>
      </p:sp>
      <p:sp>
        <p:nvSpPr>
          <p:cNvPr id="440" name="TextBox 439">
            <a:extLst>
              <a:ext uri="{FF2B5EF4-FFF2-40B4-BE49-F238E27FC236}">
                <a16:creationId xmlns:a16="http://schemas.microsoft.com/office/drawing/2014/main" id="{1D54AC83-C334-48B4-999A-1C11A0ECEE4D}"/>
              </a:ext>
            </a:extLst>
          </p:cNvPr>
          <p:cNvSpPr txBox="1"/>
          <p:nvPr/>
        </p:nvSpPr>
        <p:spPr>
          <a:xfrm>
            <a:off x="7462876" y="12330041"/>
            <a:ext cx="872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are more people living in urban areas?</a:t>
            </a:r>
          </a:p>
        </p:txBody>
      </p:sp>
      <p:pic>
        <p:nvPicPr>
          <p:cNvPr id="442" name="Picture 441" descr="A close up of a logo&#10;&#10;Description automatically generated">
            <a:extLst>
              <a:ext uri="{FF2B5EF4-FFF2-40B4-BE49-F238E27FC236}">
                <a16:creationId xmlns:a16="http://schemas.microsoft.com/office/drawing/2014/main" id="{5B00F3B6-4735-48D6-9FBD-BF1868FB396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10"/>
          <a:stretch/>
        </p:blipFill>
        <p:spPr>
          <a:xfrm>
            <a:off x="7131717" y="12361401"/>
            <a:ext cx="462038" cy="401466"/>
          </a:xfrm>
          <a:prstGeom prst="rect">
            <a:avLst/>
          </a:prstGeom>
        </p:spPr>
      </p:pic>
      <p:pic>
        <p:nvPicPr>
          <p:cNvPr id="446" name="Picture 445" descr="A close up of a logo&#10;&#10;Description automatically generated">
            <a:extLst>
              <a:ext uri="{FF2B5EF4-FFF2-40B4-BE49-F238E27FC236}">
                <a16:creationId xmlns:a16="http://schemas.microsoft.com/office/drawing/2014/main" id="{07CA04E0-E39C-45ED-89C3-E2A065B2865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14"/>
          <a:stretch/>
        </p:blipFill>
        <p:spPr>
          <a:xfrm>
            <a:off x="8915148" y="12664261"/>
            <a:ext cx="555961" cy="482498"/>
          </a:xfrm>
          <a:prstGeom prst="rect">
            <a:avLst/>
          </a:prstGeom>
        </p:spPr>
      </p:pic>
      <p:sp>
        <p:nvSpPr>
          <p:cNvPr id="478" name="TextBox 477">
            <a:extLst>
              <a:ext uri="{FF2B5EF4-FFF2-40B4-BE49-F238E27FC236}">
                <a16:creationId xmlns:a16="http://schemas.microsoft.com/office/drawing/2014/main" id="{4827E296-6CB0-4348-9B24-71B5F20881D4}"/>
              </a:ext>
            </a:extLst>
          </p:cNvPr>
          <p:cNvSpPr txBox="1"/>
          <p:nvPr/>
        </p:nvSpPr>
        <p:spPr>
          <a:xfrm>
            <a:off x="5547985" y="11837937"/>
            <a:ext cx="9293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Is everyone affected equally?</a:t>
            </a:r>
          </a:p>
        </p:txBody>
      </p:sp>
      <p:pic>
        <p:nvPicPr>
          <p:cNvPr id="486" name="Picture 485" descr="A close up of a logo&#10;&#10;Description automatically generated">
            <a:extLst>
              <a:ext uri="{FF2B5EF4-FFF2-40B4-BE49-F238E27FC236}">
                <a16:creationId xmlns:a16="http://schemas.microsoft.com/office/drawing/2014/main" id="{AC1A8053-3443-47A6-A05B-4B0BA8C19A7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23"/>
          <a:stretch/>
        </p:blipFill>
        <p:spPr>
          <a:xfrm>
            <a:off x="3778442" y="14994949"/>
            <a:ext cx="647041" cy="536894"/>
          </a:xfrm>
          <a:prstGeom prst="rect">
            <a:avLst/>
          </a:prstGeom>
        </p:spPr>
      </p:pic>
      <p:sp>
        <p:nvSpPr>
          <p:cNvPr id="487" name="TextBox 486">
            <a:extLst>
              <a:ext uri="{FF2B5EF4-FFF2-40B4-BE49-F238E27FC236}">
                <a16:creationId xmlns:a16="http://schemas.microsoft.com/office/drawing/2014/main" id="{4E8181FD-A1AA-48BE-87C1-6343CC94E448}"/>
              </a:ext>
            </a:extLst>
          </p:cNvPr>
          <p:cNvSpPr txBox="1"/>
          <p:nvPr/>
        </p:nvSpPr>
        <p:spPr>
          <a:xfrm>
            <a:off x="7414378" y="10655426"/>
            <a:ext cx="1161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is the Middle East an important economic region?</a:t>
            </a:r>
          </a:p>
        </p:txBody>
      </p:sp>
      <p:sp>
        <p:nvSpPr>
          <p:cNvPr id="503" name="TextBox 502">
            <a:extLst>
              <a:ext uri="{FF2B5EF4-FFF2-40B4-BE49-F238E27FC236}">
                <a16:creationId xmlns:a16="http://schemas.microsoft.com/office/drawing/2014/main" id="{04D80602-4DB8-4783-8974-4FC97336C2F8}"/>
              </a:ext>
            </a:extLst>
          </p:cNvPr>
          <p:cNvSpPr txBox="1"/>
          <p:nvPr/>
        </p:nvSpPr>
        <p:spPr>
          <a:xfrm>
            <a:off x="6446802" y="11819824"/>
            <a:ext cx="9321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Which factors cause the  conflict in the Middle East?</a:t>
            </a:r>
          </a:p>
        </p:txBody>
      </p:sp>
      <p:sp>
        <p:nvSpPr>
          <p:cNvPr id="544" name="TextBox 543">
            <a:extLst>
              <a:ext uri="{FF2B5EF4-FFF2-40B4-BE49-F238E27FC236}">
                <a16:creationId xmlns:a16="http://schemas.microsoft.com/office/drawing/2014/main" id="{78694DA4-A2B9-4574-B59F-154EFFF90CB0}"/>
              </a:ext>
            </a:extLst>
          </p:cNvPr>
          <p:cNvSpPr txBox="1"/>
          <p:nvPr/>
        </p:nvSpPr>
        <p:spPr>
          <a:xfrm>
            <a:off x="361330" y="9856277"/>
            <a:ext cx="9073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an ecosystem?</a:t>
            </a:r>
          </a:p>
        </p:txBody>
      </p:sp>
      <p:sp>
        <p:nvSpPr>
          <p:cNvPr id="560" name="TextBox 559">
            <a:extLst>
              <a:ext uri="{FF2B5EF4-FFF2-40B4-BE49-F238E27FC236}">
                <a16:creationId xmlns:a16="http://schemas.microsoft.com/office/drawing/2014/main" id="{65406698-9E8F-47B0-A412-AFF8B9A73638}"/>
              </a:ext>
            </a:extLst>
          </p:cNvPr>
          <p:cNvSpPr txBox="1"/>
          <p:nvPr/>
        </p:nvSpPr>
        <p:spPr>
          <a:xfrm>
            <a:off x="3338170" y="9692476"/>
            <a:ext cx="9577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causes inequality?</a:t>
            </a:r>
          </a:p>
        </p:txBody>
      </p:sp>
      <p:sp>
        <p:nvSpPr>
          <p:cNvPr id="571" name="TextBox 570">
            <a:extLst>
              <a:ext uri="{FF2B5EF4-FFF2-40B4-BE49-F238E27FC236}">
                <a16:creationId xmlns:a16="http://schemas.microsoft.com/office/drawing/2014/main" id="{4F4D8298-ADF9-4211-B114-05A5A7EA40C4}"/>
              </a:ext>
            </a:extLst>
          </p:cNvPr>
          <p:cNvSpPr txBox="1"/>
          <p:nvPr/>
        </p:nvSpPr>
        <p:spPr>
          <a:xfrm>
            <a:off x="4482721" y="8386103"/>
            <a:ext cx="7586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the weather cause hazards?</a:t>
            </a:r>
          </a:p>
        </p:txBody>
      </p:sp>
      <p:sp>
        <p:nvSpPr>
          <p:cNvPr id="574" name="Block Arc 573">
            <a:extLst>
              <a:ext uri="{FF2B5EF4-FFF2-40B4-BE49-F238E27FC236}">
                <a16:creationId xmlns:a16="http://schemas.microsoft.com/office/drawing/2014/main" id="{42DCC817-95A4-4F9E-B69E-5B3F826F1806}"/>
              </a:ext>
            </a:extLst>
          </p:cNvPr>
          <p:cNvSpPr/>
          <p:nvPr/>
        </p:nvSpPr>
        <p:spPr>
          <a:xfrm rot="16200000">
            <a:off x="677579" y="688094"/>
            <a:ext cx="2591870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89" name="TextBox 588">
            <a:extLst>
              <a:ext uri="{FF2B5EF4-FFF2-40B4-BE49-F238E27FC236}">
                <a16:creationId xmlns:a16="http://schemas.microsoft.com/office/drawing/2014/main" id="{0B123999-9F0C-4112-B28A-C1DAD7A55724}"/>
              </a:ext>
            </a:extLst>
          </p:cNvPr>
          <p:cNvSpPr txBox="1"/>
          <p:nvPr/>
        </p:nvSpPr>
        <p:spPr>
          <a:xfrm>
            <a:off x="8885046" y="8107806"/>
            <a:ext cx="6519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has agriculture changed the landscape?</a:t>
            </a:r>
          </a:p>
        </p:txBody>
      </p:sp>
      <p:sp>
        <p:nvSpPr>
          <p:cNvPr id="593" name="TextBox 592">
            <a:extLst>
              <a:ext uri="{FF2B5EF4-FFF2-40B4-BE49-F238E27FC236}">
                <a16:creationId xmlns:a16="http://schemas.microsoft.com/office/drawing/2014/main" id="{E9577825-0EB0-4739-8454-F7875B79814D}"/>
              </a:ext>
            </a:extLst>
          </p:cNvPr>
          <p:cNvSpPr txBox="1"/>
          <p:nvPr/>
        </p:nvSpPr>
        <p:spPr>
          <a:xfrm>
            <a:off x="6770882" y="7452125"/>
            <a:ext cx="897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squatter settlements be managed?</a:t>
            </a:r>
          </a:p>
        </p:txBody>
      </p:sp>
      <p:sp>
        <p:nvSpPr>
          <p:cNvPr id="595" name="TextBox 594">
            <a:extLst>
              <a:ext uri="{FF2B5EF4-FFF2-40B4-BE49-F238E27FC236}">
                <a16:creationId xmlns:a16="http://schemas.microsoft.com/office/drawing/2014/main" id="{3AF0A43A-060E-4207-A839-43566053DA9D}"/>
              </a:ext>
            </a:extLst>
          </p:cNvPr>
          <p:cNvSpPr txBox="1"/>
          <p:nvPr/>
        </p:nvSpPr>
        <p:spPr>
          <a:xfrm>
            <a:off x="3024141" y="6340029"/>
            <a:ext cx="842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unequal development?</a:t>
            </a: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6156166" y="2121239"/>
            <a:ext cx="1214980" cy="130486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6341064" y="230652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6353902" y="243984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6341065" y="238760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15" name="TextBox 614">
            <a:extLst>
              <a:ext uri="{FF2B5EF4-FFF2-40B4-BE49-F238E27FC236}">
                <a16:creationId xmlns:a16="http://schemas.microsoft.com/office/drawing/2014/main" id="{929DA603-AA8C-464B-BC12-85393F0926E3}"/>
              </a:ext>
            </a:extLst>
          </p:cNvPr>
          <p:cNvSpPr txBox="1"/>
          <p:nvPr/>
        </p:nvSpPr>
        <p:spPr>
          <a:xfrm>
            <a:off x="2996279" y="7447884"/>
            <a:ext cx="782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 reduce the development gap?</a:t>
            </a:r>
          </a:p>
        </p:txBody>
      </p:sp>
      <p:sp>
        <p:nvSpPr>
          <p:cNvPr id="616" name="TextBox 615">
            <a:extLst>
              <a:ext uri="{FF2B5EF4-FFF2-40B4-BE49-F238E27FC236}">
                <a16:creationId xmlns:a16="http://schemas.microsoft.com/office/drawing/2014/main" id="{0F95DDFF-A526-425E-BD46-08E0F4629141}"/>
              </a:ext>
            </a:extLst>
          </p:cNvPr>
          <p:cNvSpPr txBox="1"/>
          <p:nvPr/>
        </p:nvSpPr>
        <p:spPr>
          <a:xfrm>
            <a:off x="5183969" y="9593379"/>
            <a:ext cx="780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the earth cause hazards?</a:t>
            </a:r>
          </a:p>
        </p:txBody>
      </p:sp>
      <p:sp>
        <p:nvSpPr>
          <p:cNvPr id="658" name="TextBox 657">
            <a:extLst>
              <a:ext uri="{FF2B5EF4-FFF2-40B4-BE49-F238E27FC236}">
                <a16:creationId xmlns:a16="http://schemas.microsoft.com/office/drawing/2014/main" id="{CFA510C2-7B12-450D-A605-372E594590DB}"/>
              </a:ext>
            </a:extLst>
          </p:cNvPr>
          <p:cNvSpPr txBox="1"/>
          <p:nvPr/>
        </p:nvSpPr>
        <p:spPr>
          <a:xfrm>
            <a:off x="2567674" y="1930378"/>
            <a:ext cx="849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manage food as a resource?</a:t>
            </a:r>
          </a:p>
        </p:txBody>
      </p:sp>
      <p:sp>
        <p:nvSpPr>
          <p:cNvPr id="671" name="TextBox 670">
            <a:extLst>
              <a:ext uri="{FF2B5EF4-FFF2-40B4-BE49-F238E27FC236}">
                <a16:creationId xmlns:a16="http://schemas.microsoft.com/office/drawing/2014/main" id="{B98302E2-30E1-47B7-870B-2B20A7541D98}"/>
              </a:ext>
            </a:extLst>
          </p:cNvPr>
          <p:cNvSpPr txBox="1"/>
          <p:nvPr/>
        </p:nvSpPr>
        <p:spPr>
          <a:xfrm>
            <a:off x="5829006" y="4112814"/>
            <a:ext cx="1024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reduce the risk of flooding on people and the environment?</a:t>
            </a:r>
          </a:p>
        </p:txBody>
      </p:sp>
      <p:sp>
        <p:nvSpPr>
          <p:cNvPr id="693" name="Rectangle 692">
            <a:extLst>
              <a:ext uri="{FF2B5EF4-FFF2-40B4-BE49-F238E27FC236}">
                <a16:creationId xmlns:a16="http://schemas.microsoft.com/office/drawing/2014/main" id="{242D1697-493D-4EEA-9BF1-C16D669A5B45}"/>
              </a:ext>
            </a:extLst>
          </p:cNvPr>
          <p:cNvSpPr/>
          <p:nvPr/>
        </p:nvSpPr>
        <p:spPr>
          <a:xfrm>
            <a:off x="1978162" y="474662"/>
            <a:ext cx="3184053" cy="60361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08" name="Picture 707" descr="A close up of a logo&#10;&#10;Description automatically generated">
            <a:extLst>
              <a:ext uri="{FF2B5EF4-FFF2-40B4-BE49-F238E27FC236}">
                <a16:creationId xmlns:a16="http://schemas.microsoft.com/office/drawing/2014/main" id="{1FDB4158-C97B-485A-9493-41C7BA2E0DF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78"/>
          <a:stretch/>
        </p:blipFill>
        <p:spPr>
          <a:xfrm>
            <a:off x="6112503" y="120732"/>
            <a:ext cx="1284972" cy="1047535"/>
          </a:xfrm>
          <a:prstGeom prst="rect">
            <a:avLst/>
          </a:prstGeom>
        </p:spPr>
      </p:pic>
      <p:pic>
        <p:nvPicPr>
          <p:cNvPr id="733" name="Picture 732" descr="A close up of a logo&#10;&#10;Description automatically generated">
            <a:extLst>
              <a:ext uri="{FF2B5EF4-FFF2-40B4-BE49-F238E27FC236}">
                <a16:creationId xmlns:a16="http://schemas.microsoft.com/office/drawing/2014/main" id="{AA710CE2-30D3-481A-8F86-E7E1B229AF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623" y="8446398"/>
            <a:ext cx="580423" cy="5804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52268" y="16212633"/>
            <a:ext cx="477643" cy="4214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10780" y="16174067"/>
            <a:ext cx="459610" cy="4033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1330" y="13509866"/>
            <a:ext cx="609021" cy="6218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67577" y="14461806"/>
            <a:ext cx="351601" cy="3348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21983" y="12330041"/>
            <a:ext cx="526077" cy="4319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50664" y="14039718"/>
            <a:ext cx="359547" cy="400745"/>
          </a:xfrm>
          <a:prstGeom prst="rect">
            <a:avLst/>
          </a:prstGeom>
        </p:spPr>
      </p:pic>
      <p:sp>
        <p:nvSpPr>
          <p:cNvPr id="316" name="TextBox 315">
            <a:extLst>
              <a:ext uri="{FF2B5EF4-FFF2-40B4-BE49-F238E27FC236}">
                <a16:creationId xmlns:a16="http://schemas.microsoft.com/office/drawing/2014/main" id="{55574A78-0976-47F2-B69E-D413B8C3F6BF}"/>
              </a:ext>
            </a:extLst>
          </p:cNvPr>
          <p:cNvSpPr txBox="1"/>
          <p:nvPr/>
        </p:nvSpPr>
        <p:spPr>
          <a:xfrm>
            <a:off x="5475099" y="10749097"/>
            <a:ext cx="1082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happens beneath our feet?</a:t>
            </a:r>
          </a:p>
        </p:txBody>
      </p:sp>
      <p:pic>
        <p:nvPicPr>
          <p:cNvPr id="317" name="Picture 316" descr="A close up of a logo&#10;&#10;Description automatically generated">
            <a:extLst>
              <a:ext uri="{FF2B5EF4-FFF2-40B4-BE49-F238E27FC236}">
                <a16:creationId xmlns:a16="http://schemas.microsoft.com/office/drawing/2014/main" id="{89E9DB59-E1D9-48EE-90A0-1C38BDF090ED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50"/>
          <a:stretch/>
        </p:blipFill>
        <p:spPr>
          <a:xfrm>
            <a:off x="5039222" y="10710420"/>
            <a:ext cx="468076" cy="398566"/>
          </a:xfrm>
          <a:prstGeom prst="rect">
            <a:avLst/>
          </a:prstGeom>
        </p:spPr>
      </p:pic>
      <p:pic>
        <p:nvPicPr>
          <p:cNvPr id="318" name="Picture 317" descr="A close up of a logo&#10;&#10;Description automatically generated">
            <a:extLst>
              <a:ext uri="{FF2B5EF4-FFF2-40B4-BE49-F238E27FC236}">
                <a16:creationId xmlns:a16="http://schemas.microsoft.com/office/drawing/2014/main" id="{2F141297-1605-4894-BC71-E714DBB4DC73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65"/>
          <a:stretch/>
        </p:blipFill>
        <p:spPr>
          <a:xfrm>
            <a:off x="5028709" y="11804077"/>
            <a:ext cx="431160" cy="391642"/>
          </a:xfrm>
          <a:prstGeom prst="rect">
            <a:avLst/>
          </a:prstGeom>
        </p:spPr>
      </p:pic>
      <p:pic>
        <p:nvPicPr>
          <p:cNvPr id="321" name="Picture 320" descr="A close up of a logo&#10;&#10;Description automatically generated">
            <a:extLst>
              <a:ext uri="{FF2B5EF4-FFF2-40B4-BE49-F238E27FC236}">
                <a16:creationId xmlns:a16="http://schemas.microsoft.com/office/drawing/2014/main" id="{0B11F872-034D-4D64-B48A-89E34A5E9F72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12"/>
          <a:stretch/>
        </p:blipFill>
        <p:spPr>
          <a:xfrm>
            <a:off x="7020736" y="10706666"/>
            <a:ext cx="511889" cy="4386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511902" y="11848776"/>
            <a:ext cx="499514" cy="346602"/>
          </a:xfrm>
          <a:prstGeom prst="rect">
            <a:avLst/>
          </a:prstGeom>
        </p:spPr>
      </p:pic>
      <p:sp>
        <p:nvSpPr>
          <p:cNvPr id="329" name="TextBox 328">
            <a:extLst>
              <a:ext uri="{FF2B5EF4-FFF2-40B4-BE49-F238E27FC236}">
                <a16:creationId xmlns:a16="http://schemas.microsoft.com/office/drawing/2014/main" id="{96D8329B-B859-4036-B78A-3CCEDD18C5ED}"/>
              </a:ext>
            </a:extLst>
          </p:cNvPr>
          <p:cNvSpPr txBox="1"/>
          <p:nvPr/>
        </p:nvSpPr>
        <p:spPr>
          <a:xfrm>
            <a:off x="5062153" y="12844622"/>
            <a:ext cx="888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people choose where to settle?</a:t>
            </a:r>
          </a:p>
        </p:txBody>
      </p:sp>
      <p:pic>
        <p:nvPicPr>
          <p:cNvPr id="337" name="Picture 4" descr="https://static.thenounproject.com/png/1141203-200.png">
            <a:extLst>
              <a:ext uri="{FF2B5EF4-FFF2-40B4-BE49-F238E27FC236}">
                <a16:creationId xmlns:a16="http://schemas.microsoft.com/office/drawing/2014/main" id="{57BDE4E4-196D-4AC6-9A9B-36CBEF05E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112" y="10697837"/>
            <a:ext cx="431598" cy="431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8" name="TextBox 337">
            <a:extLst>
              <a:ext uri="{FF2B5EF4-FFF2-40B4-BE49-F238E27FC236}">
                <a16:creationId xmlns:a16="http://schemas.microsoft.com/office/drawing/2014/main" id="{4DE21528-77FC-4069-99C5-0B0441C6E539}"/>
              </a:ext>
            </a:extLst>
          </p:cNvPr>
          <p:cNvSpPr txBox="1"/>
          <p:nvPr/>
        </p:nvSpPr>
        <p:spPr>
          <a:xfrm>
            <a:off x="3704790" y="10784360"/>
            <a:ext cx="881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processes shape coasts?</a:t>
            </a:r>
          </a:p>
        </p:txBody>
      </p:sp>
      <p:sp>
        <p:nvSpPr>
          <p:cNvPr id="340" name="TextBox 339">
            <a:extLst>
              <a:ext uri="{FF2B5EF4-FFF2-40B4-BE49-F238E27FC236}">
                <a16:creationId xmlns:a16="http://schemas.microsoft.com/office/drawing/2014/main" id="{A0E2CD6C-87C3-4532-A420-E76F9B7A9630}"/>
              </a:ext>
            </a:extLst>
          </p:cNvPr>
          <p:cNvSpPr txBox="1"/>
          <p:nvPr/>
        </p:nvSpPr>
        <p:spPr>
          <a:xfrm>
            <a:off x="2709729" y="11867113"/>
            <a:ext cx="881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these processes create landforms?</a:t>
            </a:r>
          </a:p>
        </p:txBody>
      </p:sp>
      <p:pic>
        <p:nvPicPr>
          <p:cNvPr id="341" name="Picture 10" descr="https://static.thenounproject.com/png/1842206-200.png">
            <a:extLst>
              <a:ext uri="{FF2B5EF4-FFF2-40B4-BE49-F238E27FC236}">
                <a16:creationId xmlns:a16="http://schemas.microsoft.com/office/drawing/2014/main" id="{B444DFBA-274D-4985-8CFE-6C366F19E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249" y="11628553"/>
            <a:ext cx="573973" cy="573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" name="TextBox 347">
            <a:extLst>
              <a:ext uri="{FF2B5EF4-FFF2-40B4-BE49-F238E27FC236}">
                <a16:creationId xmlns:a16="http://schemas.microsoft.com/office/drawing/2014/main" id="{78694DA4-A2B9-4574-B59F-154EFFF90CB0}"/>
              </a:ext>
            </a:extLst>
          </p:cNvPr>
          <p:cNvSpPr txBox="1"/>
          <p:nvPr/>
        </p:nvSpPr>
        <p:spPr>
          <a:xfrm>
            <a:off x="6594893" y="8505548"/>
            <a:ext cx="907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important resources?</a:t>
            </a:r>
          </a:p>
        </p:txBody>
      </p:sp>
      <p:pic>
        <p:nvPicPr>
          <p:cNvPr id="350" name="Picture 349" descr="A close up of a logo&#10;&#10;Description automatically generated">
            <a:extLst>
              <a:ext uri="{FF2B5EF4-FFF2-40B4-BE49-F238E27FC236}">
                <a16:creationId xmlns:a16="http://schemas.microsoft.com/office/drawing/2014/main" id="{2966055C-74CA-4B19-ABBF-984EA10EFD02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32"/>
          <a:stretch/>
        </p:blipFill>
        <p:spPr>
          <a:xfrm>
            <a:off x="6672371" y="9671901"/>
            <a:ext cx="430836" cy="36262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02941" y="10175865"/>
            <a:ext cx="456084" cy="408075"/>
          </a:xfrm>
          <a:prstGeom prst="rect">
            <a:avLst/>
          </a:prstGeom>
        </p:spPr>
      </p:pic>
      <p:sp>
        <p:nvSpPr>
          <p:cNvPr id="352" name="TextBox 351">
            <a:extLst>
              <a:ext uri="{FF2B5EF4-FFF2-40B4-BE49-F238E27FC236}">
                <a16:creationId xmlns:a16="http://schemas.microsoft.com/office/drawing/2014/main" id="{929DA603-AA8C-464B-BC12-85393F0926E3}"/>
              </a:ext>
            </a:extLst>
          </p:cNvPr>
          <p:cNvSpPr txBox="1"/>
          <p:nvPr/>
        </p:nvSpPr>
        <p:spPr>
          <a:xfrm>
            <a:off x="2538421" y="8555964"/>
            <a:ext cx="955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does inequality look like?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715576" y="10193653"/>
            <a:ext cx="376197" cy="328716"/>
          </a:xfrm>
          <a:prstGeom prst="rect">
            <a:avLst/>
          </a:prstGeom>
        </p:spPr>
      </p:pic>
      <p:sp>
        <p:nvSpPr>
          <p:cNvPr id="360" name="TextBox 359">
            <a:extLst>
              <a:ext uri="{FF2B5EF4-FFF2-40B4-BE49-F238E27FC236}">
                <a16:creationId xmlns:a16="http://schemas.microsoft.com/office/drawing/2014/main" id="{5CFCB0D0-7043-4AFE-9A1C-0E550A6FCA23}"/>
              </a:ext>
            </a:extLst>
          </p:cNvPr>
          <p:cNvSpPr txBox="1"/>
          <p:nvPr/>
        </p:nvSpPr>
        <p:spPr>
          <a:xfrm>
            <a:off x="7199241" y="9673679"/>
            <a:ext cx="760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does the UK manage its resources?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297277" y="8542183"/>
            <a:ext cx="390831" cy="394988"/>
          </a:xfrm>
          <a:prstGeom prst="rect">
            <a:avLst/>
          </a:prstGeom>
        </p:spPr>
      </p:pic>
      <p:sp>
        <p:nvSpPr>
          <p:cNvPr id="362" name="TextBox 361">
            <a:extLst>
              <a:ext uri="{FF2B5EF4-FFF2-40B4-BE49-F238E27FC236}">
                <a16:creationId xmlns:a16="http://schemas.microsoft.com/office/drawing/2014/main" id="{1FF86E25-928A-4694-9707-A71EF117C3A9}"/>
              </a:ext>
            </a:extLst>
          </p:cNvPr>
          <p:cNvSpPr txBox="1"/>
          <p:nvPr/>
        </p:nvSpPr>
        <p:spPr>
          <a:xfrm>
            <a:off x="6833655" y="6343973"/>
            <a:ext cx="1098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are squatter settlements linked to urbanisation?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320778" y="7513571"/>
            <a:ext cx="407199" cy="43528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687301" y="9718882"/>
            <a:ext cx="418322" cy="40912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524925" y="6411637"/>
            <a:ext cx="510032" cy="361959"/>
          </a:xfrm>
          <a:prstGeom prst="rect">
            <a:avLst/>
          </a:prstGeom>
        </p:spPr>
      </p:pic>
      <p:sp>
        <p:nvSpPr>
          <p:cNvPr id="369" name="TextBox 368">
            <a:extLst>
              <a:ext uri="{FF2B5EF4-FFF2-40B4-BE49-F238E27FC236}">
                <a16:creationId xmlns:a16="http://schemas.microsoft.com/office/drawing/2014/main" id="{8DDC8ABE-B0A8-41E2-9912-B91F32483D97}"/>
              </a:ext>
            </a:extLst>
          </p:cNvPr>
          <p:cNvSpPr txBox="1"/>
          <p:nvPr/>
        </p:nvSpPr>
        <p:spPr>
          <a:xfrm>
            <a:off x="2376578" y="3177190"/>
            <a:ext cx="9580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is food a scarce resource?</a:t>
            </a:r>
          </a:p>
        </p:txBody>
      </p:sp>
      <p:sp>
        <p:nvSpPr>
          <p:cNvPr id="286" name="TextBox 285">
            <a:extLst>
              <a:ext uri="{FF2B5EF4-FFF2-40B4-BE49-F238E27FC236}">
                <a16:creationId xmlns:a16="http://schemas.microsoft.com/office/drawing/2014/main" id="{78694DA4-A2B9-4574-B59F-154EFFF90CB0}"/>
              </a:ext>
            </a:extLst>
          </p:cNvPr>
          <p:cNvSpPr txBox="1"/>
          <p:nvPr/>
        </p:nvSpPr>
        <p:spPr>
          <a:xfrm>
            <a:off x="1678501" y="9708818"/>
            <a:ext cx="1101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are humans impacting the global ecosystems?</a:t>
            </a:r>
          </a:p>
        </p:txBody>
      </p:sp>
      <p:pic>
        <p:nvPicPr>
          <p:cNvPr id="294" name="Picture 293" descr="A close up of a logo&#10;&#10;Description automatically generated">
            <a:extLst>
              <a:ext uri="{FF2B5EF4-FFF2-40B4-BE49-F238E27FC236}">
                <a16:creationId xmlns:a16="http://schemas.microsoft.com/office/drawing/2014/main" id="{D1E28E7D-6AE2-4EC2-A8AE-5109115AABE5}"/>
              </a:ext>
            </a:extLst>
          </p:cNvPr>
          <p:cNvPicPr>
            <a:picLocks noChangeAspect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869"/>
          <a:stretch/>
        </p:blipFill>
        <p:spPr>
          <a:xfrm>
            <a:off x="3320754" y="8606014"/>
            <a:ext cx="489833" cy="338628"/>
          </a:xfrm>
          <a:prstGeom prst="rect">
            <a:avLst/>
          </a:prstGeom>
        </p:spPr>
      </p:pic>
      <p:pic>
        <p:nvPicPr>
          <p:cNvPr id="301" name="Picture 300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795701" y="9699450"/>
            <a:ext cx="400419" cy="3054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3607255" y="3178314"/>
            <a:ext cx="377171" cy="2771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3550678" y="2063463"/>
            <a:ext cx="455527" cy="299981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6851125" y="15448053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911158" y="1551882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6680806" y="15625350"/>
            <a:ext cx="9824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WHAT IS GEOGRAPHY?</a:t>
            </a:r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7192153" y="16009467"/>
            <a:ext cx="270" cy="6533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7182213" y="15080602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3" name="Oval 232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376481" y="15469618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7" name="Oval 23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337127" y="15539802"/>
            <a:ext cx="671296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5190209" y="15611818"/>
            <a:ext cx="98244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WHAT IS THE GEOGRAPHY OF THE UK LIKE?</a:t>
            </a:r>
          </a:p>
        </p:txBody>
      </p: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5693955" y="15080602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5709499" y="16002692"/>
            <a:ext cx="270" cy="6533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40" name="TextBox 239">
            <a:extLst>
              <a:ext uri="{FF2B5EF4-FFF2-40B4-BE49-F238E27FC236}">
                <a16:creationId xmlns:a16="http://schemas.microsoft.com/office/drawing/2014/main" id="{8F2FCE06-B784-40AE-99FE-6BE6AEB80DF4}"/>
              </a:ext>
            </a:extLst>
          </p:cNvPr>
          <p:cNvSpPr txBox="1"/>
          <p:nvPr/>
        </p:nvSpPr>
        <p:spPr>
          <a:xfrm>
            <a:off x="7149646" y="14906451"/>
            <a:ext cx="1021410" cy="646986"/>
          </a:xfrm>
          <a:prstGeom prst="wedgeRoundRectCallout">
            <a:avLst>
              <a:gd name="adj1" fmla="val 7940"/>
              <a:gd name="adj2" fmla="val 8506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How can physical geography help us to understand the world?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761602" y="15044337"/>
            <a:ext cx="390525" cy="390525"/>
          </a:xfrm>
          <a:prstGeom prst="rect">
            <a:avLst/>
          </a:prstGeom>
        </p:spPr>
      </p:pic>
      <p:sp>
        <p:nvSpPr>
          <p:cNvPr id="241" name="TextBox 240">
            <a:extLst>
              <a:ext uri="{FF2B5EF4-FFF2-40B4-BE49-F238E27FC236}">
                <a16:creationId xmlns:a16="http://schemas.microsoft.com/office/drawing/2014/main" id="{8F2FCE06-B784-40AE-99FE-6BE6AEB80DF4}"/>
              </a:ext>
            </a:extLst>
          </p:cNvPr>
          <p:cNvSpPr txBox="1"/>
          <p:nvPr/>
        </p:nvSpPr>
        <p:spPr>
          <a:xfrm>
            <a:off x="7161963" y="16104803"/>
            <a:ext cx="1021410" cy="510778"/>
          </a:xfrm>
          <a:prstGeom prst="wedgeRoundRectCallout">
            <a:avLst>
              <a:gd name="adj1" fmla="val 7940"/>
              <a:gd name="adj2" fmla="val 8506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Why is human geography important?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7308800" y="16581606"/>
            <a:ext cx="438733" cy="351814"/>
          </a:xfrm>
          <a:prstGeom prst="rect">
            <a:avLst/>
          </a:prstGeom>
        </p:spPr>
      </p:pic>
      <p:sp>
        <p:nvSpPr>
          <p:cNvPr id="242" name="Oval 241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3985068" y="15468594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Oval 242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051267" y="15531948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3941130" y="15600548"/>
            <a:ext cx="76324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WHY DO RIVERS CAUSE FLOODS?</a:t>
            </a:r>
          </a:p>
        </p:txBody>
      </p:sp>
      <p:cxnSp>
        <p:nvCxnSpPr>
          <p:cNvPr id="245" name="Straight Connector 244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4306261" y="15080602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4289607" y="16023083"/>
            <a:ext cx="270" cy="6533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47" name="Oval 246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2319970" y="15479552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9" name="Oval 24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381942" y="15559186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0" name="TextBox 249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2277793" y="15571454"/>
            <a:ext cx="76324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WHY IS DEVELOPMENT UNEVEN?</a:t>
            </a:r>
          </a:p>
        </p:txBody>
      </p:sp>
      <p:cxnSp>
        <p:nvCxnSpPr>
          <p:cNvPr id="251" name="Straight Connector 250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2652997" y="15072419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3" name="Straight Connector 252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2652997" y="16076573"/>
            <a:ext cx="270" cy="6533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54" name="Oval 253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85452" y="14395152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" name="Oval 25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947715" y="14457072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5" name="TextBox 254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864203" y="14505013"/>
            <a:ext cx="71707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WHY IS AFRICA IMPORTANT?</a:t>
            </a:r>
          </a:p>
        </p:txBody>
      </p:sp>
      <p:cxnSp>
        <p:nvCxnSpPr>
          <p:cNvPr id="257" name="Straight Connector 256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481173" y="14725193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8" name="Straight Connector 25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1404367" y="14723098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60" name="Oval 25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2610137" y="13307342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Oval 26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677350" y="13360498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2623355" y="13501171"/>
            <a:ext cx="6571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What is China like?</a:t>
            </a:r>
          </a:p>
        </p:txBody>
      </p:sp>
      <p:cxnSp>
        <p:nvCxnSpPr>
          <p:cNvPr id="263" name="Straight Connector 262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2954526" y="12894258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2948135" y="13845127"/>
            <a:ext cx="270" cy="6533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65" name="Oval 264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533967" y="13308371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" name="Oval 26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592647" y="1337513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7" name="TextBox 266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5510290" y="13514689"/>
            <a:ext cx="7170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WHERE DO PEOPLE LIVE?</a:t>
            </a:r>
          </a:p>
        </p:txBody>
      </p: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5863702" y="12996215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5897057" y="12889155"/>
            <a:ext cx="561295" cy="401836"/>
          </a:xfrm>
          <a:prstGeom prst="rect">
            <a:avLst/>
          </a:prstGeom>
        </p:spPr>
      </p:pic>
      <p:cxnSp>
        <p:nvCxnSpPr>
          <p:cNvPr id="269" name="Straight Connector 268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5862160" y="13826653"/>
            <a:ext cx="270" cy="653349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0" name="Oval 26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129849" y="13312163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1" name="Oval 27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192153" y="1337520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2" name="TextBox 271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122236" y="13405592"/>
            <a:ext cx="71707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How can we manage cold environment?</a:t>
            </a:r>
          </a:p>
        </p:txBody>
      </p:sp>
      <p:cxnSp>
        <p:nvCxnSpPr>
          <p:cNvPr id="273" name="Straight Connector 272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7453268" y="12912081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7466732" y="13899389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75" name="Oval 274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264292" y="12270087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" name="Oval 27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321210" y="1234029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7" name="TextBox 276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8235700" y="12401622"/>
            <a:ext cx="71707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WHY ARE CITIES A CHALLENGE?</a:t>
            </a:r>
          </a:p>
        </p:txBody>
      </p: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7858704" y="12626982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8792060" y="12630121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0" name="Oval 27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074419" y="11115104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1" name="Oval 28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136391" y="11185308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b="1" dirty="0"/>
              <a:t>WHY IS THERE CONFLICT IN THE MIDDLE EAST?</a:t>
            </a:r>
          </a:p>
        </p:txBody>
      </p:sp>
      <p:cxnSp>
        <p:nvCxnSpPr>
          <p:cNvPr id="283" name="Straight Connector 282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7395910" y="10705767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85" name="Straight Connector 28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7389841" y="11687585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7" name="Oval 286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196827" y="11106291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9" name="Oval 28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5256176" y="11177192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5143022" y="11217641"/>
            <a:ext cx="76504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700" b="1" dirty="0"/>
          </a:p>
        </p:txBody>
      </p:sp>
      <p:cxnSp>
        <p:nvCxnSpPr>
          <p:cNvPr id="292" name="Straight Connector 291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5521839" y="10696859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96" name="Straight Connector 295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5544233" y="11719041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97" name="Oval 296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3243647" y="11095916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4" name="Oval 303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309280" y="1115216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5" name="Straight Connector 304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3572848" y="10696859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3565671" y="11661605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2" name="TextBox 281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5143030" y="11255793"/>
            <a:ext cx="7650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WHY DO EARTHQUAKES HAPPEN?</a:t>
            </a:r>
          </a:p>
        </p:txBody>
      </p:sp>
      <p:sp>
        <p:nvSpPr>
          <p:cNvPr id="308" name="TextBox 307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020736" y="11209313"/>
            <a:ext cx="76504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700" b="1" dirty="0"/>
          </a:p>
        </p:txBody>
      </p:sp>
      <p:sp>
        <p:nvSpPr>
          <p:cNvPr id="309" name="Oval 308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961040" y="9780489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0" name="Oval 309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1026950" y="9850186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1" name="TextBox 310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896305" y="9891274"/>
            <a:ext cx="818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WHY DO ECOSYSTEMS NEED PROTECTING?</a:t>
            </a:r>
          </a:p>
        </p:txBody>
      </p: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536235" y="10145135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14" name="Straight Connector 313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1487484" y="10139012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15" name="Oval 314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2952168" y="8948548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9" name="Oval 31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014147" y="901613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3276191" y="8569270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3282095" y="9512785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25" name="Oval 324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4821437" y="8955704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6" name="Oval 32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880967" y="9016275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5139528" y="8537522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28" name="Straight Connector 327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5148760" y="9539545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30" name="TextBox 329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2898210" y="9082776"/>
            <a:ext cx="7650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HOW IS THE WORLD UNEQUAL?</a:t>
            </a:r>
          </a:p>
        </p:txBody>
      </p:sp>
      <p:sp>
        <p:nvSpPr>
          <p:cNvPr id="332" name="Oval 331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6887985" y="8944672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3" name="Oval 332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945752" y="9002322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4" name="TextBox 333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4804763" y="9041339"/>
            <a:ext cx="717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HOW DOES THE PLANET CAUSE HAZARDS?</a:t>
            </a:r>
          </a:p>
        </p:txBody>
      </p:sp>
      <p:cxnSp>
        <p:nvCxnSpPr>
          <p:cNvPr id="335" name="Straight Connector 334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7222668" y="8537522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7224248" y="9541459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42" name="Oval 341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239529" y="7805315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3" name="Oval 342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264292" y="7763186"/>
            <a:ext cx="590546" cy="7423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?</a:t>
            </a:r>
            <a:endParaRPr lang="en-US" dirty="0"/>
          </a:p>
        </p:txBody>
      </p: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7754667" y="8067044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46" name="Straight Connector 345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8863098" y="8035103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47" name="Oval 346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6382212" y="6775786"/>
            <a:ext cx="86220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9" name="Oval 34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487162" y="6802902"/>
            <a:ext cx="682179" cy="61932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1" name="TextBox 350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6446598" y="6856915"/>
            <a:ext cx="78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HOW CAN WE MANAGE SQUATTER SETTLEMENTS?</a:t>
            </a:r>
          </a:p>
        </p:txBody>
      </p:sp>
      <p:cxnSp>
        <p:nvCxnSpPr>
          <p:cNvPr id="353" name="Straight Connector 352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6821783" y="6402018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6807757" y="7352352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35" name="Picture 34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2547427" y="7487019"/>
            <a:ext cx="440012" cy="387048"/>
          </a:xfrm>
          <a:prstGeom prst="rect">
            <a:avLst/>
          </a:prstGeom>
        </p:spPr>
      </p:pic>
      <p:sp>
        <p:nvSpPr>
          <p:cNvPr id="358" name="Oval 357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2727398" y="6773121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9" name="Oval 35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788344" y="6827177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1" name="TextBox 360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2685988" y="6844994"/>
            <a:ext cx="746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COULD WE MAKE THE WORLD MORE EQUAL?</a:t>
            </a:r>
          </a:p>
        </p:txBody>
      </p:sp>
      <p:cxnSp>
        <p:nvCxnSpPr>
          <p:cNvPr id="363" name="Straight Connector 362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3059398" y="6353500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64" name="Straight Connector 363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3035334" y="7392548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65" name="Oval 364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1025738" y="5713069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6" name="Oval 36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1087710" y="5774330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1014581" y="5799579"/>
            <a:ext cx="692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/>
              <a:t>HOW DO HAZARDS AFFECT PEOPLE?</a:t>
            </a:r>
            <a:endParaRPr lang="en-US" sz="700" b="1" dirty="0"/>
          </a:p>
        </p:txBody>
      </p:sp>
      <p:cxnSp>
        <p:nvCxnSpPr>
          <p:cNvPr id="368" name="Straight Connector 36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1548640" y="6092167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71" name="Straight Connector 370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652654" y="6081549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73" name="Oval 372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2746838" y="4621781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4" name="Oval 373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815328" y="4685339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7" name="TextBox 376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2682844" y="4706193"/>
            <a:ext cx="77969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" b="1" dirty="0"/>
              <a:t>SHOULD DEVELOPMENT COST US THE ENVIRONMENT?</a:t>
            </a:r>
          </a:p>
        </p:txBody>
      </p:sp>
      <p:cxnSp>
        <p:nvCxnSpPr>
          <p:cNvPr id="378" name="Straight Connector 377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3079865" y="4216580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79" name="Straight Connector 378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3063953" y="5147483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81" name="Oval 380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4687301" y="4604342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2" name="Oval 381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747745" y="4670715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7" name="Straight Connector 386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5028089" y="4191884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89" name="Straight Connector 388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5034213" y="5199268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93" name="TextBox 392">
            <a:extLst>
              <a:ext uri="{FF2B5EF4-FFF2-40B4-BE49-F238E27FC236}">
                <a16:creationId xmlns:a16="http://schemas.microsoft.com/office/drawing/2014/main" id="{B98302E2-30E1-47B7-870B-2B20A7541D98}"/>
              </a:ext>
            </a:extLst>
          </p:cNvPr>
          <p:cNvSpPr txBox="1"/>
          <p:nvPr/>
        </p:nvSpPr>
        <p:spPr>
          <a:xfrm>
            <a:off x="6280350" y="5332210"/>
            <a:ext cx="760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have rivers shaped the landscape?</a:t>
            </a:r>
          </a:p>
        </p:txBody>
      </p:sp>
      <p:sp>
        <p:nvSpPr>
          <p:cNvPr id="396" name="Oval 395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6567898" y="4606753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8" name="Oval 397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627231" y="4676035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2" name="TextBox 401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4632709" y="4743197"/>
            <a:ext cx="79076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HOW ARE GLOBAL CITIES CHANGING?</a:t>
            </a:r>
          </a:p>
        </p:txBody>
      </p:sp>
      <p:cxnSp>
        <p:nvCxnSpPr>
          <p:cNvPr id="405" name="Straight Connector 404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6887985" y="4227815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06" name="Straight Connector 405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6918997" y="5132659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07" name="Oval 406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148461" y="3469793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8" name="Oval 407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207851" y="3540343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H="1">
            <a:off x="8692193" y="3839115"/>
            <a:ext cx="390408" cy="419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11" name="Straight Connector 410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 flipV="1">
            <a:off x="7707673" y="3846294"/>
            <a:ext cx="529463" cy="627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14" name="Oval 413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4788475" y="2416787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6" name="Oval 415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4850447" y="2487226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0" name="TextBox 419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1644162" y="1480381"/>
            <a:ext cx="7769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What have we learnt?</a:t>
            </a:r>
          </a:p>
        </p:txBody>
      </p:sp>
      <p:cxnSp>
        <p:nvCxnSpPr>
          <p:cNvPr id="421" name="Straight Connector 420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5132831" y="1966060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22" name="Straight Connector 421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5118656" y="2987572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23" name="Oval 422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3071109" y="2418682"/>
            <a:ext cx="666054" cy="7019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7" name="Oval 426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3133741" y="2483991"/>
            <a:ext cx="542110" cy="5615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3399909" y="2015980"/>
            <a:ext cx="0" cy="510128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H="1" flipV="1">
            <a:off x="3387748" y="3028333"/>
            <a:ext cx="5704" cy="453780"/>
          </a:xfrm>
          <a:prstGeom prst="line">
            <a:avLst/>
          </a:prstGeom>
          <a:ln>
            <a:tailEnd type="oval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34" name="Oval 433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1163815" y="2190647"/>
            <a:ext cx="765962" cy="79742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5" name="Oval 444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891833" y="957835"/>
            <a:ext cx="765962" cy="79742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8" name="Oval 447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942336" y="1004771"/>
            <a:ext cx="639818" cy="669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50" name="Picture 449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1490877" y="2738686"/>
            <a:ext cx="217388" cy="189969"/>
          </a:xfrm>
          <a:prstGeom prst="rect">
            <a:avLst/>
          </a:prstGeom>
        </p:spPr>
      </p:pic>
      <p:sp>
        <p:nvSpPr>
          <p:cNvPr id="290" name="Oval 28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2377223" y="423903"/>
            <a:ext cx="765962" cy="79742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3" name="TextBox 292">
            <a:extLst>
              <a:ext uri="{FF2B5EF4-FFF2-40B4-BE49-F238E27FC236}">
                <a16:creationId xmlns:a16="http://schemas.microsoft.com/office/drawing/2014/main" id="{5A02EE1F-6FC1-427A-AE8E-D98038ACA9EE}"/>
              </a:ext>
            </a:extLst>
          </p:cNvPr>
          <p:cNvSpPr txBox="1"/>
          <p:nvPr/>
        </p:nvSpPr>
        <p:spPr>
          <a:xfrm>
            <a:off x="2414663" y="527899"/>
            <a:ext cx="8052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sp>
        <p:nvSpPr>
          <p:cNvPr id="299" name="Oval 298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2414663" y="475308"/>
            <a:ext cx="672065" cy="669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sz="800" dirty="0">
              <a:solidFill>
                <a:prstClr val="black"/>
              </a:solidFill>
            </a:endParaRPr>
          </a:p>
        </p:txBody>
      </p:sp>
      <p:pic>
        <p:nvPicPr>
          <p:cNvPr id="298" name="Picture 297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1288499" y="1494330"/>
            <a:ext cx="217388" cy="189969"/>
          </a:xfrm>
          <a:prstGeom prst="rect">
            <a:avLst/>
          </a:prstGeom>
        </p:spPr>
      </p:pic>
      <p:sp>
        <p:nvSpPr>
          <p:cNvPr id="300" name="TextBox 299">
            <a:extLst>
              <a:ext uri="{FF2B5EF4-FFF2-40B4-BE49-F238E27FC236}">
                <a16:creationId xmlns:a16="http://schemas.microsoft.com/office/drawing/2014/main" id="{5A02EE1F-6FC1-427A-AE8E-D98038ACA9EE}"/>
              </a:ext>
            </a:extLst>
          </p:cNvPr>
          <p:cNvSpPr txBox="1"/>
          <p:nvPr/>
        </p:nvSpPr>
        <p:spPr>
          <a:xfrm>
            <a:off x="8783347" y="2664608"/>
            <a:ext cx="8052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FIELDWORK: river  study</a:t>
            </a:r>
          </a:p>
        </p:txBody>
      </p:sp>
      <p:sp>
        <p:nvSpPr>
          <p:cNvPr id="302" name="TextBox 301">
            <a:extLst>
              <a:ext uri="{FF2B5EF4-FFF2-40B4-BE49-F238E27FC236}">
                <a16:creationId xmlns:a16="http://schemas.microsoft.com/office/drawing/2014/main" id="{5A02EE1F-6FC1-427A-AE8E-D98038ACA9EE}"/>
              </a:ext>
            </a:extLst>
          </p:cNvPr>
          <p:cNvSpPr txBox="1"/>
          <p:nvPr/>
        </p:nvSpPr>
        <p:spPr>
          <a:xfrm>
            <a:off x="4778502" y="2542939"/>
            <a:ext cx="795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FIELDWORK: Birmingham investigation</a:t>
            </a:r>
          </a:p>
        </p:txBody>
      </p:sp>
      <p:sp>
        <p:nvSpPr>
          <p:cNvPr id="306" name="TextBox 305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8113814" y="3681663"/>
            <a:ext cx="72990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Fieldwork</a:t>
            </a:r>
          </a:p>
        </p:txBody>
      </p:sp>
      <p:pic>
        <p:nvPicPr>
          <p:cNvPr id="331" name="Picture 330" descr="A close up of a logo&#10;&#10;Description automatically generated">
            <a:extLst>
              <a:ext uri="{FF2B5EF4-FFF2-40B4-BE49-F238E27FC236}">
                <a16:creationId xmlns:a16="http://schemas.microsoft.com/office/drawing/2014/main" id="{AC1A8053-3443-47A6-A05B-4B0BA8C19A7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23"/>
          <a:stretch/>
        </p:blipFill>
        <p:spPr>
          <a:xfrm>
            <a:off x="7076096" y="5303410"/>
            <a:ext cx="647041" cy="536894"/>
          </a:xfrm>
          <a:prstGeom prst="rect">
            <a:avLst/>
          </a:prstGeom>
        </p:spPr>
      </p:pic>
      <p:sp>
        <p:nvSpPr>
          <p:cNvPr id="336" name="TextBox 335">
            <a:extLst>
              <a:ext uri="{FF2B5EF4-FFF2-40B4-BE49-F238E27FC236}">
                <a16:creationId xmlns:a16="http://schemas.microsoft.com/office/drawing/2014/main" id="{CD98C00B-DC5E-4CA6-A984-03F465713B31}"/>
              </a:ext>
            </a:extLst>
          </p:cNvPr>
          <p:cNvSpPr txBox="1"/>
          <p:nvPr/>
        </p:nvSpPr>
        <p:spPr>
          <a:xfrm>
            <a:off x="3117210" y="5229667"/>
            <a:ext cx="1035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is development a threat to tropical rainforests?</a:t>
            </a:r>
          </a:p>
        </p:txBody>
      </p:sp>
      <p:pic>
        <p:nvPicPr>
          <p:cNvPr id="354" name="Picture 353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2432093" y="5304568"/>
            <a:ext cx="577658" cy="417880"/>
          </a:xfrm>
          <a:prstGeom prst="rect">
            <a:avLst/>
          </a:prstGeom>
        </p:spPr>
      </p:pic>
      <p:pic>
        <p:nvPicPr>
          <p:cNvPr id="357" name="Picture 356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2615954" y="4150509"/>
            <a:ext cx="445580" cy="436668"/>
          </a:xfrm>
          <a:prstGeom prst="rect">
            <a:avLst/>
          </a:prstGeom>
        </p:spPr>
      </p:pic>
      <p:sp>
        <p:nvSpPr>
          <p:cNvPr id="376" name="TextBox 375">
            <a:extLst>
              <a:ext uri="{FF2B5EF4-FFF2-40B4-BE49-F238E27FC236}">
                <a16:creationId xmlns:a16="http://schemas.microsoft.com/office/drawing/2014/main" id="{8DDC8ABE-B0A8-41E2-9912-B91F32483D97}"/>
              </a:ext>
            </a:extLst>
          </p:cNvPr>
          <p:cNvSpPr txBox="1"/>
          <p:nvPr/>
        </p:nvSpPr>
        <p:spPr>
          <a:xfrm>
            <a:off x="3119114" y="4190305"/>
            <a:ext cx="6855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Can deserts be developed?</a:t>
            </a:r>
          </a:p>
        </p:txBody>
      </p:sp>
      <p:sp>
        <p:nvSpPr>
          <p:cNvPr id="386" name="TextBox 385">
            <a:extLst>
              <a:ext uri="{FF2B5EF4-FFF2-40B4-BE49-F238E27FC236}">
                <a16:creationId xmlns:a16="http://schemas.microsoft.com/office/drawing/2014/main" id="{5A02EE1F-6FC1-427A-AE8E-D98038ACA9EE}"/>
              </a:ext>
            </a:extLst>
          </p:cNvPr>
          <p:cNvSpPr txBox="1"/>
          <p:nvPr/>
        </p:nvSpPr>
        <p:spPr>
          <a:xfrm>
            <a:off x="2456853" y="588355"/>
            <a:ext cx="602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REVISION &amp; PRE-RELEASE</a:t>
            </a:r>
          </a:p>
        </p:txBody>
      </p:sp>
      <p:sp>
        <p:nvSpPr>
          <p:cNvPr id="391" name="TextBox 390">
            <a:extLst>
              <a:ext uri="{FF2B5EF4-FFF2-40B4-BE49-F238E27FC236}">
                <a16:creationId xmlns:a16="http://schemas.microsoft.com/office/drawing/2014/main" id="{929DA603-AA8C-464B-BC12-85393F0926E3}"/>
              </a:ext>
            </a:extLst>
          </p:cNvPr>
          <p:cNvSpPr txBox="1"/>
          <p:nvPr/>
        </p:nvSpPr>
        <p:spPr>
          <a:xfrm>
            <a:off x="330666" y="5572482"/>
            <a:ext cx="846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natural hazards happen?</a:t>
            </a:r>
          </a:p>
        </p:txBody>
      </p:sp>
      <p:sp>
        <p:nvSpPr>
          <p:cNvPr id="392" name="TextBox 391">
            <a:extLst>
              <a:ext uri="{FF2B5EF4-FFF2-40B4-BE49-F238E27FC236}">
                <a16:creationId xmlns:a16="http://schemas.microsoft.com/office/drawing/2014/main" id="{929DA603-AA8C-464B-BC12-85393F0926E3}"/>
              </a:ext>
            </a:extLst>
          </p:cNvPr>
          <p:cNvSpPr txBox="1"/>
          <p:nvPr/>
        </p:nvSpPr>
        <p:spPr>
          <a:xfrm>
            <a:off x="1642113" y="5725474"/>
            <a:ext cx="10084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Do hazards affect us all equally?</a:t>
            </a:r>
          </a:p>
        </p:txBody>
      </p:sp>
      <p:pic>
        <p:nvPicPr>
          <p:cNvPr id="394" name="Picture 393"/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485458" y="6058251"/>
            <a:ext cx="420966" cy="353909"/>
          </a:xfrm>
          <a:prstGeom prst="rect">
            <a:avLst/>
          </a:prstGeom>
        </p:spPr>
      </p:pic>
      <p:pic>
        <p:nvPicPr>
          <p:cNvPr id="395" name="Picture 394"/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1849577" y="6147215"/>
            <a:ext cx="400717" cy="349645"/>
          </a:xfrm>
          <a:prstGeom prst="rect">
            <a:avLst/>
          </a:prstGeom>
        </p:spPr>
      </p:pic>
      <p:sp>
        <p:nvSpPr>
          <p:cNvPr id="397" name="TextBox 396">
            <a:extLst>
              <a:ext uri="{FF2B5EF4-FFF2-40B4-BE49-F238E27FC236}">
                <a16:creationId xmlns:a16="http://schemas.microsoft.com/office/drawing/2014/main" id="{B98302E2-30E1-47B7-870B-2B20A7541D98}"/>
              </a:ext>
            </a:extLst>
          </p:cNvPr>
          <p:cNvSpPr txBox="1"/>
          <p:nvPr/>
        </p:nvSpPr>
        <p:spPr>
          <a:xfrm>
            <a:off x="4247157" y="5378653"/>
            <a:ext cx="1008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has urbanisation affected Lagos?</a:t>
            </a:r>
          </a:p>
        </p:txBody>
      </p:sp>
      <p:sp>
        <p:nvSpPr>
          <p:cNvPr id="399" name="TextBox 398">
            <a:extLst>
              <a:ext uri="{FF2B5EF4-FFF2-40B4-BE49-F238E27FC236}">
                <a16:creationId xmlns:a16="http://schemas.microsoft.com/office/drawing/2014/main" id="{B98302E2-30E1-47B7-870B-2B20A7541D98}"/>
              </a:ext>
            </a:extLst>
          </p:cNvPr>
          <p:cNvSpPr txBox="1"/>
          <p:nvPr/>
        </p:nvSpPr>
        <p:spPr>
          <a:xfrm>
            <a:off x="4181701" y="4130737"/>
            <a:ext cx="794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are more people living in cities?</a:t>
            </a:r>
          </a:p>
        </p:txBody>
      </p:sp>
      <p:pic>
        <p:nvPicPr>
          <p:cNvPr id="437" name="Picture 436"/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8854065" y="4563852"/>
            <a:ext cx="459231" cy="377909"/>
          </a:xfrm>
          <a:prstGeom prst="rect">
            <a:avLst/>
          </a:prstGeom>
        </p:spPr>
      </p:pic>
      <p:sp>
        <p:nvSpPr>
          <p:cNvPr id="441" name="TextBox 440">
            <a:extLst>
              <a:ext uri="{FF2B5EF4-FFF2-40B4-BE49-F238E27FC236}">
                <a16:creationId xmlns:a16="http://schemas.microsoft.com/office/drawing/2014/main" id="{B98302E2-30E1-47B7-870B-2B20A7541D98}"/>
              </a:ext>
            </a:extLst>
          </p:cNvPr>
          <p:cNvSpPr txBox="1"/>
          <p:nvPr/>
        </p:nvSpPr>
        <p:spPr>
          <a:xfrm>
            <a:off x="4348731" y="1806781"/>
            <a:ext cx="760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has Birmingham Changed over time?</a:t>
            </a:r>
          </a:p>
        </p:txBody>
      </p:sp>
      <p:sp>
        <p:nvSpPr>
          <p:cNvPr id="447" name="TextBox 446">
            <a:extLst>
              <a:ext uri="{FF2B5EF4-FFF2-40B4-BE49-F238E27FC236}">
                <a16:creationId xmlns:a16="http://schemas.microsoft.com/office/drawing/2014/main" id="{B98302E2-30E1-47B7-870B-2B20A7541D98}"/>
              </a:ext>
            </a:extLst>
          </p:cNvPr>
          <p:cNvSpPr txBox="1"/>
          <p:nvPr/>
        </p:nvSpPr>
        <p:spPr>
          <a:xfrm>
            <a:off x="5188577" y="3137309"/>
            <a:ext cx="8538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Has the regeneration of Birmingham been successful?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2"/>
          <a:srcRect l="22450" t="37625" r="56129" b="28698"/>
          <a:stretch/>
        </p:blipFill>
        <p:spPr>
          <a:xfrm>
            <a:off x="5241382" y="4175744"/>
            <a:ext cx="425702" cy="37644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3"/>
          <a:srcRect l="18016" t="30689" r="52351" b="23998"/>
          <a:stretch/>
        </p:blipFill>
        <p:spPr>
          <a:xfrm>
            <a:off x="7095621" y="4181625"/>
            <a:ext cx="445616" cy="38329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44"/>
          <a:srcRect l="19026" t="50788" r="54538" b="22356"/>
          <a:stretch/>
        </p:blipFill>
        <p:spPr>
          <a:xfrm>
            <a:off x="837343" y="3014005"/>
            <a:ext cx="518977" cy="2965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87594" y="14969964"/>
            <a:ext cx="836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What are the different countries in the UK?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5277049" y="14940123"/>
            <a:ext cx="578093" cy="57809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5160681" y="16230999"/>
            <a:ext cx="490630" cy="490630"/>
          </a:xfrm>
          <a:prstGeom prst="rect">
            <a:avLst/>
          </a:prstGeom>
        </p:spPr>
      </p:pic>
      <p:sp>
        <p:nvSpPr>
          <p:cNvPr id="320" name="TextBox 319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6859644" y="9046085"/>
            <a:ext cx="76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HOW CAN WE SUSTINABLY MANAGE RESOURCES?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30895" y="7801609"/>
            <a:ext cx="7139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800" dirty="0">
                <a:solidFill>
                  <a:prstClr val="black"/>
                </a:solidFill>
              </a:rPr>
              <a:t>Why does the British landscape look like it does?</a:t>
            </a: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527812" y="7709805"/>
            <a:ext cx="694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What is glaciation?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7"/>
          <a:stretch>
            <a:fillRect/>
          </a:stretch>
        </p:blipFill>
        <p:spPr>
          <a:xfrm>
            <a:off x="7638677" y="7916390"/>
            <a:ext cx="651630" cy="6516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8"/>
          <a:stretch>
            <a:fillRect/>
          </a:stretch>
        </p:blipFill>
        <p:spPr>
          <a:xfrm>
            <a:off x="8961016" y="7538622"/>
            <a:ext cx="432404" cy="43240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9"/>
          <a:stretch>
            <a:fillRect/>
          </a:stretch>
        </p:blipFill>
        <p:spPr>
          <a:xfrm>
            <a:off x="6353902" y="6357819"/>
            <a:ext cx="389554" cy="389554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898479" y="1155903"/>
            <a:ext cx="74041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REVISION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21194" y="594211"/>
            <a:ext cx="9172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" b="1" dirty="0"/>
              <a:t>How can we answer the exam questions?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50"/>
          <a:stretch>
            <a:fillRect/>
          </a:stretch>
        </p:blipFill>
        <p:spPr>
          <a:xfrm rot="10800000">
            <a:off x="3069121" y="1107997"/>
            <a:ext cx="456518" cy="45651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129849" y="11173070"/>
            <a:ext cx="598445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b="1" dirty="0">
                <a:solidFill>
                  <a:prstClr val="black"/>
                </a:solidFill>
              </a:rPr>
              <a:t>WHY IS </a:t>
            </a:r>
            <a:r>
              <a:rPr lang="en-US" sz="600" b="1" dirty="0">
                <a:solidFill>
                  <a:prstClr val="black"/>
                </a:solidFill>
              </a:rPr>
              <a:t>THERE CONFLICT IN THE MIDDLE EAST?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338170" y="11133958"/>
            <a:ext cx="6431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Why do coasts change shape?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71A19C8A-2070-3EEA-8593-B7AE9CCC9690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3140210" y="14007585"/>
            <a:ext cx="657309" cy="65730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36C47D5-548E-9732-A967-A11C39232B8B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459603" y="15721742"/>
            <a:ext cx="715072" cy="71507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284A9997-7117-9DCE-71B5-DC1ACD52C0B2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2259102" y="12741119"/>
            <a:ext cx="525443" cy="52544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84584A7-C0BC-DC75-8008-DC0249265D06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7527616" y="12807022"/>
            <a:ext cx="439833" cy="439833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00B16F6-E2E4-D7D6-267E-80A4DB721C5B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7630598" y="14079420"/>
            <a:ext cx="536745" cy="54277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227AD84E-E507-E51B-F5BD-ADABDC2055BB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5120947" y="5375936"/>
            <a:ext cx="708304" cy="708304"/>
          </a:xfrm>
          <a:prstGeom prst="rect">
            <a:avLst/>
          </a:prstGeom>
        </p:spPr>
      </p:pic>
      <p:sp>
        <p:nvSpPr>
          <p:cNvPr id="385" name="TextBox 384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6447080" y="4715005"/>
            <a:ext cx="84526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HOW CAN WATER SHAPE THE LAND??</a:t>
            </a:r>
          </a:p>
        </p:txBody>
      </p:sp>
      <p:sp>
        <p:nvSpPr>
          <p:cNvPr id="409" name="TextBox 408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3078552" y="2519908"/>
            <a:ext cx="72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HOW CAN WE MANAGE FOOD GLOBALLY? </a:t>
            </a:r>
          </a:p>
        </p:txBody>
      </p:sp>
      <p:pic>
        <p:nvPicPr>
          <p:cNvPr id="449" name="Picture 448">
            <a:extLst>
              <a:ext uri="{FF2B5EF4-FFF2-40B4-BE49-F238E27FC236}">
                <a16:creationId xmlns:a16="http://schemas.microsoft.com/office/drawing/2014/main" id="{546B5600-DE0B-8EE2-3DBD-D2DAF67FC1AF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8932961" y="3094443"/>
            <a:ext cx="660694" cy="707886"/>
          </a:xfrm>
          <a:prstGeom prst="rect">
            <a:avLst/>
          </a:prstGeom>
        </p:spPr>
      </p:pic>
      <p:pic>
        <p:nvPicPr>
          <p:cNvPr id="451" name="Picture 450">
            <a:extLst>
              <a:ext uri="{FF2B5EF4-FFF2-40B4-BE49-F238E27FC236}">
                <a16:creationId xmlns:a16="http://schemas.microsoft.com/office/drawing/2014/main" id="{CA965929-19EF-A115-E00E-3548907B39AE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319072" y="3630843"/>
            <a:ext cx="405812" cy="405812"/>
          </a:xfrm>
          <a:prstGeom prst="rect">
            <a:avLst/>
          </a:prstGeom>
        </p:spPr>
      </p:pic>
      <p:pic>
        <p:nvPicPr>
          <p:cNvPr id="452" name="Picture 451">
            <a:extLst>
              <a:ext uri="{FF2B5EF4-FFF2-40B4-BE49-F238E27FC236}">
                <a16:creationId xmlns:a16="http://schemas.microsoft.com/office/drawing/2014/main" id="{74276D62-C23F-753B-B887-605B1A460012}"/>
              </a:ext>
            </a:extLst>
          </p:cNvPr>
          <p:cNvPicPr>
            <a:picLocks noChangeAspect="1"/>
          </p:cNvPicPr>
          <p:nvPr/>
        </p:nvPicPr>
        <p:blipFill>
          <a:blip r:embed="rId59"/>
          <a:stretch>
            <a:fillRect/>
          </a:stretch>
        </p:blipFill>
        <p:spPr>
          <a:xfrm>
            <a:off x="4537190" y="3192849"/>
            <a:ext cx="402371" cy="402371"/>
          </a:xfrm>
          <a:prstGeom prst="rect">
            <a:avLst/>
          </a:prstGeom>
        </p:spPr>
      </p:pic>
      <p:pic>
        <p:nvPicPr>
          <p:cNvPr id="453" name="Picture 452">
            <a:extLst>
              <a:ext uri="{FF2B5EF4-FFF2-40B4-BE49-F238E27FC236}">
                <a16:creationId xmlns:a16="http://schemas.microsoft.com/office/drawing/2014/main" id="{B8339738-9A34-BD95-9CDA-0C8B70FDE770}"/>
              </a:ext>
            </a:extLst>
          </p:cNvPr>
          <p:cNvPicPr>
            <a:picLocks noChangeAspect="1"/>
          </p:cNvPicPr>
          <p:nvPr/>
        </p:nvPicPr>
        <p:blipFill>
          <a:blip r:embed="rId60"/>
          <a:stretch>
            <a:fillRect/>
          </a:stretch>
        </p:blipFill>
        <p:spPr>
          <a:xfrm>
            <a:off x="5251306" y="1881471"/>
            <a:ext cx="664873" cy="511441"/>
          </a:xfrm>
          <a:prstGeom prst="rect">
            <a:avLst/>
          </a:prstGeom>
        </p:spPr>
      </p:pic>
      <p:sp>
        <p:nvSpPr>
          <p:cNvPr id="444" name="Oval 443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1210672" y="2248840"/>
            <a:ext cx="639818" cy="6697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454" name="TextBox 453">
            <a:extLst>
              <a:ext uri="{FF2B5EF4-FFF2-40B4-BE49-F238E27FC236}">
                <a16:creationId xmlns:a16="http://schemas.microsoft.com/office/drawing/2014/main" id="{1A0FE967-0046-7280-94C4-A3AFC477FA8F}"/>
              </a:ext>
            </a:extLst>
          </p:cNvPr>
          <p:cNvSpPr txBox="1"/>
          <p:nvPr/>
        </p:nvSpPr>
        <p:spPr>
          <a:xfrm>
            <a:off x="1197209" y="2468713"/>
            <a:ext cx="7308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0" ma:contentTypeDescription="Create a new document." ma:contentTypeScope="" ma:versionID="1ed6c4c8bba874765d7405b59b4b7075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6e400206facbd7d905e831538d26e420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Props1.xml><?xml version="1.0" encoding="utf-8"?>
<ds:datastoreItem xmlns:ds="http://schemas.openxmlformats.org/officeDocument/2006/customXml" ds:itemID="{417B980A-8026-4016-AF1D-64E8907E79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6154B8-944C-4C52-A5D5-A50CA7328945}"/>
</file>

<file path=customXml/itemProps3.xml><?xml version="1.0" encoding="utf-8"?>
<ds:datastoreItem xmlns:ds="http://schemas.openxmlformats.org/officeDocument/2006/customXml" ds:itemID="{E2D31E3C-3CA3-4328-8790-84202EFB9444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eefb1c66-d998-4216-af84-fcd4004e353c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15917</TotalTime>
  <Words>594</Words>
  <Application>Microsoft Office PowerPoint</Application>
  <PresentationFormat>Custom</PresentationFormat>
  <Paragraphs>97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Aharoni</vt:lpstr>
      <vt:lpstr>Arial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Jane Burton</cp:lastModifiedBy>
  <cp:revision>314</cp:revision>
  <cp:lastPrinted>2018-09-02T17:44:52Z</cp:lastPrinted>
  <dcterms:created xsi:type="dcterms:W3CDTF">2018-02-08T08:28:53Z</dcterms:created>
  <dcterms:modified xsi:type="dcterms:W3CDTF">2026-04-24T11:17:33Z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0x010100BE0292851ACA9644A121845350BB5F54</vt:lpwstr>
  </property>
</Properties>
</file>