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392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4"/>
            <a:ext cx="9624060" cy="12100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60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0416" y="2124709"/>
            <a:ext cx="8726170" cy="6350"/>
          </a:xfrm>
          <a:custGeom>
            <a:avLst/>
            <a:gdLst/>
            <a:ahLst/>
            <a:cxnLst/>
            <a:rect l="l" t="t" r="r" b="b"/>
            <a:pathLst>
              <a:path w="8726170" h="6350">
                <a:moveTo>
                  <a:pt x="1254556" y="0"/>
                </a:moveTo>
                <a:lnTo>
                  <a:pt x="0" y="0"/>
                </a:lnTo>
                <a:lnTo>
                  <a:pt x="0" y="6096"/>
                </a:lnTo>
                <a:lnTo>
                  <a:pt x="1254556" y="6096"/>
                </a:lnTo>
                <a:lnTo>
                  <a:pt x="1254556" y="0"/>
                </a:lnTo>
                <a:close/>
              </a:path>
              <a:path w="8726170" h="6350">
                <a:moveTo>
                  <a:pt x="2424938" y="0"/>
                </a:moveTo>
                <a:lnTo>
                  <a:pt x="1260602" y="0"/>
                </a:lnTo>
                <a:lnTo>
                  <a:pt x="1260602" y="6096"/>
                </a:lnTo>
                <a:lnTo>
                  <a:pt x="2424938" y="6096"/>
                </a:lnTo>
                <a:lnTo>
                  <a:pt x="2424938" y="0"/>
                </a:lnTo>
                <a:close/>
              </a:path>
              <a:path w="8726170" h="6350">
                <a:moveTo>
                  <a:pt x="6566281" y="0"/>
                </a:moveTo>
                <a:lnTo>
                  <a:pt x="2431034" y="0"/>
                </a:lnTo>
                <a:lnTo>
                  <a:pt x="2431034" y="6096"/>
                </a:lnTo>
                <a:lnTo>
                  <a:pt x="6566281" y="6096"/>
                </a:lnTo>
                <a:lnTo>
                  <a:pt x="6566281" y="0"/>
                </a:lnTo>
                <a:close/>
              </a:path>
              <a:path w="8726170" h="6350">
                <a:moveTo>
                  <a:pt x="8726043" y="0"/>
                </a:moveTo>
                <a:lnTo>
                  <a:pt x="6572377" y="0"/>
                </a:lnTo>
                <a:lnTo>
                  <a:pt x="6572377" y="6096"/>
                </a:lnTo>
                <a:lnTo>
                  <a:pt x="8726043" y="6096"/>
                </a:lnTo>
                <a:lnTo>
                  <a:pt x="872604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221875"/>
              </p:ext>
            </p:extLst>
          </p:nvPr>
        </p:nvGraphicFramePr>
        <p:xfrm>
          <a:off x="274320" y="1963166"/>
          <a:ext cx="8732520" cy="52581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60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414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74307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Unit: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260350">
                        <a:lnSpc>
                          <a:spcPts val="1185"/>
                        </a:lnSpc>
                      </a:pPr>
                      <a:r>
                        <a:rPr sz="1000" b="1" spc="-10" dirty="0">
                          <a:latin typeface="Carlito"/>
                          <a:cs typeface="Carlito"/>
                        </a:rPr>
                        <a:t>Type 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 Unit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Unit content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473709">
                        <a:lnSpc>
                          <a:spcPts val="1185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Timeframe for delivery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solidFill>
                      <a:srgbClr val="A6A6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0011"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 </a:t>
                      </a: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1: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7945" marR="178435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Preparing  participants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to  take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100" b="1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sport  and</a:t>
                      </a:r>
                      <a:r>
                        <a:rPr sz="11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activity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CC2E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PSA 1:</a:t>
                      </a:r>
                      <a:r>
                        <a:rPr sz="1100" b="1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External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assessment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31559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Assignment 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worth 30%</a:t>
                      </a:r>
                      <a:r>
                        <a:rPr sz="1100" b="1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of  overall</a:t>
                      </a:r>
                      <a:r>
                        <a:rPr sz="1100" b="1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grade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CC2E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1: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Increasing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participation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regular sport or physical activity</a:t>
                      </a:r>
                      <a:r>
                        <a:rPr sz="1100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for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different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types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sports</a:t>
                      </a:r>
                      <a:r>
                        <a:rPr sz="11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participants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297815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2: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Equipment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technology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required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for participants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use 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when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taking part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sport and physical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activity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410209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3a: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Preparing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participants to take part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sport and physical  activity (plan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a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warm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up)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403225">
                        <a:lnSpc>
                          <a:spcPct val="1020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3b: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Preparing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participants to take part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sport and physical  activity (Lead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a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warm up)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CC2E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PSA 1 is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released </a:t>
                      </a:r>
                      <a:r>
                        <a:rPr sz="1100" spc="-10" dirty="0">
                          <a:latin typeface="Carlito"/>
                          <a:cs typeface="Carlito"/>
                        </a:rPr>
                        <a:t>by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1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exam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board.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68580" marR="125095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Release date</a:t>
                      </a:r>
                      <a:r>
                        <a:rPr sz="1100" spc="-5" dirty="0" smtClean="0">
                          <a:latin typeface="Carlito"/>
                          <a:cs typeface="Carlito"/>
                        </a:rPr>
                        <a:t>: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 1</a:t>
                      </a:r>
                      <a:r>
                        <a:rPr lang="en-GB" sz="1100" spc="-5" baseline="30000" dirty="0" smtClean="0">
                          <a:latin typeface="Carlito"/>
                          <a:cs typeface="Carlito"/>
                        </a:rPr>
                        <a:t>st</a:t>
                      </a:r>
                      <a:r>
                        <a:rPr sz="1100" spc="-5" dirty="0" smtClean="0">
                          <a:latin typeface="Carlito"/>
                          <a:cs typeface="Carlito"/>
                        </a:rPr>
                        <a:t> 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September</a:t>
                      </a:r>
                      <a:r>
                        <a:rPr lang="en-GB" sz="1100" spc="-5" baseline="0" dirty="0" smtClean="0">
                          <a:latin typeface="Carlito"/>
                          <a:cs typeface="Carlito"/>
                        </a:rPr>
                        <a:t> 2023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68580" marR="269875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Deadline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15</a:t>
                      </a:r>
                      <a:r>
                        <a:rPr lang="en-GB" sz="1100" spc="-5" baseline="30000" dirty="0" smtClean="0">
                          <a:latin typeface="Carlito"/>
                          <a:cs typeface="Carlito"/>
                        </a:rPr>
                        <a:t>th</a:t>
                      </a:r>
                      <a:r>
                        <a:rPr sz="1050" spc="-7" baseline="31746" dirty="0" smtClean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December  </a:t>
                      </a:r>
                      <a:r>
                        <a:rPr sz="1100" spc="-5" dirty="0" smtClean="0">
                          <a:latin typeface="Carlito"/>
                          <a:cs typeface="Carlito"/>
                        </a:rPr>
                        <a:t>202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3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CC2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99388"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</a:t>
                      </a:r>
                      <a:r>
                        <a:rPr sz="11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2: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7945" marR="245110">
                        <a:lnSpc>
                          <a:spcPct val="10160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Taking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part and  improving</a:t>
                      </a:r>
                      <a:r>
                        <a:rPr sz="1100" b="1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other  participants  sporting  performance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PSA 2:</a:t>
                      </a:r>
                      <a:r>
                        <a:rPr sz="1100" b="1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External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assessment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315595">
                        <a:lnSpc>
                          <a:spcPct val="1014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Assignment 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worth 30%</a:t>
                      </a:r>
                      <a:r>
                        <a:rPr sz="1100" b="1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of  overall</a:t>
                      </a:r>
                      <a:r>
                        <a:rPr sz="1100" b="1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grade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1: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Components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1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fitness.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2: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Participating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100" spc="-10" dirty="0">
                          <a:latin typeface="Carlito"/>
                          <a:cs typeface="Carlito"/>
                        </a:rPr>
                        <a:t> sport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3: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Officiating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1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sport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4: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Improving participants’ sporting skill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PSA 2 is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released </a:t>
                      </a:r>
                      <a:r>
                        <a:rPr sz="1100" spc="-10" dirty="0">
                          <a:latin typeface="Carlito"/>
                          <a:cs typeface="Carlito"/>
                        </a:rPr>
                        <a:t>by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1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exam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dirty="0">
                          <a:latin typeface="Carlito"/>
                          <a:cs typeface="Carlito"/>
                        </a:rPr>
                        <a:t>board.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68580" marR="81915">
                        <a:lnSpc>
                          <a:spcPct val="1018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Release date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: Monday 6</a:t>
                      </a:r>
                      <a:r>
                        <a:rPr sz="1050" spc="-7" baseline="31746" dirty="0">
                          <a:latin typeface="Carlito"/>
                          <a:cs typeface="Carlito"/>
                        </a:rPr>
                        <a:t>th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February  2023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Deadline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1</a:t>
                      </a:r>
                      <a:r>
                        <a:rPr lang="en-GB" sz="1100" spc="-5" baseline="30000" dirty="0" smtClean="0">
                          <a:latin typeface="Carlito"/>
                          <a:cs typeface="Carlito"/>
                        </a:rPr>
                        <a:t>st</a:t>
                      </a:r>
                      <a:r>
                        <a:rPr lang="en-GB" sz="1100" spc="-5" dirty="0" smtClean="0">
                          <a:latin typeface="Carlito"/>
                          <a:cs typeface="Carlito"/>
                        </a:rPr>
                        <a:t> May 2024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01242"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</a:t>
                      </a:r>
                      <a:r>
                        <a:rPr sz="11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3: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Developing</a:t>
                      </a:r>
                      <a:r>
                        <a:rPr sz="110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Fitness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7945" marR="120014">
                        <a:lnSpc>
                          <a:spcPct val="10180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Improve Other  Participants  Performance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in 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Sport and Physical  Activity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External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assessment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Examination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68580" marR="29273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100" b="1" spc="-5" dirty="0">
                          <a:latin typeface="Carlito"/>
                          <a:cs typeface="Carlito"/>
                        </a:rPr>
                        <a:t>Worth </a:t>
                      </a:r>
                      <a:r>
                        <a:rPr sz="1100" b="1" dirty="0">
                          <a:latin typeface="Carlito"/>
                          <a:cs typeface="Carlito"/>
                        </a:rPr>
                        <a:t>40%</a:t>
                      </a:r>
                      <a:r>
                        <a:rPr sz="1100" b="1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of  overall</a:t>
                      </a:r>
                      <a:r>
                        <a:rPr sz="1100" b="1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grade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90 minute </a:t>
                      </a:r>
                      <a:r>
                        <a:rPr sz="1100" b="1" u="sng" spc="-10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exam. 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Questions will </a:t>
                      </a: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be 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on </a:t>
                      </a:r>
                      <a:r>
                        <a:rPr sz="11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the 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following</a:t>
                      </a:r>
                      <a:r>
                        <a:rPr sz="1100" b="1" u="sng" spc="1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 </a:t>
                      </a:r>
                      <a:r>
                        <a:rPr sz="11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topics: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A: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Explore the importance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fitness for sports</a:t>
                      </a:r>
                      <a:r>
                        <a:rPr sz="1100" spc="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performance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B: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Investigate fitness testing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determine fitness</a:t>
                      </a:r>
                      <a:r>
                        <a:rPr sz="11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levels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C: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Investigate different fitness training methods</a:t>
                      </a:r>
                      <a:endParaRPr sz="1100">
                        <a:latin typeface="Carlito"/>
                        <a:cs typeface="Carlito"/>
                      </a:endParaRPr>
                    </a:p>
                    <a:p>
                      <a:pPr marL="68580" marR="382905">
                        <a:lnSpc>
                          <a:spcPct val="10180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D: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Investigate fitness programming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improve fitness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and sports  performance</a:t>
                      </a:r>
                      <a:endParaRPr sz="11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First </a:t>
                      </a:r>
                      <a:r>
                        <a:rPr sz="1100" b="1" spc="-5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February</a:t>
                      </a:r>
                      <a:r>
                        <a:rPr sz="11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2024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50" dirty="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100" b="1" dirty="0">
                          <a:latin typeface="Carlito"/>
                          <a:cs typeface="Carlito"/>
                        </a:rPr>
                        <a:t>Retake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(if needed) </a:t>
                      </a:r>
                      <a:r>
                        <a:rPr sz="1100" dirty="0">
                          <a:latin typeface="Carlito"/>
                          <a:cs typeface="Carlito"/>
                        </a:rPr>
                        <a:t>May</a:t>
                      </a:r>
                      <a:r>
                        <a:rPr sz="11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100" spc="-5" dirty="0">
                          <a:latin typeface="Carlito"/>
                          <a:cs typeface="Carlito"/>
                        </a:rPr>
                        <a:t>2024</a:t>
                      </a:r>
                      <a:endParaRPr sz="11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9050019" y="2115057"/>
            <a:ext cx="1522095" cy="3266567"/>
            <a:chOff x="9050019" y="2115058"/>
            <a:chExt cx="1522095" cy="3048000"/>
          </a:xfrm>
        </p:grpSpPr>
        <p:sp>
          <p:nvSpPr>
            <p:cNvPr id="8" name="object 8"/>
            <p:cNvSpPr/>
            <p:nvPr/>
          </p:nvSpPr>
          <p:spPr>
            <a:xfrm>
              <a:off x="9053194" y="2118233"/>
              <a:ext cx="379730" cy="3041650"/>
            </a:xfrm>
            <a:custGeom>
              <a:avLst/>
              <a:gdLst/>
              <a:ahLst/>
              <a:cxnLst/>
              <a:rect l="l" t="t" r="r" b="b"/>
              <a:pathLst>
                <a:path w="379729" h="3041650">
                  <a:moveTo>
                    <a:pt x="0" y="0"/>
                  </a:moveTo>
                  <a:lnTo>
                    <a:pt x="73921" y="2476"/>
                  </a:lnTo>
                  <a:lnTo>
                    <a:pt x="134270" y="9239"/>
                  </a:lnTo>
                  <a:lnTo>
                    <a:pt x="174950" y="19288"/>
                  </a:lnTo>
                  <a:lnTo>
                    <a:pt x="189864" y="31622"/>
                  </a:lnTo>
                  <a:lnTo>
                    <a:pt x="189864" y="1537715"/>
                  </a:lnTo>
                  <a:lnTo>
                    <a:pt x="204779" y="1549997"/>
                  </a:lnTo>
                  <a:lnTo>
                    <a:pt x="245459" y="1560052"/>
                  </a:lnTo>
                  <a:lnTo>
                    <a:pt x="305808" y="1566844"/>
                  </a:lnTo>
                  <a:lnTo>
                    <a:pt x="379729" y="1569339"/>
                  </a:lnTo>
                  <a:lnTo>
                    <a:pt x="305808" y="1571815"/>
                  </a:lnTo>
                  <a:lnTo>
                    <a:pt x="245459" y="1578578"/>
                  </a:lnTo>
                  <a:lnTo>
                    <a:pt x="204779" y="1588627"/>
                  </a:lnTo>
                  <a:lnTo>
                    <a:pt x="189864" y="1600961"/>
                  </a:lnTo>
                  <a:lnTo>
                    <a:pt x="189864" y="3009899"/>
                  </a:lnTo>
                  <a:lnTo>
                    <a:pt x="174950" y="3022254"/>
                  </a:lnTo>
                  <a:lnTo>
                    <a:pt x="134270" y="3032347"/>
                  </a:lnTo>
                  <a:lnTo>
                    <a:pt x="73921" y="3039153"/>
                  </a:lnTo>
                  <a:lnTo>
                    <a:pt x="0" y="3041649"/>
                  </a:lnTo>
                </a:path>
              </a:pathLst>
            </a:custGeom>
            <a:ln w="634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444989" y="2271903"/>
              <a:ext cx="1123950" cy="2447925"/>
            </a:xfrm>
            <a:custGeom>
              <a:avLst/>
              <a:gdLst/>
              <a:ahLst/>
              <a:cxnLst/>
              <a:rect l="l" t="t" r="r" b="b"/>
              <a:pathLst>
                <a:path w="1123950" h="2447925">
                  <a:moveTo>
                    <a:pt x="0" y="2447925"/>
                  </a:moveTo>
                  <a:lnTo>
                    <a:pt x="1123950" y="2447925"/>
                  </a:lnTo>
                  <a:lnTo>
                    <a:pt x="1123950" y="0"/>
                  </a:lnTo>
                  <a:lnTo>
                    <a:pt x="0" y="0"/>
                  </a:lnTo>
                  <a:lnTo>
                    <a:pt x="0" y="2447925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96484" y="812800"/>
            <a:ext cx="10036810" cy="3730625"/>
          </a:xfrm>
          <a:prstGeom prst="rect">
            <a:avLst/>
          </a:prstGeom>
        </p:spPr>
        <p:txBody>
          <a:bodyPr vert="horz" wrap="square" lIns="0" tIns="59690" rIns="0" bIns="0" rtlCol="0">
            <a:spAutoFit/>
          </a:bodyPr>
          <a:lstStyle/>
          <a:p>
            <a:pPr marL="2287905">
              <a:lnSpc>
                <a:spcPct val="100000"/>
              </a:lnSpc>
              <a:spcBef>
                <a:spcPts val="470"/>
              </a:spcBef>
            </a:pPr>
            <a:r>
              <a:rPr sz="1600" b="1" u="heavy" spc="-5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BTEC </a:t>
            </a:r>
            <a:r>
              <a:rPr sz="1600" b="1" u="heavy" spc="-10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TECH </a:t>
            </a:r>
            <a:r>
              <a:rPr sz="1600" b="1" u="heavy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AWARD </a:t>
            </a:r>
            <a:r>
              <a:rPr sz="1600" b="1" u="heavy" spc="-5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in SPORT: Curriculum</a:t>
            </a:r>
            <a:r>
              <a:rPr sz="1600" b="1" u="heavy" spc="20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 </a:t>
            </a:r>
            <a:r>
              <a:rPr sz="1600" b="1" u="heavy" spc="-5" dirty="0">
                <a:uFill>
                  <a:solidFill>
                    <a:srgbClr val="000000"/>
                  </a:solidFill>
                </a:uFill>
                <a:latin typeface="Carlito"/>
                <a:cs typeface="Carlito"/>
              </a:rPr>
              <a:t>Map</a:t>
            </a:r>
            <a:endParaRPr sz="1600" dirty="0">
              <a:latin typeface="Carlito"/>
              <a:cs typeface="Carlito"/>
            </a:endParaRPr>
          </a:p>
          <a:p>
            <a:pPr marL="12700" marR="266700">
              <a:lnSpc>
                <a:spcPct val="110000"/>
              </a:lnSpc>
              <a:spcBef>
                <a:spcPts val="105"/>
              </a:spcBef>
            </a:pPr>
            <a:r>
              <a:rPr sz="1000" spc="-5" dirty="0">
                <a:latin typeface="Carlito"/>
                <a:cs typeface="Carlito"/>
              </a:rPr>
              <a:t>This is a BTEC qualification </a:t>
            </a:r>
            <a:r>
              <a:rPr sz="1000" dirty="0">
                <a:latin typeface="Carlito"/>
                <a:cs typeface="Carlito"/>
              </a:rPr>
              <a:t>which </a:t>
            </a:r>
            <a:r>
              <a:rPr sz="1000" spc="-5" dirty="0">
                <a:latin typeface="Carlito"/>
                <a:cs typeface="Carlito"/>
              </a:rPr>
              <a:t>means that it is a vocational course which allows students to study </a:t>
            </a:r>
            <a:r>
              <a:rPr sz="1000" spc="-10" dirty="0">
                <a:latin typeface="Carlito"/>
                <a:cs typeface="Carlito"/>
              </a:rPr>
              <a:t>the </a:t>
            </a:r>
            <a:r>
              <a:rPr sz="1000" spc="-5" dirty="0">
                <a:latin typeface="Carlito"/>
                <a:cs typeface="Carlito"/>
              </a:rPr>
              <a:t>world of </a:t>
            </a:r>
            <a:r>
              <a:rPr sz="1000" dirty="0">
                <a:latin typeface="Carlito"/>
                <a:cs typeface="Carlito"/>
              </a:rPr>
              <a:t>sport. </a:t>
            </a:r>
            <a:r>
              <a:rPr sz="1000" spc="-5" dirty="0">
                <a:latin typeface="Carlito"/>
                <a:cs typeface="Carlito"/>
              </a:rPr>
              <a:t>It is equivalent to a GCSE qualification. A BTEC course is </a:t>
            </a:r>
            <a:r>
              <a:rPr sz="1000" dirty="0">
                <a:latin typeface="Carlito"/>
                <a:cs typeface="Carlito"/>
              </a:rPr>
              <a:t>made up </a:t>
            </a:r>
            <a:r>
              <a:rPr sz="1000" spc="-5" dirty="0">
                <a:latin typeface="Carlito"/>
                <a:cs typeface="Carlito"/>
              </a:rPr>
              <a:t>of a  mixture of internal </a:t>
            </a:r>
            <a:r>
              <a:rPr sz="1000" dirty="0">
                <a:latin typeface="Carlito"/>
                <a:cs typeface="Carlito"/>
              </a:rPr>
              <a:t>assessment (PSAs) </a:t>
            </a:r>
            <a:r>
              <a:rPr sz="1000" spc="-5" dirty="0">
                <a:latin typeface="Carlito"/>
                <a:cs typeface="Carlito"/>
              </a:rPr>
              <a:t>and </a:t>
            </a:r>
            <a:r>
              <a:rPr sz="1000" dirty="0">
                <a:latin typeface="Carlito"/>
                <a:cs typeface="Carlito"/>
              </a:rPr>
              <a:t>an </a:t>
            </a:r>
            <a:r>
              <a:rPr sz="1000" spc="-5" dirty="0">
                <a:latin typeface="Carlito"/>
                <a:cs typeface="Carlito"/>
              </a:rPr>
              <a:t>examination. </a:t>
            </a:r>
            <a:r>
              <a:rPr sz="1000" spc="-10" dirty="0">
                <a:latin typeface="Carlito"/>
                <a:cs typeface="Carlito"/>
              </a:rPr>
              <a:t>The </a:t>
            </a:r>
            <a:r>
              <a:rPr sz="1000" spc="-5" dirty="0">
                <a:latin typeface="Carlito"/>
                <a:cs typeface="Carlito"/>
              </a:rPr>
              <a:t>BTEC </a:t>
            </a:r>
            <a:r>
              <a:rPr sz="1000" spc="-10" dirty="0">
                <a:latin typeface="Carlito"/>
                <a:cs typeface="Carlito"/>
              </a:rPr>
              <a:t>TECH </a:t>
            </a:r>
            <a:r>
              <a:rPr sz="1000" spc="-5" dirty="0">
                <a:latin typeface="Carlito"/>
                <a:cs typeface="Carlito"/>
              </a:rPr>
              <a:t>AWARD has 2 internal PSA tasks which is worth 60% of the course. The final task is </a:t>
            </a:r>
            <a:r>
              <a:rPr sz="1000" spc="-10" dirty="0">
                <a:latin typeface="Carlito"/>
                <a:cs typeface="Carlito"/>
              </a:rPr>
              <a:t>an </a:t>
            </a:r>
            <a:r>
              <a:rPr sz="1000" spc="-5" dirty="0">
                <a:latin typeface="Carlito"/>
                <a:cs typeface="Carlito"/>
              </a:rPr>
              <a:t>external exam </a:t>
            </a:r>
            <a:r>
              <a:rPr sz="1000" dirty="0">
                <a:latin typeface="Carlito"/>
                <a:cs typeface="Carlito"/>
              </a:rPr>
              <a:t>which </a:t>
            </a:r>
            <a:r>
              <a:rPr sz="1000" spc="-5" dirty="0">
                <a:latin typeface="Carlito"/>
                <a:cs typeface="Carlito"/>
              </a:rPr>
              <a:t>is  worth 40% of their overall</a:t>
            </a:r>
            <a:r>
              <a:rPr sz="1000" spc="5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grade.</a:t>
            </a:r>
            <a:endParaRPr sz="10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50" dirty="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</a:pPr>
            <a:r>
              <a:rPr sz="1000" b="1" spc="-5" dirty="0">
                <a:latin typeface="Carlito"/>
                <a:cs typeface="Carlito"/>
              </a:rPr>
              <a:t>Sequence </a:t>
            </a:r>
            <a:r>
              <a:rPr sz="1000" b="1" dirty="0">
                <a:latin typeface="Carlito"/>
                <a:cs typeface="Carlito"/>
              </a:rPr>
              <a:t>of </a:t>
            </a:r>
            <a:r>
              <a:rPr sz="1000" b="1" spc="-5" dirty="0">
                <a:latin typeface="Carlito"/>
                <a:cs typeface="Carlito"/>
              </a:rPr>
              <a:t>course</a:t>
            </a:r>
            <a:r>
              <a:rPr sz="1000" b="1" spc="10" dirty="0">
                <a:latin typeface="Carlito"/>
                <a:cs typeface="Carlito"/>
              </a:rPr>
              <a:t> </a:t>
            </a:r>
            <a:r>
              <a:rPr sz="1000" b="1" spc="-5" dirty="0">
                <a:latin typeface="Carlito"/>
                <a:cs typeface="Carlito"/>
              </a:rPr>
              <a:t>delivery:</a:t>
            </a:r>
            <a:endParaRPr sz="10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</a:pPr>
            <a:endParaRPr sz="1000" dirty="0">
              <a:latin typeface="Carlito"/>
              <a:cs typeface="Carlito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250" dirty="0">
              <a:latin typeface="Carlito"/>
              <a:cs typeface="Carlito"/>
            </a:endParaRPr>
          </a:p>
          <a:p>
            <a:pPr marL="9097010" marR="5080">
              <a:lnSpc>
                <a:spcPct val="109800"/>
              </a:lnSpc>
            </a:pPr>
            <a:r>
              <a:rPr sz="1100" spc="-5" dirty="0">
                <a:latin typeface="Carlito"/>
                <a:cs typeface="Carlito"/>
              </a:rPr>
              <a:t>Please note</a:t>
            </a:r>
            <a:r>
              <a:rPr sz="1100" spc="-55" dirty="0">
                <a:latin typeface="Carlito"/>
                <a:cs typeface="Carlito"/>
              </a:rPr>
              <a:t> </a:t>
            </a:r>
            <a:r>
              <a:rPr sz="1100" dirty="0">
                <a:latin typeface="Carlito"/>
                <a:cs typeface="Carlito"/>
              </a:rPr>
              <a:t>that  </a:t>
            </a:r>
            <a:r>
              <a:rPr sz="1100" spc="-5" dirty="0">
                <a:latin typeface="Carlito"/>
                <a:cs typeface="Carlito"/>
              </a:rPr>
              <a:t>students </a:t>
            </a:r>
            <a:r>
              <a:rPr sz="1100" dirty="0">
                <a:latin typeface="Carlito"/>
                <a:cs typeface="Carlito"/>
              </a:rPr>
              <a:t>will </a:t>
            </a:r>
            <a:r>
              <a:rPr sz="1100" spc="-5" dirty="0">
                <a:latin typeface="Carlito"/>
                <a:cs typeface="Carlito"/>
              </a:rPr>
              <a:t>be  set strict  </a:t>
            </a:r>
            <a:r>
              <a:rPr sz="1100" dirty="0">
                <a:latin typeface="Carlito"/>
                <a:cs typeface="Carlito"/>
              </a:rPr>
              <a:t>deadlines </a:t>
            </a:r>
            <a:r>
              <a:rPr sz="1100" spc="-5" dirty="0">
                <a:latin typeface="Carlito"/>
                <a:cs typeface="Carlito"/>
              </a:rPr>
              <a:t>for  </a:t>
            </a:r>
            <a:r>
              <a:rPr sz="1100" dirty="0">
                <a:latin typeface="Carlito"/>
                <a:cs typeface="Carlito"/>
              </a:rPr>
              <a:t>assignment  tasks to </a:t>
            </a:r>
            <a:r>
              <a:rPr sz="1100" spc="-10" dirty="0">
                <a:latin typeface="Carlito"/>
                <a:cs typeface="Carlito"/>
              </a:rPr>
              <a:t>be  </a:t>
            </a:r>
            <a:r>
              <a:rPr sz="1100" spc="-5" dirty="0">
                <a:latin typeface="Carlito"/>
                <a:cs typeface="Carlito"/>
              </a:rPr>
              <a:t>handed </a:t>
            </a:r>
            <a:r>
              <a:rPr sz="1100" dirty="0">
                <a:latin typeface="Carlito"/>
                <a:cs typeface="Carlito"/>
              </a:rPr>
              <a:t>it. </a:t>
            </a:r>
            <a:r>
              <a:rPr sz="1100" spc="-5" dirty="0">
                <a:latin typeface="Carlito"/>
                <a:cs typeface="Carlito"/>
              </a:rPr>
              <a:t>They  must meet  </a:t>
            </a:r>
            <a:r>
              <a:rPr sz="1100" dirty="0">
                <a:latin typeface="Carlito"/>
                <a:cs typeface="Carlito"/>
              </a:rPr>
              <a:t>these </a:t>
            </a:r>
            <a:r>
              <a:rPr sz="1100" spc="-5" dirty="0">
                <a:latin typeface="Carlito"/>
                <a:cs typeface="Carlito"/>
              </a:rPr>
              <a:t>deadlines  </a:t>
            </a:r>
            <a:r>
              <a:rPr sz="1100" dirty="0">
                <a:latin typeface="Carlito"/>
                <a:cs typeface="Carlito"/>
              </a:rPr>
              <a:t>to </a:t>
            </a:r>
            <a:r>
              <a:rPr sz="1100" spc="-5" dirty="0">
                <a:latin typeface="Carlito"/>
                <a:cs typeface="Carlito"/>
              </a:rPr>
              <a:t>meet </a:t>
            </a:r>
            <a:r>
              <a:rPr sz="1100" dirty="0">
                <a:latin typeface="Carlito"/>
                <a:cs typeface="Carlito"/>
              </a:rPr>
              <a:t>the  requirements</a:t>
            </a:r>
            <a:r>
              <a:rPr sz="1100" spc="-80" dirty="0">
                <a:latin typeface="Carlito"/>
                <a:cs typeface="Carlito"/>
              </a:rPr>
              <a:t> </a:t>
            </a:r>
            <a:r>
              <a:rPr sz="1100" dirty="0">
                <a:latin typeface="Carlito"/>
                <a:cs typeface="Carlito"/>
              </a:rPr>
              <a:t>of  this</a:t>
            </a:r>
            <a:r>
              <a:rPr sz="1100" spc="-10" dirty="0">
                <a:latin typeface="Carlito"/>
                <a:cs typeface="Carlito"/>
              </a:rPr>
              <a:t> </a:t>
            </a:r>
            <a:r>
              <a:rPr sz="1100" spc="-5" dirty="0">
                <a:latin typeface="Carlito"/>
                <a:cs typeface="Carlito"/>
              </a:rPr>
              <a:t>course.</a:t>
            </a:r>
            <a:endParaRPr sz="1100" dirty="0">
              <a:latin typeface="Carlito"/>
              <a:cs typeface="Carlito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9041130" y="5177612"/>
            <a:ext cx="1514475" cy="2099945"/>
            <a:chOff x="9041130" y="5177612"/>
            <a:chExt cx="1514475" cy="2099945"/>
          </a:xfrm>
        </p:grpSpPr>
        <p:sp>
          <p:nvSpPr>
            <p:cNvPr id="12" name="object 12"/>
            <p:cNvSpPr/>
            <p:nvPr/>
          </p:nvSpPr>
          <p:spPr>
            <a:xfrm>
              <a:off x="9044305" y="5223383"/>
              <a:ext cx="379730" cy="1013460"/>
            </a:xfrm>
            <a:custGeom>
              <a:avLst/>
              <a:gdLst/>
              <a:ahLst/>
              <a:cxnLst/>
              <a:rect l="l" t="t" r="r" b="b"/>
              <a:pathLst>
                <a:path w="379729" h="1013460">
                  <a:moveTo>
                    <a:pt x="0" y="0"/>
                  </a:moveTo>
                  <a:lnTo>
                    <a:pt x="73921" y="2476"/>
                  </a:lnTo>
                  <a:lnTo>
                    <a:pt x="134270" y="9239"/>
                  </a:lnTo>
                  <a:lnTo>
                    <a:pt x="174950" y="19288"/>
                  </a:lnTo>
                  <a:lnTo>
                    <a:pt x="189865" y="31622"/>
                  </a:lnTo>
                  <a:lnTo>
                    <a:pt x="189865" y="509269"/>
                  </a:lnTo>
                  <a:lnTo>
                    <a:pt x="204779" y="521624"/>
                  </a:lnTo>
                  <a:lnTo>
                    <a:pt x="245459" y="531717"/>
                  </a:lnTo>
                  <a:lnTo>
                    <a:pt x="305808" y="538523"/>
                  </a:lnTo>
                  <a:lnTo>
                    <a:pt x="379729" y="541019"/>
                  </a:lnTo>
                  <a:lnTo>
                    <a:pt x="305808" y="543496"/>
                  </a:lnTo>
                  <a:lnTo>
                    <a:pt x="245459" y="550259"/>
                  </a:lnTo>
                  <a:lnTo>
                    <a:pt x="204779" y="560308"/>
                  </a:lnTo>
                  <a:lnTo>
                    <a:pt x="189865" y="572642"/>
                  </a:lnTo>
                  <a:lnTo>
                    <a:pt x="189865" y="981709"/>
                  </a:lnTo>
                  <a:lnTo>
                    <a:pt x="174950" y="994064"/>
                  </a:lnTo>
                  <a:lnTo>
                    <a:pt x="134270" y="1004157"/>
                  </a:lnTo>
                  <a:lnTo>
                    <a:pt x="73921" y="1010963"/>
                  </a:lnTo>
                  <a:lnTo>
                    <a:pt x="0" y="1013459"/>
                  </a:lnTo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9406255" y="5177612"/>
              <a:ext cx="1149350" cy="2099945"/>
            </a:xfrm>
            <a:custGeom>
              <a:avLst/>
              <a:gdLst/>
              <a:ahLst/>
              <a:cxnLst/>
              <a:rect l="l" t="t" r="r" b="b"/>
              <a:pathLst>
                <a:path w="1149350" h="2099945">
                  <a:moveTo>
                    <a:pt x="1149350" y="0"/>
                  </a:moveTo>
                  <a:lnTo>
                    <a:pt x="0" y="0"/>
                  </a:lnTo>
                  <a:lnTo>
                    <a:pt x="0" y="2099945"/>
                  </a:lnTo>
                  <a:lnTo>
                    <a:pt x="1149350" y="2099945"/>
                  </a:lnTo>
                  <a:lnTo>
                    <a:pt x="11493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9406255" y="5076825"/>
            <a:ext cx="1149350" cy="2099945"/>
          </a:xfrm>
          <a:prstGeom prst="rect">
            <a:avLst/>
          </a:prstGeom>
          <a:ln w="6350">
            <a:solidFill>
              <a:srgbClr val="00000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95250" marR="127000">
              <a:lnSpc>
                <a:spcPct val="109800"/>
              </a:lnSpc>
              <a:spcBef>
                <a:spcPts val="240"/>
              </a:spcBef>
            </a:pPr>
            <a:r>
              <a:rPr sz="1000" spc="-10" dirty="0">
                <a:latin typeface="Carlito"/>
                <a:cs typeface="Carlito"/>
              </a:rPr>
              <a:t>The </a:t>
            </a:r>
            <a:r>
              <a:rPr sz="1000" dirty="0">
                <a:latin typeface="Carlito"/>
                <a:cs typeface="Carlito"/>
              </a:rPr>
              <a:t>exam </a:t>
            </a:r>
            <a:r>
              <a:rPr sz="1000" spc="-5" dirty="0">
                <a:latin typeface="Carlito"/>
                <a:cs typeface="Carlito"/>
              </a:rPr>
              <a:t>can </a:t>
            </a:r>
            <a:r>
              <a:rPr sz="1000" dirty="0">
                <a:latin typeface="Carlito"/>
                <a:cs typeface="Carlito"/>
              </a:rPr>
              <a:t>be  sat </a:t>
            </a:r>
            <a:r>
              <a:rPr sz="1000" spc="-5" dirty="0">
                <a:latin typeface="Carlito"/>
                <a:cs typeface="Carlito"/>
              </a:rPr>
              <a:t>twice. </a:t>
            </a:r>
            <a:r>
              <a:rPr sz="1000" spc="-10" dirty="0">
                <a:latin typeface="Carlito"/>
                <a:cs typeface="Carlito"/>
              </a:rPr>
              <a:t>They  </a:t>
            </a:r>
            <a:r>
              <a:rPr sz="1000" spc="-5" dirty="0">
                <a:latin typeface="Carlito"/>
                <a:cs typeface="Carlito"/>
              </a:rPr>
              <a:t>will only re-sit if  they need the  points to</a:t>
            </a:r>
            <a:r>
              <a:rPr sz="1000" spc="-35" dirty="0">
                <a:latin typeface="Carlito"/>
                <a:cs typeface="Carlito"/>
              </a:rPr>
              <a:t> </a:t>
            </a:r>
            <a:r>
              <a:rPr sz="1000" spc="-5" dirty="0">
                <a:latin typeface="Carlito"/>
                <a:cs typeface="Carlito"/>
              </a:rPr>
              <a:t>improve  their overall  grade. If they </a:t>
            </a:r>
            <a:r>
              <a:rPr sz="1000" dirty="0">
                <a:latin typeface="Carlito"/>
                <a:cs typeface="Carlito"/>
              </a:rPr>
              <a:t>sit  </a:t>
            </a:r>
            <a:r>
              <a:rPr sz="1000" spc="-5" dirty="0">
                <a:latin typeface="Carlito"/>
                <a:cs typeface="Carlito"/>
              </a:rPr>
              <a:t>the examination  their 2</a:t>
            </a:r>
            <a:r>
              <a:rPr sz="975" spc="-7" baseline="29914" dirty="0">
                <a:latin typeface="Carlito"/>
                <a:cs typeface="Carlito"/>
              </a:rPr>
              <a:t>nd </a:t>
            </a:r>
            <a:r>
              <a:rPr sz="1000" spc="-5" dirty="0">
                <a:latin typeface="Carlito"/>
                <a:cs typeface="Carlito"/>
              </a:rPr>
              <a:t>score  counts towards  their overall  grade.</a:t>
            </a:r>
            <a:endParaRPr sz="1000" dirty="0">
              <a:latin typeface="Carlito"/>
              <a:cs typeface="Carlito"/>
            </a:endParaRPr>
          </a:p>
        </p:txBody>
      </p:sp>
      <p:pic>
        <p:nvPicPr>
          <p:cNvPr id="15" name="Picture 14" descr="Logo&#10;&#10;Description automatically generat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516" y="196857"/>
            <a:ext cx="1108290" cy="83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Logo&#10;&#10;Description automatically generat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120" y="196857"/>
            <a:ext cx="1108290" cy="83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455134"/>
              </p:ext>
            </p:extLst>
          </p:nvPr>
        </p:nvGraphicFramePr>
        <p:xfrm>
          <a:off x="165100" y="123825"/>
          <a:ext cx="10355577" cy="67750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8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5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6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3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3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753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85928">
                <a:tc gridSpan="9">
                  <a:txBody>
                    <a:bodyPr/>
                    <a:lstStyle/>
                    <a:p>
                      <a:pPr algn="ctr">
                        <a:lnSpc>
                          <a:spcPts val="1170"/>
                        </a:lnSpc>
                      </a:pP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Key knowledge &amp; skills to </a:t>
                      </a:r>
                      <a:r>
                        <a:rPr sz="9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be </a:t>
                      </a: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mastered </a:t>
                      </a:r>
                      <a:r>
                        <a:rPr sz="9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by</a:t>
                      </a:r>
                      <a:r>
                        <a:rPr sz="900" b="1" spc="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students</a:t>
                      </a:r>
                      <a:endParaRPr sz="9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6F2F9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927">
                <a:tc gridSpan="9"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Year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10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E4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</a:pPr>
                      <a:r>
                        <a:rPr sz="105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 </a:t>
                      </a:r>
                      <a:r>
                        <a:rPr sz="105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1: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Preparing participants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to take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in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sport and activity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b="1" dirty="0">
                          <a:latin typeface="Carlito"/>
                          <a:cs typeface="Carlito"/>
                        </a:rPr>
                        <a:t>PSA 1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-30% of overall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grade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CC2E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ts val="1290"/>
                        </a:lnSpc>
                      </a:pPr>
                      <a:r>
                        <a:rPr sz="105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 </a:t>
                      </a:r>
                      <a:r>
                        <a:rPr sz="105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2: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Taking part and improving other participants</a:t>
                      </a:r>
                      <a:r>
                        <a:rPr sz="1050" b="1" spc="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sporting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performance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50" b="1" dirty="0">
                          <a:latin typeface="Carlito"/>
                          <a:cs typeface="Carlito"/>
                        </a:rPr>
                        <a:t>PSA 2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-30% of overall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grade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0457">
                <a:tc>
                  <a:txBody>
                    <a:bodyPr/>
                    <a:lstStyle/>
                    <a:p>
                      <a:pPr algn="ctr">
                        <a:lnSpc>
                          <a:spcPts val="117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Topic</a:t>
                      </a:r>
                      <a:r>
                        <a:rPr sz="9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title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1: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62230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Increasing  participation in  regular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or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activity  for different types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sports  participants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2: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50495">
                        <a:lnSpc>
                          <a:spcPct val="101699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Equipment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technology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required for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participants to  use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when taking  part in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</a:t>
                      </a:r>
                      <a:r>
                        <a:rPr sz="105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activity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spc="-5" dirty="0">
                          <a:latin typeface="Carlito"/>
                          <a:cs typeface="Carlito"/>
                        </a:rPr>
                        <a:t>3a: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20014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Preparing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participants to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 activity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(plan a  warmup)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3b: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18745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Preparing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participants to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 activity (Lead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  warmup).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9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1: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 marL="68580" marR="22352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Components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fitness.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</a:t>
                      </a:r>
                      <a:r>
                        <a:rPr sz="105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2: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4511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Participating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3:</a:t>
                      </a:r>
                      <a:r>
                        <a:rPr sz="1050" b="1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Officiating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b="1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050" b="1" dirty="0">
                          <a:latin typeface="Carlito"/>
                          <a:cs typeface="Carlito"/>
                        </a:rPr>
                        <a:t>4:</a:t>
                      </a:r>
                      <a:r>
                        <a:rPr sz="1050" b="1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Improving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participants’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sporting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skill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70329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90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33679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successfully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increase  participation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01930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activity  for chosen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participants?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can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9334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technology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aid  individuals</a:t>
                      </a:r>
                      <a:r>
                        <a:rPr sz="105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during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participation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activity?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</a:t>
                      </a:r>
                    </a:p>
                    <a:p>
                      <a:pPr marL="67945" marR="11938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chosen  participant safely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prepare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for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</a:t>
                      </a:r>
                    </a:p>
                    <a:p>
                      <a:pPr marL="67945" marR="208279">
                        <a:lnSpc>
                          <a:spcPct val="100899"/>
                        </a:lnSpc>
                        <a:spcBef>
                          <a:spcPts val="1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chosen</a:t>
                      </a:r>
                      <a:r>
                        <a:rPr sz="105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 activity?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5494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successfully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lead  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warm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up  designed for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414020">
                        <a:lnSpc>
                          <a:spcPct val="100899"/>
                        </a:lnSpc>
                        <a:spcBef>
                          <a:spcPts val="1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chosen  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artici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Why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 are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1874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components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important  during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performances?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 I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help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24154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young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people  understand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skills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8986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strategies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required in the  chosen</a:t>
                      </a:r>
                      <a:r>
                        <a:rPr sz="105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activity?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 I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help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2446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young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people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  have a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better  understanding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94945">
                        <a:lnSpc>
                          <a:spcPct val="101499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roles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officials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rules a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chosen  activity?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How can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5367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successfully plan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lead a  tournament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for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62230">
                        <a:lnSpc>
                          <a:spcPct val="101499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young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people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demonstrate their  skills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 the  chosen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activity?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215">
                <a:tc>
                  <a:txBody>
                    <a:bodyPr/>
                    <a:lstStyle/>
                    <a:p>
                      <a:pPr marL="123189" marR="67945" indent="-50800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900" b="1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knowledge  and</a:t>
                      </a:r>
                      <a:r>
                        <a:rPr sz="900" b="1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concepts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For a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chosen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 marL="67945" marR="9017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scenario from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exam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board –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students must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write an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account  of: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7945" marR="102235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1.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Justification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their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chosen  physical activities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explain how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they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meet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needs of 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selected  participant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For a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chosen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 marL="68580" marR="9080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scenario from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exam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board –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students must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write an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account  of: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8580" marR="134620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1.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Justification</a:t>
                      </a:r>
                      <a:r>
                        <a:rPr sz="105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their choices of  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different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types of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clothing and  equipment  required for 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to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For a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chosen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9207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scenario from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exam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board –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students must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write an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account  of: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88265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1. A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warm-up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plan that</a:t>
                      </a:r>
                      <a:r>
                        <a:rPr sz="105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includes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pulse raiser,  mobiliser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preparation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stretches for the  selected  participant to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prepare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them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Video evidence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5082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warmup</a:t>
                      </a:r>
                      <a:r>
                        <a:rPr sz="105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to  include: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198120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1.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practical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evidence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including  d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nstrat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s  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audio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students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delivering a  warm-up to a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group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participants.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Produce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written</a:t>
                      </a:r>
                    </a:p>
                    <a:p>
                      <a:pPr marL="68580" marR="20955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response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which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includes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  account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8580" marR="234315">
                        <a:lnSpc>
                          <a:spcPct val="101699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How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components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will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be  used during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participation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  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team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 smtClean="0">
                          <a:latin typeface="Carlito"/>
                          <a:cs typeface="Carlito"/>
                        </a:rPr>
                        <a:t>sport</a:t>
                      </a:r>
                      <a:endParaRPr lang="en-GB" sz="1050" spc="0" dirty="0" smtClean="0">
                        <a:latin typeface="Carlito"/>
                        <a:cs typeface="Carlito"/>
                      </a:endParaRPr>
                    </a:p>
                    <a:p>
                      <a:pPr marL="68580" marR="234315">
                        <a:lnSpc>
                          <a:spcPct val="101699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8580" marR="180340">
                        <a:lnSpc>
                          <a:spcPct val="101899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The impact</a:t>
                      </a:r>
                      <a:r>
                        <a:rPr sz="105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each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 these  components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on</a:t>
                      </a: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Video evidence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26364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performance in</a:t>
                      </a:r>
                      <a:r>
                        <a:rPr sz="1050" spc="-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  chosen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 to  include: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100965">
                        <a:lnSpc>
                          <a:spcPct val="101600"/>
                        </a:lnSpc>
                        <a:spcBef>
                          <a:spcPts val="5"/>
                        </a:spcBef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At least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three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sports skills being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performed in  isolated</a:t>
                      </a:r>
                      <a:r>
                        <a:rPr sz="105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practices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AutoNum type="arabicPeriod"/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141605">
                        <a:lnSpc>
                          <a:spcPct val="101800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Sports skills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strategies  being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performed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 a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competitive  situation.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Produce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 a</a:t>
                      </a:r>
                    </a:p>
                    <a:p>
                      <a:pPr marL="68580" marR="21018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presentation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(PowerPoint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or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 </a:t>
                      </a:r>
                      <a:r>
                        <a:rPr sz="1050" spc="-5" dirty="0" smtClean="0">
                          <a:latin typeface="Carlito"/>
                          <a:cs typeface="Carlito"/>
                        </a:rPr>
                        <a:t>demonstration</a:t>
                      </a:r>
                      <a:r>
                        <a:rPr lang="en-GB" sz="1050" spc="-5" dirty="0" smtClean="0">
                          <a:latin typeface="Carlito"/>
                          <a:cs typeface="Carlito"/>
                        </a:rPr>
                        <a:t>n</a:t>
                      </a:r>
                      <a:r>
                        <a:rPr sz="1050" dirty="0" smtClean="0">
                          <a:latin typeface="Carlito"/>
                          <a:cs typeface="Carlito"/>
                        </a:rPr>
                        <a:t>)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8580" marR="95250">
                        <a:lnSpc>
                          <a:spcPct val="101600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The different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roles and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responsibilities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officials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 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selected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AutoNum type="arabicPeriod"/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8580" marR="434340" algn="just">
                        <a:lnSpc>
                          <a:spcPct val="101899"/>
                        </a:lnSpc>
                        <a:buAutoNum type="arabicPeriod"/>
                        <a:tabLst>
                          <a:tab pos="207645" algn="l"/>
                        </a:tabLst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rules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regulations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around: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Produce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written</a:t>
                      </a:r>
                    </a:p>
                    <a:p>
                      <a:pPr marL="67945" marR="21082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response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which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includes: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7945" marR="136525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1. A plan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for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drills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conditioned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practices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for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one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sporting skill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student’s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choice.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00" dirty="0">
                        <a:latin typeface="Times New Roman"/>
                        <a:cs typeface="Times New Roman"/>
                      </a:endParaRPr>
                    </a:p>
                    <a:p>
                      <a:pPr marL="67945" marR="32385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Provide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video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evidence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of:</a:t>
                      </a: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304954"/>
              </p:ext>
            </p:extLst>
          </p:nvPr>
        </p:nvGraphicFramePr>
        <p:xfrm>
          <a:off x="182879" y="251460"/>
          <a:ext cx="10355578" cy="70957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480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4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53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6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753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753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7538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7729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529396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010" indent="-139700">
                        <a:lnSpc>
                          <a:spcPts val="1290"/>
                        </a:lnSpc>
                        <a:buAutoNum type="arabicPeriod" startAt="2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7945" marR="130175">
                        <a:lnSpc>
                          <a:spcPts val="1340"/>
                        </a:lnSpc>
                        <a:spcBef>
                          <a:spcPts val="5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characteristics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type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provision in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7945" marR="92710">
                        <a:lnSpc>
                          <a:spcPts val="134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participant’s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local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area and the  advantages and  disadvantages of  this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provision</a:t>
                      </a:r>
                      <a:r>
                        <a:rPr sz="100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7945" marR="108585">
                        <a:lnSpc>
                          <a:spcPts val="133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chosen  physical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activities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ts val="13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and the needs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</a:p>
                    <a:p>
                      <a:pPr marL="67945" marR="40195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selected  participant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7945" marR="108585">
                        <a:lnSpc>
                          <a:spcPct val="101699"/>
                        </a:lnSpc>
                        <a:buAutoNum type="arabicPeriod" startAt="3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The potential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barriers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participation in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chosen  physical activities  for the selected  participant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AutoNum type="arabicPeriod" startAt="3"/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7945" marR="62865">
                        <a:lnSpc>
                          <a:spcPct val="101699"/>
                        </a:lnSpc>
                        <a:buAutoNum type="arabicPeriod" startAt="3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The methods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 overcome these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barriers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participation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this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selected  participant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chosen  physical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activities.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chosen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activity.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62230">
                        <a:lnSpc>
                          <a:spcPct val="101699"/>
                        </a:lnSpc>
                        <a:spcBef>
                          <a:spcPts val="5"/>
                        </a:spcBef>
                        <a:buAutoNum type="arabicPeriod" startAt="2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Justification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  use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the  different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types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technology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available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individual to  participate in the  chosen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activity.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AutoNum type="arabicPeriod" startAt="2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02235">
                        <a:lnSpc>
                          <a:spcPct val="101800"/>
                        </a:lnSpc>
                        <a:spcBef>
                          <a:spcPts val="5"/>
                        </a:spcBef>
                        <a:buAutoNum type="arabicPeriod" startAt="2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The benefits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limitations</a:t>
                      </a:r>
                      <a:r>
                        <a:rPr sz="1000" spc="-1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using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this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technology for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individual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participate in the  chosen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activity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08279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chosen</a:t>
                      </a:r>
                      <a:r>
                        <a:rPr sz="100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physical  activity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1874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2. An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account to  justify the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choice  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activities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  each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component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warm-up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related to the  needs of 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participant,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responses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cardiorespiratory  system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musculoskeletal  system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the  chosen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physical  activity.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7010" indent="-139700">
                        <a:lnSpc>
                          <a:spcPts val="1290"/>
                        </a:lnSpc>
                        <a:buAutoNum type="arabicPeriod" startAt="2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pulse raiser,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23850">
                        <a:lnSpc>
                          <a:spcPts val="1340"/>
                        </a:lnSpc>
                        <a:spcBef>
                          <a:spcPts val="5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mobiliser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preparation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stretches.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7945" marR="73660">
                        <a:lnSpc>
                          <a:spcPct val="101800"/>
                        </a:lnSpc>
                        <a:buAutoNum type="arabicPeriod" startAt="3"/>
                        <a:tabLst>
                          <a:tab pos="20764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Practical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evidence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including audio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students  supporting  participants to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take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 a  warm-up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chosen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physical  activity using key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teaching points</a:t>
                      </a:r>
                      <a:r>
                        <a:rPr sz="1000" spc="-10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 support good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practice.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performance</a:t>
                      </a:r>
                      <a:r>
                        <a:rPr sz="1000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team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9550" indent="-141605">
                        <a:lnSpc>
                          <a:spcPts val="1290"/>
                        </a:lnSpc>
                        <a:buAutoNum type="alphaLcParenR"/>
                        <a:tabLst>
                          <a:tab pos="210185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number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players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23825">
                        <a:lnSpc>
                          <a:spcPts val="1340"/>
                        </a:lnSpc>
                        <a:spcBef>
                          <a:spcPts val="50"/>
                        </a:spcBef>
                        <a:buAutoNum type="alphaLcParenR" startAt="2"/>
                        <a:tabLst>
                          <a:tab pos="216535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players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can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score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when  taking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ts val="1305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selected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03505">
                        <a:lnSpc>
                          <a:spcPct val="101699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3.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Actions the  officials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would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be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expected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take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ensure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rules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associated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with: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37160">
                        <a:lnSpc>
                          <a:spcPct val="101800"/>
                        </a:lnSpc>
                        <a:buAutoNum type="alphaLcParenR"/>
                        <a:tabLst>
                          <a:tab pos="210185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number</a:t>
                      </a:r>
                      <a:r>
                        <a:rPr sz="100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players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22555">
                        <a:lnSpc>
                          <a:spcPct val="101800"/>
                        </a:lnSpc>
                        <a:buAutoNum type="alphaLcParenR"/>
                        <a:tabLst>
                          <a:tab pos="216535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scoring is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adhered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when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taking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selected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1.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Students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90170">
                        <a:lnSpc>
                          <a:spcPts val="1340"/>
                        </a:lnSpc>
                        <a:spcBef>
                          <a:spcPts val="5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demonstrating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that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they are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able  to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deliver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05410">
                        <a:lnSpc>
                          <a:spcPts val="1340"/>
                        </a:lnSpc>
                        <a:spcBef>
                          <a:spcPts val="1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demonstrations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the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techniques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participants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support them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10489">
                        <a:lnSpc>
                          <a:spcPts val="133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they take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planned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drills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73355">
                        <a:lnSpc>
                          <a:spcPts val="135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conditioned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practices.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9000">
                <a:tc>
                  <a:txBody>
                    <a:bodyPr/>
                    <a:lstStyle/>
                    <a:p>
                      <a:pPr marL="180975" marR="177800" indent="2540" algn="ctr">
                        <a:lnSpc>
                          <a:spcPts val="1220"/>
                        </a:lnSpc>
                        <a:spcBef>
                          <a:spcPts val="10"/>
                        </a:spcBef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Skills  </a:t>
                      </a:r>
                      <a:r>
                        <a:rPr sz="800" b="1" dirty="0">
                          <a:latin typeface="Carlito"/>
                          <a:cs typeface="Carlito"/>
                        </a:rPr>
                        <a:t>(C</a:t>
                      </a:r>
                      <a:r>
                        <a:rPr sz="800" b="1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800" b="1" dirty="0">
                          <a:latin typeface="Carlito"/>
                          <a:cs typeface="Carlito"/>
                        </a:rPr>
                        <a:t>mmand 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words)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Justify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677545">
                        <a:lnSpc>
                          <a:spcPct val="1018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Ex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p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in 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Apply  Assess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Recommend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74370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Justify  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Revi</a:t>
                      </a:r>
                      <a:r>
                        <a:rPr sz="1000" b="1" spc="-20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w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Plan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675640" algn="just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Justify  Assess  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Revi</a:t>
                      </a:r>
                      <a:r>
                        <a:rPr sz="1000" b="1" spc="-20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w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Lead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410845">
                        <a:lnSpc>
                          <a:spcPct val="1018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str</a:t>
                      </a:r>
                      <a:r>
                        <a:rPr sz="1000" b="1" spc="-20" dirty="0">
                          <a:latin typeface="Carlito"/>
                          <a:cs typeface="Carlito"/>
                        </a:rPr>
                        <a:t>u</a:t>
                      </a:r>
                      <a:r>
                        <a:rPr sz="1000" b="1" spc="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b="1" spc="-15" dirty="0">
                          <a:latin typeface="Carlito"/>
                          <a:cs typeface="Carlito"/>
                        </a:rPr>
                        <a:t>t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 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Evaluate  Review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41350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Explain  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An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lyse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520700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Skills  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Str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t</a:t>
                      </a:r>
                      <a:r>
                        <a:rPr sz="1000" b="1" spc="-15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gi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 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Tactics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33375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Explain  Dem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str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te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Lead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35280">
                        <a:lnSpc>
                          <a:spcPct val="101800"/>
                        </a:lnSpc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Dem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str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b="1" dirty="0">
                          <a:latin typeface="Carlito"/>
                          <a:cs typeface="Carlito"/>
                        </a:rPr>
                        <a:t>te 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Plan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b="1" spc="-5" dirty="0">
                          <a:latin typeface="Carlito"/>
                          <a:cs typeface="Carlito"/>
                        </a:rPr>
                        <a:t>Review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9485">
                <a:tc>
                  <a:txBody>
                    <a:bodyPr/>
                    <a:lstStyle/>
                    <a:p>
                      <a:pPr marL="101600" marR="98425" algn="ctr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Assessment</a:t>
                      </a:r>
                      <a:r>
                        <a:rPr sz="800" b="1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&amp;  Educational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103505" marR="99695" indent="1270" algn="ctr">
                        <a:lnSpc>
                          <a:spcPts val="1210"/>
                        </a:lnSpc>
                        <a:spcBef>
                          <a:spcPts val="15"/>
                        </a:spcBef>
                      </a:pPr>
                      <a:r>
                        <a:rPr sz="800" b="1" spc="-10" dirty="0">
                          <a:latin typeface="Carlito"/>
                          <a:cs typeface="Carlito"/>
                        </a:rPr>
                        <a:t>Visit  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800" b="1" dirty="0">
                          <a:latin typeface="Carlito"/>
                          <a:cs typeface="Carlito"/>
                        </a:rPr>
                        <a:t>pport</a:t>
                      </a:r>
                      <a:r>
                        <a:rPr sz="800" b="1" spc="5" dirty="0">
                          <a:latin typeface="Carlito"/>
                          <a:cs typeface="Carlito"/>
                        </a:rPr>
                        <a:t>u</a:t>
                      </a:r>
                      <a:r>
                        <a:rPr sz="800" b="1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800" b="1" dirty="0">
                          <a:latin typeface="Carlito"/>
                          <a:cs typeface="Carlito"/>
                        </a:rPr>
                        <a:t>ties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1623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1686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1813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1686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2860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  Video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evidence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1623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1813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30504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  Video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evidence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1623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2860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  Video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evidence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work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7945" marR="31813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  tasks</a:t>
                      </a:r>
                    </a:p>
                    <a:p>
                      <a:pPr marL="67945" marR="230504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Exit tickets  Video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evidence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45828"/>
              </p:ext>
            </p:extLst>
          </p:nvPr>
        </p:nvGraphicFramePr>
        <p:xfrm>
          <a:off x="182879" y="419100"/>
          <a:ext cx="9825353" cy="67174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54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2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5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85927">
                <a:tc gridSpan="8"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Key knowledge &amp; skills to </a:t>
                      </a:r>
                      <a:r>
                        <a:rPr sz="8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be </a:t>
                      </a: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mastered </a:t>
                      </a:r>
                      <a:r>
                        <a:rPr sz="8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by</a:t>
                      </a:r>
                      <a:r>
                        <a:rPr sz="800" b="1" spc="1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students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6F2F9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182">
                <a:tc gridSpan="8"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Year</a:t>
                      </a:r>
                      <a:r>
                        <a:rPr sz="8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11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5927">
                <a:tc gridSpan="8"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 3: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 Developing Fitness to Improve 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Other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Participants Performance in Sport 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800" b="1" spc="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Activity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6690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Topic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title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A: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Explore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A: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Explore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A: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Explore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B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B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B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 fitness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30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B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6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importance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6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importance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6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importance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6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testing to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determine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6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testing to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determine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6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testing to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determine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6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testing to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determine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06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levels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levels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levels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levels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706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6154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5928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8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questions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is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are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is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tests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are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do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706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importance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principles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exercise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importance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are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appropriate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appropriate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normative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data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708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intensity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 testing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test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each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each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component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tables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interpret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7087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successful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they can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it can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requirements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component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skill related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 test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results?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068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participation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applied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measured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or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administration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706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sport?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worked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out.?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each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154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programmes?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4098620">
                <a:tc>
                  <a:txBody>
                    <a:bodyPr/>
                    <a:lstStyle/>
                    <a:p>
                      <a:pPr marL="172085">
                        <a:lnSpc>
                          <a:spcPts val="1170"/>
                        </a:lnSpc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80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knowledge</a:t>
                      </a:r>
                      <a:endParaRPr sz="800">
                        <a:latin typeface="Carlito"/>
                        <a:cs typeface="Carlito"/>
                      </a:endParaRPr>
                    </a:p>
                    <a:p>
                      <a:pPr marL="22225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and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concepts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Types of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 marR="139700">
                        <a:lnSpc>
                          <a:spcPct val="101499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requiring  specific  components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fitness: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 marR="37147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aerobic  endurance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 marR="37147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muscular  endurance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 marR="37147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muscular  strength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speed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flexibility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 marR="292100">
                        <a:lnSpc>
                          <a:spcPts val="1350"/>
                        </a:lnSpc>
                        <a:spcBef>
                          <a:spcPts val="4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body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n</a:t>
                      </a:r>
                    </a:p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power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agility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reaction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time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balance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coordination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basic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04165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principles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(FITT):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frequency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intensity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time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9080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type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how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  individual will  train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304165">
                        <a:lnSpc>
                          <a:spcPct val="101899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Additional  principles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43204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progressive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overload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specificity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7559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individual  differences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adaptation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 reversibility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variation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Exercise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5654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intensity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target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zones: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Intensity: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5778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measure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heart  rate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(HR)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0447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HR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intensity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  methods.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271145" algn="just">
                        <a:lnSpc>
                          <a:spcPct val="101899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Target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zones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thresholds: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1557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calculate  training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zones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1557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apply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HR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max  to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5336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aerobic  training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zone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17170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anaerobic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zone.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Reasons for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testing: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baseline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data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8191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can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design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programmes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1623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programmes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are  working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44767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provide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goal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setting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aims.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Pre-test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procedures: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9941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calibration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equipment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informed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consent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43204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Physical Activity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Readiness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Questionnaire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30734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pre fitness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check.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16637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Knowledge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published</a:t>
                      </a:r>
                      <a:r>
                        <a:rPr sz="100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standard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Aerobic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endurance: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02235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multi-stage fitness  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174625" indent="-106680">
                        <a:lnSpc>
                          <a:spcPct val="100000"/>
                        </a:lnSpc>
                        <a:spcBef>
                          <a:spcPts val="2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Yo-Yo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174625" indent="-106680">
                        <a:lnSpc>
                          <a:spcPct val="100000"/>
                        </a:lnSpc>
                        <a:spcBef>
                          <a:spcPts val="2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Harvard step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12395">
                        <a:lnSpc>
                          <a:spcPct val="101800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12-minute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Cooper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run or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swim.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21272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Muscular  endurance: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one-  minute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press-up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one-minute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sit-up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timed plank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Flexibility: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sit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reach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489584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calf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muscle  flexibility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0223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shoulder flexibility  test.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Speed: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70510">
                        <a:lnSpc>
                          <a:spcPct val="101800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30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metre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sprint  test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Agility: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94005">
                        <a:lnSpc>
                          <a:spcPct val="100899"/>
                        </a:lnSpc>
                        <a:spcBef>
                          <a:spcPts val="10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Illinois agility</a:t>
                      </a:r>
                      <a:r>
                        <a:rPr sz="1000" spc="-1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run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174625" indent="-106680">
                        <a:lnSpc>
                          <a:spcPct val="100000"/>
                        </a:lnSpc>
                        <a:spcBef>
                          <a:spcPts val="2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Balance: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stork stand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174625" indent="-106680">
                        <a:lnSpc>
                          <a:spcPct val="100000"/>
                        </a:lnSpc>
                        <a:spcBef>
                          <a:spcPts val="2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Y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balance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Coordination: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77190">
                        <a:lnSpc>
                          <a:spcPct val="100899"/>
                        </a:lnSpc>
                        <a:spcBef>
                          <a:spcPts val="1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Al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t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ern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e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-H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Wall-Toss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4925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stick flip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coordination</a:t>
                      </a:r>
                      <a:r>
                        <a:rPr sz="100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Power: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vertical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jump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0287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standing long/broad  jump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03200">
                        <a:lnSpc>
                          <a:spcPct val="101800"/>
                        </a:lnSpc>
                        <a:buChar char="o"/>
                        <a:tabLst>
                          <a:tab pos="173990" algn="l"/>
                        </a:tabLst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Mar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g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ar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-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Kal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men  power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2573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Reaction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time: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ruler  drop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Comparison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</a:t>
                      </a:r>
                    </a:p>
                    <a:p>
                      <a:pPr marL="68580" marR="9525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normative published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data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135890">
                        <a:lnSpc>
                          <a:spcPct val="1020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Aalyse and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evaluate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test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results.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92075">
                        <a:lnSpc>
                          <a:spcPct val="1016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Recommendations  for improvements to  fitness performer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based on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test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results.</a:t>
                      </a: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617939"/>
              </p:ext>
            </p:extLst>
          </p:nvPr>
        </p:nvGraphicFramePr>
        <p:xfrm>
          <a:off x="182879" y="251460"/>
          <a:ext cx="9825353" cy="701395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54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2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5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2830703"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rest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recovery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The Borg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(6–20)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89230">
                        <a:lnSpc>
                          <a:spcPts val="1340"/>
                        </a:lnSpc>
                        <a:spcBef>
                          <a:spcPts val="5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Rating 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Perceived  Exertion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(RPE)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ts val="130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Scale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RPE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x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10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=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Heart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Rate</a:t>
                      </a:r>
                      <a:r>
                        <a:rPr sz="105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(HR).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76200">
                        <a:lnSpc>
                          <a:spcPct val="101499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relationship  between RPE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heart rate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where: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RPE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x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10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=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HR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(bpm).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test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methods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equipment.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21526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Accurate  measurement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recording of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results 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basic  processing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results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for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interpretation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116205">
                        <a:lnSpc>
                          <a:spcPct val="101899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Ability to safely  select appropriate  test(s) for given  purposes, situations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and/or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participants.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30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metre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flying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sprint.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Muscular strength: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grip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dynamometer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174625" indent="-106680">
                        <a:lnSpc>
                          <a:spcPct val="100000"/>
                        </a:lnSpc>
                        <a:spcBef>
                          <a:spcPts val="2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1 Rep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Max.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Carlito"/>
                        <a:buChar char="o"/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Body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composition: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92405">
                        <a:lnSpc>
                          <a:spcPts val="1340"/>
                        </a:lnSpc>
                        <a:spcBef>
                          <a:spcPts val="40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Body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Mass</a:t>
                      </a:r>
                      <a:r>
                        <a:rPr sz="105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Index  (BMI)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32080">
                        <a:lnSpc>
                          <a:spcPts val="1340"/>
                        </a:lnSpc>
                        <a:spcBef>
                          <a:spcPts val="5"/>
                        </a:spcBef>
                        <a:buChar char="o"/>
                        <a:tabLst>
                          <a:tab pos="175260" algn="l"/>
                        </a:tabLst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Bioelectrical  Impedance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Analysis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ts val="130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(BIA)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waist to hip ratio.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Online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reaction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time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35052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test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(reaction</a:t>
                      </a:r>
                      <a:r>
                        <a:rPr sz="105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test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timer)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285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 marR="267970">
                        <a:lnSpc>
                          <a:spcPct val="101800"/>
                        </a:lnSpc>
                        <a:spcBef>
                          <a:spcPts val="49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Reliability of</a:t>
                      </a:r>
                      <a:r>
                        <a:rPr sz="1050" spc="-9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test: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consistency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results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29870">
                        <a:lnSpc>
                          <a:spcPts val="1350"/>
                        </a:lnSpc>
                        <a:spcBef>
                          <a:spcPts val="3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factors affecting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reliability.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628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13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Validity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results.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0561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Practicality: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cost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8669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time taken to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set  up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do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test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38989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time taken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analyse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data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522605" indent="3175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number</a:t>
                      </a:r>
                      <a:r>
                        <a:rPr sz="105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participants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1068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Skills</a:t>
                      </a:r>
                      <a:r>
                        <a:rPr sz="90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(Command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Analyse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5422">
                <a:tc>
                  <a:txBody>
                    <a:bodyPr/>
                    <a:lstStyle/>
                    <a:p>
                      <a:pPr algn="ctr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words)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Describe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Compare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4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Compare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Link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Link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Compare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Compare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0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Compare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516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4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Evaluate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4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Work out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45"/>
                        </a:lnSpc>
                      </a:pPr>
                      <a:r>
                        <a:rPr sz="900" b="1" spc="-10" dirty="0">
                          <a:latin typeface="Carlito"/>
                          <a:cs typeface="Carlito"/>
                        </a:rPr>
                        <a:t>Test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45"/>
                        </a:lnSpc>
                      </a:pPr>
                      <a:r>
                        <a:rPr sz="900" b="1" spc="-10" dirty="0">
                          <a:latin typeface="Carlito"/>
                          <a:cs typeface="Carlito"/>
                        </a:rPr>
                        <a:t>Test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8117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Assessment</a:t>
                      </a:r>
                      <a:r>
                        <a:rPr sz="9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&amp;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63067">
                <a:tc>
                  <a:txBody>
                    <a:bodyPr/>
                    <a:lstStyle/>
                    <a:p>
                      <a:pPr algn="ctr">
                        <a:lnSpc>
                          <a:spcPts val="1005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Educational</a:t>
                      </a:r>
                      <a:r>
                        <a:rPr sz="900" b="1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10" dirty="0">
                          <a:latin typeface="Carlito"/>
                          <a:cs typeface="Carlito"/>
                        </a:rPr>
                        <a:t>Visit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85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6080">
                <a:tc>
                  <a:txBody>
                    <a:bodyPr/>
                    <a:lstStyle/>
                    <a:p>
                      <a:pPr algn="ctr">
                        <a:lnSpc>
                          <a:spcPts val="944"/>
                        </a:lnSpc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Opportunities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tasks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6188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065"/>
                        </a:lnSpc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5"/>
                        </a:lnSpc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5"/>
                        </a:lnSpc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065"/>
                        </a:lnSpc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5611685"/>
              </p:ext>
            </p:extLst>
          </p:nvPr>
        </p:nvGraphicFramePr>
        <p:xfrm>
          <a:off x="182879" y="251460"/>
          <a:ext cx="9825353" cy="70439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54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2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5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87451">
                <a:tc gridSpan="8"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Key knowledge &amp; skills to </a:t>
                      </a:r>
                      <a:r>
                        <a:rPr sz="8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be </a:t>
                      </a: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mastered </a:t>
                      </a:r>
                      <a:r>
                        <a:rPr sz="800" b="1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by</a:t>
                      </a:r>
                      <a:r>
                        <a:rPr sz="800" b="1" spc="2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solidFill>
                            <a:srgbClr val="FFFFFF"/>
                          </a:solidFill>
                          <a:latin typeface="Carlito"/>
                          <a:cs typeface="Carlito"/>
                        </a:rPr>
                        <a:t>students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6F2F9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5927">
                <a:tc gridSpan="8">
                  <a:txBody>
                    <a:bodyPr/>
                    <a:lstStyle/>
                    <a:p>
                      <a:pPr algn="ctr">
                        <a:lnSpc>
                          <a:spcPts val="1170"/>
                        </a:lnSpc>
                      </a:pP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Year</a:t>
                      </a:r>
                      <a:r>
                        <a:rPr sz="800" b="1" u="sng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11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FFF1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181">
                <a:tc gridSpan="8">
                  <a:txBody>
                    <a:bodyPr/>
                    <a:lstStyle/>
                    <a:p>
                      <a:pPr marR="635" algn="ctr">
                        <a:lnSpc>
                          <a:spcPts val="1175"/>
                        </a:lnSpc>
                      </a:pPr>
                      <a:r>
                        <a:rPr sz="800" b="1" u="sng" spc="-5" dirty="0">
                          <a:uFill>
                            <a:solidFill>
                              <a:srgbClr val="000000"/>
                            </a:solidFill>
                          </a:uFill>
                          <a:latin typeface="Carlito"/>
                          <a:cs typeface="Carlito"/>
                        </a:rPr>
                        <a:t>Component 3: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 Developing Fitness to Improve Other Participants Performance in Sport 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and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800" b="1" spc="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Activity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7324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Topic</a:t>
                      </a:r>
                      <a:r>
                        <a:rPr sz="8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title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C:</a:t>
                      </a:r>
                      <a:r>
                        <a:rPr sz="10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nvestigate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9207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different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  methods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C:</a:t>
                      </a:r>
                      <a:r>
                        <a:rPr sz="10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nvestigate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9715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different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  methods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C:</a:t>
                      </a:r>
                      <a:r>
                        <a:rPr sz="10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nvestigate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9080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different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  methods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C: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nvestigate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8384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different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methods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C:</a:t>
                      </a:r>
                      <a:r>
                        <a:rPr sz="1000" b="1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nvestigate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8003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different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methods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D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: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38760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programming to  improve fitness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b="1" dirty="0">
                          <a:latin typeface="Carlito"/>
                          <a:cs typeface="Carlito"/>
                        </a:rPr>
                        <a:t>D: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Investigate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4541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programming to  improve fitness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sports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performance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6593">
                <a:tc>
                  <a:txBody>
                    <a:bodyPr/>
                    <a:lstStyle/>
                    <a:p>
                      <a:pPr algn="ctr">
                        <a:lnSpc>
                          <a:spcPts val="1185"/>
                        </a:lnSpc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800" b="1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questions</a:t>
                      </a:r>
                      <a:endParaRPr sz="8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are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032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requirements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 each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method?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are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4478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 training  methods for  physical  components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are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3843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 training  methods for  skill-related  components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are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1336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additional  requirements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each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000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methods?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7945" marR="156845">
                        <a:lnSpc>
                          <a:spcPct val="101499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What is the  provision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for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taking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part in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methods?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does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53670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methods affect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different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body  systems,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which can  lead to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adaptations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7716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improve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specific  components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can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personal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6065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information 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be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used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aid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programme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design?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8580" marR="29146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 is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programme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design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important?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How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can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6573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motivational  techniques be used  for fitness  programming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00449">
                <a:tc>
                  <a:txBody>
                    <a:bodyPr/>
                    <a:lstStyle/>
                    <a:p>
                      <a:pPr marL="222250" marR="165735" indent="-50800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800" b="1" spc="-5" dirty="0">
                          <a:latin typeface="Carlito"/>
                          <a:cs typeface="Carlito"/>
                        </a:rPr>
                        <a:t>Key</a:t>
                      </a:r>
                      <a:r>
                        <a:rPr sz="800" b="1" spc="-7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knowledge  and</a:t>
                      </a:r>
                      <a:r>
                        <a:rPr sz="800" b="1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800" b="1" spc="-5" dirty="0">
                          <a:latin typeface="Carlito"/>
                          <a:cs typeface="Carlito"/>
                        </a:rPr>
                        <a:t>concepts</a:t>
                      </a:r>
                      <a:endParaRPr sz="800" dirty="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Carrying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out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5176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0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safely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effectively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29083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part of a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 p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ro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g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ra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m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76835">
                        <a:lnSpc>
                          <a:spcPct val="101499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Warm-up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prior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taking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method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pulse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raiser,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3589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mobility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stretch;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reduce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risk 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injury,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prepare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body for  exercise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76835">
                        <a:lnSpc>
                          <a:spcPct val="101899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Cool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down after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taking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in  the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method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Aerobic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endurance: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6225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continuous  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46291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Fartlek  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7493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interval  training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circuit  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Flexibility: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static active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static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passive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6032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Proprioceptive  Neuromuscular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Facilitation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(PNF)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35750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Muscular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en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du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ra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ce: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192405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free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weights  and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fixed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resistance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ts val="1305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machines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Agility: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99060" algn="just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Speed Agility  and Quickness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 (SAQ)</a:t>
                      </a:r>
                      <a:r>
                        <a:rPr sz="100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Power: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plyometrics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Balance: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71120">
                        <a:lnSpc>
                          <a:spcPct val="101699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specific  training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exercises that  require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balancing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on a  reduced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size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base of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support.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110489">
                        <a:lnSpc>
                          <a:spcPct val="101699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Coordination: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specific  training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exercises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using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two or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more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body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parts  together.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Advantages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disadvantages: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131445">
                        <a:lnSpc>
                          <a:spcPct val="1020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number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people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that can take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part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cost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0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equipment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ease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set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up,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4892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access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venue/location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76200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risk 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injury to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performer if  performed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ts val="1305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incorrectly,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7945" marR="224790" indent="3175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effectiveness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15684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Provision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for</a:t>
                      </a:r>
                      <a:r>
                        <a:rPr sz="100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taking  part in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training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methods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152400">
                        <a:lnSpc>
                          <a:spcPct val="101899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Public provision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  advantages and  disadvantages.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Aerobic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endurance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training: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9215" indent="31750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adaptations to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cardiovascular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4160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respiratory</a:t>
                      </a:r>
                      <a:r>
                        <a:rPr sz="1000" spc="-8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systems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 cardiac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hypertrophy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40970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decreased resting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heart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rate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90805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increased strength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respiratory  muscles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357505">
                        <a:lnSpc>
                          <a:spcPts val="1350"/>
                        </a:lnSpc>
                        <a:spcBef>
                          <a:spcPts val="4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capillarisation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around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alveoli.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Flexibility</a:t>
                      </a:r>
                      <a:r>
                        <a:rPr sz="100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100965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adaptations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muscular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skeletal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systems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6675" indent="31750">
                        <a:lnSpc>
                          <a:spcPct val="100899"/>
                        </a:lnSpc>
                        <a:spcBef>
                          <a:spcPts val="1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increased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range</a:t>
                      </a:r>
                      <a:r>
                        <a:rPr sz="100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movement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at a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joint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 marR="61594">
                        <a:lnSpc>
                          <a:spcPct val="1018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increased  flexibility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0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ligament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and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tendons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Personal information: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77165">
                        <a:lnSpc>
                          <a:spcPct val="101899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Aims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 details of  what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they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would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like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achieve for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selected sport.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53670">
                        <a:lnSpc>
                          <a:spcPct val="101699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Objectives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how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they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intend to meet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their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aims using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appropriate  component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fitness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method of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466090">
                        <a:lnSpc>
                          <a:spcPct val="101800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Lifestyle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physical</a:t>
                      </a:r>
                      <a:r>
                        <a:rPr sz="100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activity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history</a:t>
                      </a:r>
                      <a:endParaRPr sz="100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Carlito"/>
                        <a:buChar char="o"/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53035">
                        <a:lnSpc>
                          <a:spcPct val="101499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Attitudes,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the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mind  and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personal  motivation for  training.</a:t>
                      </a:r>
                      <a:endParaRPr sz="10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Definition</a:t>
                      </a:r>
                      <a:r>
                        <a:rPr sz="10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motivation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102870">
                        <a:lnSpc>
                          <a:spcPct val="102000"/>
                        </a:lnSpc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Types of</a:t>
                      </a:r>
                      <a:r>
                        <a:rPr sz="100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motivation: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intrinsic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extrinsic.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71755">
                        <a:lnSpc>
                          <a:spcPct val="101800"/>
                        </a:lnSpc>
                        <a:spcBef>
                          <a:spcPts val="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Principles of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setting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goals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to increase</a:t>
                      </a:r>
                      <a:r>
                        <a:rPr sz="100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and  direct</a:t>
                      </a:r>
                      <a:r>
                        <a:rPr sz="100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motivation.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77470">
                        <a:lnSpc>
                          <a:spcPct val="101899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Personal goals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–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specific, measurable,  achievable, realistic, 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time-related,  exciting,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recorded  (SMARTER):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short-term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goals</a:t>
                      </a: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0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long-term</a:t>
                      </a:r>
                      <a:r>
                        <a:rPr sz="1000" spc="-7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goals).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 dirty="0">
                        <a:latin typeface="Times New Roman"/>
                        <a:cs typeface="Times New Roman"/>
                      </a:endParaRPr>
                    </a:p>
                    <a:p>
                      <a:pPr marL="68580" marR="320675">
                        <a:lnSpc>
                          <a:spcPct val="101800"/>
                        </a:lnSpc>
                      </a:pPr>
                      <a:r>
                        <a:rPr sz="1000" spc="-5" dirty="0">
                          <a:latin typeface="Carlito"/>
                          <a:cs typeface="Carlito"/>
                        </a:rPr>
                        <a:t>Influence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0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00" dirty="0">
                          <a:latin typeface="Carlito"/>
                          <a:cs typeface="Carlito"/>
                        </a:rPr>
                        <a:t>goal  setting on  </a:t>
                      </a:r>
                      <a:r>
                        <a:rPr sz="1000" spc="-5" dirty="0">
                          <a:latin typeface="Carlito"/>
                          <a:cs typeface="Carlito"/>
                        </a:rPr>
                        <a:t>motivation:</a:t>
                      </a:r>
                      <a:endParaRPr sz="10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464648"/>
              </p:ext>
            </p:extLst>
          </p:nvPr>
        </p:nvGraphicFramePr>
        <p:xfrm>
          <a:off x="182879" y="251460"/>
          <a:ext cx="9825353" cy="71801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44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44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3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540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3222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395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4648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–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gradually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64135">
                        <a:lnSpc>
                          <a:spcPts val="1340"/>
                        </a:lnSpc>
                        <a:spcBef>
                          <a:spcPts val="50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lower pulse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breathing rate  to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resting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levels;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04139">
                        <a:lnSpc>
                          <a:spcPts val="1340"/>
                        </a:lnSpc>
                        <a:spcBef>
                          <a:spcPts val="1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remove lactic  acid; stretch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  help return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muscles to pre-  exercise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length.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52400">
                        <a:lnSpc>
                          <a:spcPct val="1018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Linking each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  method to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associated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component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104775">
                        <a:lnSpc>
                          <a:spcPct val="1016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Application of  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basic (FITT)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additional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principles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each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 training  method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151765">
                        <a:lnSpc>
                          <a:spcPct val="1016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Application 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appropriate  training  intensities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  methods.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circuit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 marR="473709">
                        <a:lnSpc>
                          <a:spcPct val="101899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M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uscul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ar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strength  training: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9240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free</a:t>
                      </a:r>
                      <a:r>
                        <a:rPr sz="1050" spc="-9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weights  and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fixed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resistance  machines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Speed: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98120">
                        <a:lnSpc>
                          <a:spcPts val="1350"/>
                        </a:lnSpc>
                        <a:spcBef>
                          <a:spcPts val="4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acceleration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sprints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interval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32067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resistance  drills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7945" marR="9017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Reaction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time: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use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specific  training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exercises to  practise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quick  responses to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  external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stimulus.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3355" indent="-106045">
                        <a:lnSpc>
                          <a:spcPts val="1290"/>
                        </a:lnSpc>
                        <a:buChar char="o"/>
                        <a:tabLst>
                          <a:tab pos="17399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Private provision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–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36512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advantages</a:t>
                      </a:r>
                      <a:r>
                        <a:rPr sz="1050" spc="-9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disadvantages.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365125">
                        <a:lnSpc>
                          <a:spcPct val="101800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Voluntary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provision –  advantages</a:t>
                      </a:r>
                      <a:r>
                        <a:rPr sz="1050" spc="-9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disadvantages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increased</a:t>
                      </a:r>
                      <a:r>
                        <a:rPr sz="1050" spc="-2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muscle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length.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8826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Muscular</a:t>
                      </a:r>
                      <a:r>
                        <a:rPr sz="1050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endurance  training: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0096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adaptations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muscular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system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35750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capillarisation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around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muscle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tissue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76225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increased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muscle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tone.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10096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Muscular strength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power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0096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adaptations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muscular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skeletal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systems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54737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muscle  h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y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ert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y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59385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increased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tendon  and ligament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strength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80670">
                        <a:lnSpc>
                          <a:spcPts val="1340"/>
                        </a:lnSpc>
                        <a:spcBef>
                          <a:spcPts val="1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increased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bone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density.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Speed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0033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adaptations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50" spc="-5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muscular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system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34315">
                        <a:lnSpc>
                          <a:spcPct val="101499"/>
                        </a:lnSpc>
                        <a:spcBef>
                          <a:spcPts val="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increased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tolerance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to</a:t>
                      </a:r>
                      <a:r>
                        <a:rPr sz="1050" spc="-6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lactic  acid.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Fitness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programme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design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221615">
                        <a:lnSpc>
                          <a:spcPct val="101800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Use personal  information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to aid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</a:t>
                      </a:r>
                      <a:r>
                        <a:rPr sz="1050" spc="-3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programme  design.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Carlito"/>
                        <a:buChar char="o"/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59055">
                        <a:lnSpc>
                          <a:spcPct val="101699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Selection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appropriate training  method/activity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for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improving/maintaining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selected  components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physical and/or skill-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related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 fitness.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Carlito"/>
                        <a:buChar char="o"/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8580" marR="61594">
                        <a:lnSpc>
                          <a:spcPct val="101499"/>
                        </a:lnSpc>
                        <a:buChar char="o"/>
                        <a:tabLst>
                          <a:tab pos="175260" algn="l"/>
                        </a:tabLst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Application of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the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FITT principles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  additional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principles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033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provide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direction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for behaviour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46050">
                        <a:lnSpc>
                          <a:spcPts val="1350"/>
                        </a:lnSpc>
                        <a:spcBef>
                          <a:spcPts val="4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maintain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focus</a:t>
                      </a:r>
                      <a:r>
                        <a:rPr sz="1050" spc="-8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on  the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task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hand.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68580" marR="24892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Benefits of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motivation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on</a:t>
                      </a:r>
                      <a:r>
                        <a:rPr sz="1050" spc="-5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the  sports</a:t>
                      </a:r>
                      <a:r>
                        <a:rPr sz="1050" spc="-3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performer: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542290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  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artici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ation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88595">
                        <a:lnSpc>
                          <a:spcPts val="1340"/>
                        </a:lnSpc>
                        <a:spcBef>
                          <a:spcPts val="40"/>
                        </a:spcBef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maintain</a:t>
                      </a:r>
                      <a:r>
                        <a:rPr sz="1050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training 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and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intensity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ts val="1305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increased</a:t>
                      </a:r>
                      <a:r>
                        <a:rPr sz="105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fitness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530225">
                        <a:lnSpc>
                          <a:spcPct val="10180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o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improved  p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erf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ma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ce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6313">
                <a:tc>
                  <a:txBody>
                    <a:bodyPr/>
                    <a:lstStyle/>
                    <a:p>
                      <a:pPr marL="388620" marR="129539" indent="-254635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Skills</a:t>
                      </a:r>
                      <a:r>
                        <a:rPr sz="900" b="1" spc="-6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(Command  words)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marR="518795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Describe</a:t>
                      </a:r>
                      <a:endParaRPr sz="900">
                        <a:latin typeface="Carlito"/>
                        <a:cs typeface="Carlito"/>
                      </a:endParaRPr>
                    </a:p>
                    <a:p>
                      <a:pPr marL="68580" marR="518795">
                        <a:lnSpc>
                          <a:spcPts val="1210"/>
                        </a:lnSpc>
                        <a:spcBef>
                          <a:spcPts val="1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ompa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Evaluate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547370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esc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be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Link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541020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esc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be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Link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 marR="779780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Describe</a:t>
                      </a:r>
                      <a:endParaRPr sz="900">
                        <a:latin typeface="Carlito"/>
                        <a:cs typeface="Carlito"/>
                      </a:endParaRPr>
                    </a:p>
                    <a:p>
                      <a:pPr marL="67945" marR="779780">
                        <a:lnSpc>
                          <a:spcPts val="1210"/>
                        </a:lnSpc>
                        <a:spcBef>
                          <a:spcPts val="1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ompa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Evaluate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marR="776605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Describe</a:t>
                      </a:r>
                      <a:endParaRPr sz="900">
                        <a:latin typeface="Carlito"/>
                        <a:cs typeface="Carlito"/>
                      </a:endParaRPr>
                    </a:p>
                    <a:p>
                      <a:pPr marL="68580" marR="776605">
                        <a:lnSpc>
                          <a:spcPts val="1210"/>
                        </a:lnSpc>
                        <a:spcBef>
                          <a:spcPts val="1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ompa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  </a:t>
                      </a:r>
                      <a:r>
                        <a:rPr sz="900" b="1" spc="-10" dirty="0">
                          <a:latin typeface="Carlito"/>
                          <a:cs typeface="Carlito"/>
                        </a:rPr>
                        <a:t>Test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marR="907415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Explain  D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esc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be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Apply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marR="814069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D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esc</a:t>
                      </a:r>
                      <a:r>
                        <a:rPr sz="900" b="1" spc="5" dirty="0">
                          <a:latin typeface="Carlito"/>
                          <a:cs typeface="Carlito"/>
                        </a:rPr>
                        <a:t>r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i</a:t>
                      </a:r>
                      <a:r>
                        <a:rPr sz="900" b="1" dirty="0">
                          <a:latin typeface="Carlito"/>
                          <a:cs typeface="Carlito"/>
                        </a:rPr>
                        <a:t>be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Apply  Analyse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848">
                <a:tc>
                  <a:txBody>
                    <a:bodyPr/>
                    <a:lstStyle/>
                    <a:p>
                      <a:pPr marL="132080" marR="125730" indent="-1905" algn="ctr">
                        <a:lnSpc>
                          <a:spcPts val="1220"/>
                        </a:lnSpc>
                        <a:spcBef>
                          <a:spcPts val="5"/>
                        </a:spcBef>
                      </a:pPr>
                      <a:r>
                        <a:rPr sz="900" b="1" spc="-5" dirty="0">
                          <a:latin typeface="Carlito"/>
                          <a:cs typeface="Carlito"/>
                        </a:rPr>
                        <a:t>Assessment &amp;  Educational</a:t>
                      </a:r>
                      <a:r>
                        <a:rPr sz="900" b="1" spc="-4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b="1" spc="-10" dirty="0">
                          <a:latin typeface="Carlito"/>
                          <a:cs typeface="Carlito"/>
                        </a:rPr>
                        <a:t>Visit  </a:t>
                      </a:r>
                      <a:r>
                        <a:rPr sz="900" b="1" spc="-5" dirty="0">
                          <a:latin typeface="Carlito"/>
                          <a:cs typeface="Carlito"/>
                        </a:rPr>
                        <a:t>Opportunities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1590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n  tasks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20979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n  tasks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2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214629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ns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l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id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a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ti</a:t>
                      </a:r>
                      <a:r>
                        <a:rPr sz="1050" spc="5" dirty="0">
                          <a:latin typeface="Carlito"/>
                          <a:cs typeface="Carlito"/>
                        </a:rPr>
                        <a:t>o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n  tasks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 marR="15875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15494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 marR="262890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290"/>
                        </a:lnSpc>
                      </a:pPr>
                      <a:r>
                        <a:rPr sz="1050" dirty="0">
                          <a:latin typeface="Carlito"/>
                          <a:cs typeface="Carlito"/>
                        </a:rPr>
                        <a:t>Folder</a:t>
                      </a:r>
                      <a:r>
                        <a:rPr sz="1050" spc="-1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work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 marL="68580" marR="169545">
                        <a:lnSpc>
                          <a:spcPct val="101800"/>
                        </a:lnSpc>
                      </a:pPr>
                      <a:r>
                        <a:rPr sz="1050" spc="-5" dirty="0">
                          <a:latin typeface="Carlito"/>
                          <a:cs typeface="Carlito"/>
                        </a:rPr>
                        <a:t>Consolidation</a:t>
                      </a:r>
                      <a:r>
                        <a:rPr sz="1050" spc="-45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1050" dirty="0">
                          <a:latin typeface="Carlito"/>
                          <a:cs typeface="Carlito"/>
                        </a:rPr>
                        <a:t>tasks  </a:t>
                      </a:r>
                      <a:r>
                        <a:rPr sz="1050" spc="-5" dirty="0">
                          <a:latin typeface="Carlito"/>
                          <a:cs typeface="Carlito"/>
                        </a:rPr>
                        <a:t>Exit tickets</a:t>
                      </a:r>
                      <a:endParaRPr sz="1050" dirty="0">
                        <a:latin typeface="Carlito"/>
                        <a:cs typeface="Carlito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r>
                        <a:rPr sz="900" spc="-5" dirty="0">
                          <a:latin typeface="Carlito"/>
                          <a:cs typeface="Carlito"/>
                        </a:rPr>
                        <a:t>Exam</a:t>
                      </a:r>
                      <a:r>
                        <a:rPr sz="900" spc="-10" dirty="0">
                          <a:latin typeface="Carlito"/>
                          <a:cs typeface="Carlito"/>
                        </a:rPr>
                        <a:t> </a:t>
                      </a:r>
                      <a:r>
                        <a:rPr sz="900" spc="-5" dirty="0">
                          <a:latin typeface="Carlito"/>
                          <a:cs typeface="Carlito"/>
                        </a:rPr>
                        <a:t>questions</a:t>
                      </a:r>
                      <a:endParaRPr sz="900" dirty="0">
                        <a:latin typeface="Carlito"/>
                        <a:cs typeface="Carlito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0292851ACA9644A121845350BB5F54" ma:contentTypeVersion="10" ma:contentTypeDescription="Create a new document." ma:contentTypeScope="" ma:versionID="1ed6c4c8bba874765d7405b59b4b7075">
  <xsd:schema xmlns:xsd="http://www.w3.org/2001/XMLSchema" xmlns:xs="http://www.w3.org/2001/XMLSchema" xmlns:p="http://schemas.microsoft.com/office/2006/metadata/properties" xmlns:ns2="f71f9fc4-5eb2-4543-a763-2cda11066b53" xmlns:ns3="af7ca69a-4d5e-4b8c-be50-bb0b1d332dcf" targetNamespace="http://schemas.microsoft.com/office/2006/metadata/properties" ma:root="true" ma:fieldsID="6e400206facbd7d905e831538d26e420" ns2:_="" ns3:_="">
    <xsd:import namespace="f71f9fc4-5eb2-4543-a763-2cda11066b53"/>
    <xsd:import namespace="af7ca69a-4d5e-4b8c-be50-bb0b1d332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1f9fc4-5eb2-4543-a763-2cda11066b5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5bf9953-8987-4cca-be41-8352360f81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ca69a-4d5e-4b8c-be50-bb0b1d332dc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ea0c635c-2b1c-4ec7-bf49-f2defbe4e04d}" ma:internalName="TaxCatchAll" ma:showField="CatchAllData" ma:web="af7ca69a-4d5e-4b8c-be50-bb0b1d332dc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f71f9fc4-5eb2-4543-a763-2cda11066b53">
      <Terms xmlns="http://schemas.microsoft.com/office/infopath/2007/PartnerControls"/>
    </lcf76f155ced4ddcb4097134ff3c332f>
    <TaxCatchAll xmlns="af7ca69a-4d5e-4b8c-be50-bb0b1d332dcf" xsi:nil="true"/>
  </documentManagement>
</p:properties>
</file>

<file path=customXml/itemProps1.xml><?xml version="1.0" encoding="utf-8"?>
<ds:datastoreItem xmlns:ds="http://schemas.openxmlformats.org/officeDocument/2006/customXml" ds:itemID="{F6A3DF85-D144-4279-9081-09D7362CAC58}"/>
</file>

<file path=customXml/itemProps2.xml><?xml version="1.0" encoding="utf-8"?>
<ds:datastoreItem xmlns:ds="http://schemas.openxmlformats.org/officeDocument/2006/customXml" ds:itemID="{BE9334B4-91DD-4F5D-ADAE-40FD19C1D8B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0AC223-4ABD-46AB-B69F-919F5FE7EBFF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eefb1c66-d998-4216-af84-fcd4004e353c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3028</Words>
  <Application>Microsoft Office PowerPoint</Application>
  <PresentationFormat>Custom</PresentationFormat>
  <Paragraphs>719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Carlito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Layla Jones</dc:creator>
  <cp:lastModifiedBy>Joshua Loach-Smith</cp:lastModifiedBy>
  <cp:revision>3</cp:revision>
  <dcterms:created xsi:type="dcterms:W3CDTF">2023-07-21T10:42:31Z</dcterms:created>
  <dcterms:modified xsi:type="dcterms:W3CDTF">2023-09-06T12:09:14Z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2022-10-05T00:00:00Z</vt:filetime>
  </property>
  <property fmtid="{D5CDD505-2E9C-101B-9397-08002B2CF9AE}" pid="3" name="Creator">
    <vt:lpwstr>Microsoft® Word for Microsoft 365</vt:lpwstr>
  </property>
  <property fmtid="{D5CDD505-2E9C-101B-9397-08002B2CF9AE}" pid="4" name="LastSaved">
    <vt:filetime>2023-07-21T00:00:00Z</vt:filetime>
  </property>
  <property fmtid="{D5CDD505-2E9C-101B-9397-08002B2CF9AE}" pid="5" name="ContentTypeId">
    <vt:lpwstr>0x010100BE0292851ACA9644A121845350BB5F54</vt:lpwstr>
  </property>
</Properties>
</file>