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7" r:id="rId2"/>
  </p:sldIdLst>
  <p:sldSz cx="9720263" cy="17640300"/>
  <p:notesSz cx="9926638" cy="14355763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00B800"/>
    <a:srgbClr val="2CB22C"/>
    <a:srgbClr val="00CC00"/>
    <a:srgbClr val="00FF00"/>
    <a:srgbClr val="00B05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B18F5D-8926-4767-8FA7-95A77052B13B}" v="19" dt="2020-01-06T20:24:47.6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>
        <p:scale>
          <a:sx n="60" d="100"/>
          <a:sy n="60" d="100"/>
        </p:scale>
        <p:origin x="1380" y="28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1697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r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629025" y="1795463"/>
            <a:ext cx="26685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40" tIns="66369" rIns="132740" bIns="6636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2202" y="6908125"/>
            <a:ext cx="7942238" cy="5652309"/>
          </a:xfrm>
          <a:prstGeom prst="rect">
            <a:avLst/>
          </a:prstGeom>
        </p:spPr>
        <p:txBody>
          <a:bodyPr vert="horz" lIns="132740" tIns="66369" rIns="132740" bIns="66369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 anchor="b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1697" y="13637171"/>
            <a:ext cx="4302625" cy="718592"/>
          </a:xfrm>
          <a:prstGeom prst="rect">
            <a:avLst/>
          </a:prstGeom>
        </p:spPr>
        <p:txBody>
          <a:bodyPr vert="horz" wrap="square" lIns="132740" tIns="66369" rIns="132740" bIns="66369" numCol="1" anchor="b" anchorCtr="0" compatLnSpc="1">
            <a:prstTxWarp prst="textNoShape">
              <a:avLst/>
            </a:prstTxWarp>
          </a:bodyPr>
          <a:lstStyle>
            <a:lvl1pPr algn="r">
              <a:defRPr sz="17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351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078516" indent="-414814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659255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322956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986660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50361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314065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977767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641469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700"/>
              <a:pPr eaLnBrk="1" hangingPunct="1"/>
              <a:t>1</a:t>
            </a:fld>
            <a:endParaRPr lang="en-US" altLang="en-US" sz="1700"/>
          </a:p>
        </p:txBody>
      </p:sp>
    </p:spTree>
    <p:extLst>
      <p:ext uri="{BB962C8B-B14F-4D97-AF65-F5344CB8AC3E}">
        <p14:creationId xmlns:p14="http://schemas.microsoft.com/office/powerpoint/2010/main" val="553863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jpeg"/><Relationship Id="rId50" Type="http://schemas.openxmlformats.org/officeDocument/2006/relationships/image" Target="../media/image48.png"/><Relationship Id="rId55" Type="http://schemas.openxmlformats.org/officeDocument/2006/relationships/image" Target="../media/image5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microsoft.com/office/2007/relationships/hdphoto" Target="../media/hdphoto1.wdp"/><Relationship Id="rId58" Type="http://schemas.openxmlformats.org/officeDocument/2006/relationships/image" Target="../media/image55.png"/><Relationship Id="rId5" Type="http://schemas.openxmlformats.org/officeDocument/2006/relationships/image" Target="../media/image3.pn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3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3" Type="http://schemas.openxmlformats.org/officeDocument/2006/relationships/image" Target="../media/image1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6.png"/><Relationship Id="rId20" Type="http://schemas.openxmlformats.org/officeDocument/2006/relationships/image" Target="../media/image18.png"/><Relationship Id="rId41" Type="http://schemas.openxmlformats.org/officeDocument/2006/relationships/image" Target="../media/image39.jpeg"/><Relationship Id="rId54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28" Type="http://schemas.openxmlformats.org/officeDocument/2006/relationships/image" Target="../media/image26.jpe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4.png"/><Relationship Id="rId10" Type="http://schemas.openxmlformats.org/officeDocument/2006/relationships/image" Target="../media/image8.jpeg"/><Relationship Id="rId31" Type="http://schemas.openxmlformats.org/officeDocument/2006/relationships/image" Target="../media/image29.jpeg"/><Relationship Id="rId44" Type="http://schemas.openxmlformats.org/officeDocument/2006/relationships/image" Target="../media/image42.png"/><Relationship Id="rId5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mage result for salt clip art black and whit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5" y="13677014"/>
            <a:ext cx="708548" cy="70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2" name="Picture 188" descr="Image result for climate change clipart black and white">
            <a:extLst>
              <a:ext uri="{FF2B5EF4-FFF2-40B4-BE49-F238E27FC236}">
                <a16:creationId xmlns:a16="http://schemas.microsoft.com/office/drawing/2014/main" id="{354425A3-2203-47DA-94EF-393DB7F5F5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99" t="13043" r="20086" b="12268"/>
          <a:stretch/>
        </p:blipFill>
        <p:spPr bwMode="auto">
          <a:xfrm>
            <a:off x="4294282" y="3554048"/>
            <a:ext cx="513015" cy="62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4" name="Picture 140" descr="Image result for ammonia">
            <a:extLst>
              <a:ext uri="{FF2B5EF4-FFF2-40B4-BE49-F238E27FC236}">
                <a16:creationId xmlns:a16="http://schemas.microsoft.com/office/drawing/2014/main" id="{EB1C715D-C446-4C4D-9E46-A983741B3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359" y="5531165"/>
            <a:ext cx="709463" cy="45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2" name="Picture 138" descr="Image result for electrolysis  diagram black and white">
            <a:extLst>
              <a:ext uri="{FF2B5EF4-FFF2-40B4-BE49-F238E27FC236}">
                <a16:creationId xmlns:a16="http://schemas.microsoft.com/office/drawing/2014/main" id="{BC1EAC02-E58A-43B6-ACEA-A4B59EA66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223" y="5436063"/>
            <a:ext cx="1437256" cy="69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0" name="Picture 136" descr="Image result for metal extraction clipart black and white">
            <a:extLst>
              <a:ext uri="{FF2B5EF4-FFF2-40B4-BE49-F238E27FC236}">
                <a16:creationId xmlns:a16="http://schemas.microsoft.com/office/drawing/2014/main" id="{6E9B998F-6D69-4A8E-8AC5-D405AA2A75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1" t="23577" r="18296" b="9986"/>
          <a:stretch/>
        </p:blipFill>
        <p:spPr bwMode="auto">
          <a:xfrm>
            <a:off x="1065025" y="5624458"/>
            <a:ext cx="736640" cy="76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07685D4-DAB2-439C-96E0-7D9A1D3D31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1016" y="7726829"/>
            <a:ext cx="658598" cy="540306"/>
          </a:xfrm>
          <a:prstGeom prst="rect">
            <a:avLst/>
          </a:prstGeom>
        </p:spPr>
      </p:pic>
      <p:pic>
        <p:nvPicPr>
          <p:cNvPr id="2520" name="Picture 69">
            <a:extLst>
              <a:ext uri="{FF2B5EF4-FFF2-40B4-BE49-F238E27FC236}">
                <a16:creationId xmlns:a16="http://schemas.microsoft.com/office/drawing/2014/main" id="{9C22B899-D891-4D20-836E-EAD2D9961C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53" y="2411597"/>
            <a:ext cx="7715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BB622F1C-D31E-407E-9F6A-B208A61F51FA}"/>
              </a:ext>
            </a:extLst>
          </p:cNvPr>
          <p:cNvSpPr/>
          <p:nvPr/>
        </p:nvSpPr>
        <p:spPr>
          <a:xfrm rot="16200000">
            <a:off x="722268" y="11263883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58AAA35-ABE9-4F25-B884-DC654315AEB6}"/>
              </a:ext>
            </a:extLst>
          </p:cNvPr>
          <p:cNvSpPr/>
          <p:nvPr/>
        </p:nvSpPr>
        <p:spPr>
          <a:xfrm>
            <a:off x="2107362" y="13139514"/>
            <a:ext cx="6365875" cy="6096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930923A5-7F19-4A59-BF64-D56226D8F729}"/>
              </a:ext>
            </a:extLst>
          </p:cNvPr>
          <p:cNvSpPr/>
          <p:nvPr/>
        </p:nvSpPr>
        <p:spPr>
          <a:xfrm rot="5400000" flipH="1">
            <a:off x="6486096" y="9024620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FECA8C3-E131-4CBF-B2A1-067B9E4A54EE}"/>
              </a:ext>
            </a:extLst>
          </p:cNvPr>
          <p:cNvSpPr/>
          <p:nvPr/>
        </p:nvSpPr>
        <p:spPr>
          <a:xfrm>
            <a:off x="2107362" y="10974164"/>
            <a:ext cx="5842000" cy="6223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2E85F7D3-8359-495F-B790-A68CE6B7BAC5}"/>
              </a:ext>
            </a:extLst>
          </p:cNvPr>
          <p:cNvSpPr/>
          <p:nvPr/>
        </p:nvSpPr>
        <p:spPr>
          <a:xfrm>
            <a:off x="2008937" y="8711977"/>
            <a:ext cx="5929312" cy="5905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6B4C747-6CBD-47F4-A3EF-AEA002B4FDB2}"/>
              </a:ext>
            </a:extLst>
          </p:cNvPr>
          <p:cNvSpPr/>
          <p:nvPr/>
        </p:nvSpPr>
        <p:spPr>
          <a:xfrm rot="16200000">
            <a:off x="682306" y="6876772"/>
            <a:ext cx="2694370" cy="2199812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415571" y="4650622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050212" y="6618064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C4D52986-72CC-4B1A-B1E6-9CC3421701DF}"/>
              </a:ext>
            </a:extLst>
          </p:cNvPr>
          <p:cNvSpPr/>
          <p:nvPr/>
        </p:nvSpPr>
        <p:spPr>
          <a:xfrm>
            <a:off x="2054974" y="4405089"/>
            <a:ext cx="5827713" cy="6508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D14D8DE7-E2AA-4A4F-8BB3-DDD680342710}"/>
              </a:ext>
            </a:extLst>
          </p:cNvPr>
          <p:cNvSpPr/>
          <p:nvPr/>
        </p:nvSpPr>
        <p:spPr>
          <a:xfrm>
            <a:off x="987823" y="4096037"/>
            <a:ext cx="129995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155" dirty="0"/>
              <a:t>Final GCSE exams</a:t>
            </a:r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4334BA4B-706E-4805-907A-F502E2965B63}"/>
              </a:ext>
            </a:extLst>
          </p:cNvPr>
          <p:cNvSpPr/>
          <p:nvPr/>
        </p:nvSpPr>
        <p:spPr>
          <a:xfrm>
            <a:off x="8438073" y="1905198"/>
            <a:ext cx="968375" cy="10287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CF881C3-73C4-46D5-871A-BCDD33B3ACC5}"/>
              </a:ext>
            </a:extLst>
          </p:cNvPr>
          <p:cNvSpPr/>
          <p:nvPr/>
        </p:nvSpPr>
        <p:spPr>
          <a:xfrm>
            <a:off x="2128723" y="1953414"/>
            <a:ext cx="6024562" cy="6302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C737485F-66BA-494C-86A8-6255F3BCE707}"/>
              </a:ext>
            </a:extLst>
          </p:cNvPr>
          <p:cNvSpPr/>
          <p:nvPr/>
        </p:nvSpPr>
        <p:spPr>
          <a:xfrm>
            <a:off x="7831138" y="2870386"/>
            <a:ext cx="841375" cy="9032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50E7BA78-14E8-4F78-A332-A40282EE6B54}"/>
              </a:ext>
            </a:extLst>
          </p:cNvPr>
          <p:cNvSpPr/>
          <p:nvPr/>
        </p:nvSpPr>
        <p:spPr>
          <a:xfrm rot="16200000">
            <a:off x="1307985" y="1874041"/>
            <a:ext cx="936625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7982699" y="12949014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188" name="TextBox 292">
            <a:extLst>
              <a:ext uri="{FF2B5EF4-FFF2-40B4-BE49-F238E27FC236}">
                <a16:creationId xmlns:a16="http://schemas.microsoft.com/office/drawing/2014/main" id="{9FAA64F0-BF84-4C16-82AA-15A707C10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6389" y="1412871"/>
            <a:ext cx="8509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Understanding variables</a:t>
            </a:r>
          </a:p>
        </p:txBody>
      </p:sp>
      <p:sp>
        <p:nvSpPr>
          <p:cNvPr id="2191" name="TextBox 321">
            <a:extLst>
              <a:ext uri="{FF2B5EF4-FFF2-40B4-BE49-F238E27FC236}">
                <a16:creationId xmlns:a16="http://schemas.microsoft.com/office/drawing/2014/main" id="{DAF84783-277B-40F9-9E2A-74B09FFD4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2641" y="1416740"/>
            <a:ext cx="12098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Applying </a:t>
            </a:r>
            <a:r>
              <a:rPr lang="en-US" altLang="en-US" sz="800" dirty="0" err="1"/>
              <a:t>maths</a:t>
            </a:r>
            <a:r>
              <a:rPr lang="en-US" altLang="en-US" sz="800" dirty="0"/>
              <a:t> to the scientific concepts</a:t>
            </a:r>
          </a:p>
        </p:txBody>
      </p:sp>
      <p:sp>
        <p:nvSpPr>
          <p:cNvPr id="2202" name="TextBox 360">
            <a:extLst>
              <a:ext uri="{FF2B5EF4-FFF2-40B4-BE49-F238E27FC236}">
                <a16:creationId xmlns:a16="http://schemas.microsoft.com/office/drawing/2014/main" id="{88EAECE4-5ADF-4E73-A111-EE204DE48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9265" y="2786214"/>
            <a:ext cx="11970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Understanding relationships between science and society</a:t>
            </a:r>
          </a:p>
        </p:txBody>
      </p:sp>
      <p:sp>
        <p:nvSpPr>
          <p:cNvPr id="2203" name="TextBox 365">
            <a:extLst>
              <a:ext uri="{FF2B5EF4-FFF2-40B4-BE49-F238E27FC236}">
                <a16:creationId xmlns:a16="http://schemas.microsoft.com/office/drawing/2014/main" id="{E68AD250-D9C6-4136-B570-B159E7F8A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7921" y="1425104"/>
            <a:ext cx="733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Drawing conclusions</a:t>
            </a:r>
          </a:p>
        </p:txBody>
      </p:sp>
      <p:sp>
        <p:nvSpPr>
          <p:cNvPr id="2204" name="TextBox 368">
            <a:extLst>
              <a:ext uri="{FF2B5EF4-FFF2-40B4-BE49-F238E27FC236}">
                <a16:creationId xmlns:a16="http://schemas.microsoft.com/office/drawing/2014/main" id="{60D6B72F-E4CB-4C7E-B67B-946363CAD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716" y="1508912"/>
            <a:ext cx="10017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/>
              <a:t>Describe patterns</a:t>
            </a:r>
          </a:p>
        </p:txBody>
      </p:sp>
      <p:sp>
        <p:nvSpPr>
          <p:cNvPr id="2207" name="TextBox 384">
            <a:extLst>
              <a:ext uri="{FF2B5EF4-FFF2-40B4-BE49-F238E27FC236}">
                <a16:creationId xmlns:a16="http://schemas.microsoft.com/office/drawing/2014/main" id="{7E1946AA-E5DA-41FF-A586-821A776EE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5336" y="2789164"/>
            <a:ext cx="10753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IDEAL </a:t>
            </a:r>
          </a:p>
          <a:p>
            <a:pPr algn="ctr" eaLnBrk="1" hangingPunct="1"/>
            <a:r>
              <a:rPr lang="en-US" altLang="en-US" sz="800" dirty="0"/>
              <a:t>Identify, describe, explain, apply, link</a:t>
            </a:r>
          </a:p>
        </p:txBody>
      </p:sp>
      <p:sp>
        <p:nvSpPr>
          <p:cNvPr id="2209" name="TextBox 388">
            <a:extLst>
              <a:ext uri="{FF2B5EF4-FFF2-40B4-BE49-F238E27FC236}">
                <a16:creationId xmlns:a16="http://schemas.microsoft.com/office/drawing/2014/main" id="{A372C925-DAD2-466B-8593-E96618193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461" y="2822929"/>
            <a:ext cx="1006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/>
              <a:t>Modelling scientific concepts</a:t>
            </a:r>
          </a:p>
        </p:txBody>
      </p:sp>
      <p:sp>
        <p:nvSpPr>
          <p:cNvPr id="2210" name="TextBox 392">
            <a:extLst>
              <a:ext uri="{FF2B5EF4-FFF2-40B4-BE49-F238E27FC236}">
                <a16:creationId xmlns:a16="http://schemas.microsoft.com/office/drawing/2014/main" id="{81AE1FE2-6FB8-4B99-8D1A-CEE748C80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3905" y="2806923"/>
            <a:ext cx="855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Analysis of secondary data</a:t>
            </a:r>
          </a:p>
        </p:txBody>
      </p:sp>
      <p:sp>
        <p:nvSpPr>
          <p:cNvPr id="2212" name="TextBox 394">
            <a:extLst>
              <a:ext uri="{FF2B5EF4-FFF2-40B4-BE49-F238E27FC236}">
                <a16:creationId xmlns:a16="http://schemas.microsoft.com/office/drawing/2014/main" id="{2C67712D-3CF2-4EA4-8920-194EACEC5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199" y="2796608"/>
            <a:ext cx="1111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Drawing graphs and </a:t>
            </a:r>
            <a:r>
              <a:rPr lang="en-US" altLang="en-US" sz="800" dirty="0" err="1"/>
              <a:t>analysing</a:t>
            </a:r>
            <a:r>
              <a:rPr lang="en-US" altLang="en-US" sz="800" dirty="0"/>
              <a:t> graphical data</a:t>
            </a:r>
          </a:p>
        </p:txBody>
      </p:sp>
      <p:sp>
        <p:nvSpPr>
          <p:cNvPr id="2221" name="TextBox 52">
            <a:extLst>
              <a:ext uri="{FF2B5EF4-FFF2-40B4-BE49-F238E27FC236}">
                <a16:creationId xmlns:a16="http://schemas.microsoft.com/office/drawing/2014/main" id="{21AA4465-E102-4017-B577-4B7B1C2C6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6188" y="13251343"/>
            <a:ext cx="140533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Particle model 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9D8C0F3-BB49-40A7-A819-C7E25914D685}"/>
              </a:ext>
            </a:extLst>
          </p:cNvPr>
          <p:cNvSpPr/>
          <p:nvPr/>
        </p:nvSpPr>
        <p:spPr>
          <a:xfrm>
            <a:off x="6040656" y="13057758"/>
            <a:ext cx="69850" cy="717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25" name="TextBox 52">
            <a:extLst>
              <a:ext uri="{FF2B5EF4-FFF2-40B4-BE49-F238E27FC236}">
                <a16:creationId xmlns:a16="http://schemas.microsoft.com/office/drawing/2014/main" id="{EA248E3F-9EDB-4297-8535-7DD10EBC6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748" y="13245403"/>
            <a:ext cx="843746" cy="4000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Elements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2648511" y="13102449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D165842C-E8E0-4757-9977-B0A16C56CC5C}"/>
              </a:ext>
            </a:extLst>
          </p:cNvPr>
          <p:cNvSpPr/>
          <p:nvPr/>
        </p:nvSpPr>
        <p:spPr>
          <a:xfrm rot="3660063">
            <a:off x="670674" y="14280927"/>
            <a:ext cx="90487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dirty="0"/>
          </a:p>
        </p:txBody>
      </p:sp>
      <p:sp>
        <p:nvSpPr>
          <p:cNvPr id="2244" name="TextBox 52">
            <a:extLst>
              <a:ext uri="{FF2B5EF4-FFF2-40B4-BE49-F238E27FC236}">
                <a16:creationId xmlns:a16="http://schemas.microsoft.com/office/drawing/2014/main" id="{A72D30FF-36E1-48EA-BF44-1FA2BE0A2832}"/>
              </a:ext>
            </a:extLst>
          </p:cNvPr>
          <p:cNvSpPr txBox="1">
            <a:spLocks noChangeArrowheads="1"/>
          </p:cNvSpPr>
          <p:nvPr/>
        </p:nvSpPr>
        <p:spPr bwMode="auto">
          <a:xfrm rot="19894422">
            <a:off x="948688" y="11195724"/>
            <a:ext cx="20510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The periodic table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521DEE49-C65D-4F03-A8FF-B714FE387B0B}"/>
              </a:ext>
            </a:extLst>
          </p:cNvPr>
          <p:cNvSpPr/>
          <p:nvPr/>
        </p:nvSpPr>
        <p:spPr>
          <a:xfrm>
            <a:off x="3136426" y="10945654"/>
            <a:ext cx="61912" cy="684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50" name="TextBox 52">
            <a:extLst>
              <a:ext uri="{FF2B5EF4-FFF2-40B4-BE49-F238E27FC236}">
                <a16:creationId xmlns:a16="http://schemas.microsoft.com/office/drawing/2014/main" id="{15A1E09A-68C6-4EED-9D4D-E545C871B0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208" y="10936435"/>
            <a:ext cx="17335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Separation techniques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F44BD91C-4AE5-428E-9539-38258344C2CA}"/>
              </a:ext>
            </a:extLst>
          </p:cNvPr>
          <p:cNvSpPr/>
          <p:nvPr/>
        </p:nvSpPr>
        <p:spPr>
          <a:xfrm>
            <a:off x="6318336" y="10931023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52" name="TextBox 52">
            <a:extLst>
              <a:ext uri="{FF2B5EF4-FFF2-40B4-BE49-F238E27FC236}">
                <a16:creationId xmlns:a16="http://schemas.microsoft.com/office/drawing/2014/main" id="{F835EBB1-027D-4F2A-A57F-E0436E94D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9699" y="11084225"/>
            <a:ext cx="1941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Metals and acids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56" name="TextBox 52">
            <a:extLst>
              <a:ext uri="{FF2B5EF4-FFF2-40B4-BE49-F238E27FC236}">
                <a16:creationId xmlns:a16="http://schemas.microsoft.com/office/drawing/2014/main" id="{AFB56589-88C3-47E5-9CD3-3AB16F75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1395" y="8827775"/>
            <a:ext cx="70859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CC4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2ED3BEA-8286-4B47-B339-B1E44F1E0C87}"/>
              </a:ext>
            </a:extLst>
          </p:cNvPr>
          <p:cNvSpPr/>
          <p:nvPr/>
        </p:nvSpPr>
        <p:spPr>
          <a:xfrm rot="2448169">
            <a:off x="7511886" y="9366300"/>
            <a:ext cx="1679127" cy="32204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10328035"/>
              </a:avLst>
            </a:prstTxWarp>
            <a:spAutoFit/>
          </a:bodyPr>
          <a:lstStyle/>
          <a:p>
            <a:pPr algn="ctr" eaLnBrk="0" hangingPunct="0">
              <a:defRPr/>
            </a:pPr>
            <a:r>
              <a:rPr lang="en-US" sz="2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ill Sans MT Condensed" panose="020B0506020104020203" pitchFamily="34" charset="0"/>
                <a:cs typeface="+mn-cs"/>
              </a:rPr>
              <a:t>CC1/CC2</a:t>
            </a:r>
          </a:p>
        </p:txBody>
      </p:sp>
      <p:sp>
        <p:nvSpPr>
          <p:cNvPr id="428" name="Rectangle 427">
            <a:extLst>
              <a:ext uri="{FF2B5EF4-FFF2-40B4-BE49-F238E27FC236}">
                <a16:creationId xmlns:a16="http://schemas.microsoft.com/office/drawing/2014/main" id="{C43858F7-3364-4E8A-99A9-C0E9269B995F}"/>
              </a:ext>
            </a:extLst>
          </p:cNvPr>
          <p:cNvSpPr/>
          <p:nvPr/>
        </p:nvSpPr>
        <p:spPr>
          <a:xfrm>
            <a:off x="6796837" y="8658002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9227F689-22CD-439D-AB0F-9F2358698E81}"/>
              </a:ext>
            </a:extLst>
          </p:cNvPr>
          <p:cNvSpPr/>
          <p:nvPr/>
        </p:nvSpPr>
        <p:spPr>
          <a:xfrm>
            <a:off x="3559274" y="8631036"/>
            <a:ext cx="668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71" name="TextBox 52">
            <a:extLst>
              <a:ext uri="{FF2B5EF4-FFF2-40B4-BE49-F238E27FC236}">
                <a16:creationId xmlns:a16="http://schemas.microsoft.com/office/drawing/2014/main" id="{895EFDB1-5D21-48F6-80D7-8D81E8314246}"/>
              </a:ext>
            </a:extLst>
          </p:cNvPr>
          <p:cNvSpPr txBox="1">
            <a:spLocks noChangeArrowheads="1"/>
          </p:cNvSpPr>
          <p:nvPr/>
        </p:nvSpPr>
        <p:spPr bwMode="auto">
          <a:xfrm rot="17725832">
            <a:off x="907673" y="7435453"/>
            <a:ext cx="77735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CC9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77" name="TextBox 52">
            <a:extLst>
              <a:ext uri="{FF2B5EF4-FFF2-40B4-BE49-F238E27FC236}">
                <a16:creationId xmlns:a16="http://schemas.microsoft.com/office/drawing/2014/main" id="{F2947A29-41A8-4348-8D2B-B9CD104E7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667" y="6728073"/>
            <a:ext cx="3303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CC10/CC11/CC12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6E293781-8AA7-4031-80DE-A35F61C41D9F}"/>
              </a:ext>
            </a:extLst>
          </p:cNvPr>
          <p:cNvSpPr/>
          <p:nvPr/>
        </p:nvSpPr>
        <p:spPr>
          <a:xfrm>
            <a:off x="4161717" y="6504189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83" name="TextBox 52">
            <a:extLst>
              <a:ext uri="{FF2B5EF4-FFF2-40B4-BE49-F238E27FC236}">
                <a16:creationId xmlns:a16="http://schemas.microsoft.com/office/drawing/2014/main" id="{3330BD52-64A7-4A38-A162-11079D9A5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4852" y="6689904"/>
            <a:ext cx="18383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CC13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98" name="TextBox 52">
            <a:extLst>
              <a:ext uri="{FF2B5EF4-FFF2-40B4-BE49-F238E27FC236}">
                <a16:creationId xmlns:a16="http://schemas.microsoft.com/office/drawing/2014/main" id="{E5B1D877-4474-46F1-BB99-61DFB54C0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2067" y="4509276"/>
            <a:ext cx="231082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CC15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467" name="Triangle 45">
            <a:extLst>
              <a:ext uri="{FF2B5EF4-FFF2-40B4-BE49-F238E27FC236}">
                <a16:creationId xmlns:a16="http://schemas.microsoft.com/office/drawing/2014/main" id="{28BA0F6E-1533-46E7-AD26-64EF81AEEA91}"/>
              </a:ext>
            </a:extLst>
          </p:cNvPr>
          <p:cNvSpPr/>
          <p:nvPr/>
        </p:nvSpPr>
        <p:spPr>
          <a:xfrm rot="5400000">
            <a:off x="8027079" y="1944683"/>
            <a:ext cx="938212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305" name="TextBox 388">
            <a:extLst>
              <a:ext uri="{FF2B5EF4-FFF2-40B4-BE49-F238E27FC236}">
                <a16:creationId xmlns:a16="http://schemas.microsoft.com/office/drawing/2014/main" id="{6EB3041C-0628-40B4-B98D-A08FA9525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8954" y="1434921"/>
            <a:ext cx="1006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Assessing impact of scientific concepts</a:t>
            </a:r>
          </a:p>
        </p:txBody>
      </p:sp>
      <p:sp>
        <p:nvSpPr>
          <p:cNvPr id="2306" name="TextBox 365">
            <a:extLst>
              <a:ext uri="{FF2B5EF4-FFF2-40B4-BE49-F238E27FC236}">
                <a16:creationId xmlns:a16="http://schemas.microsoft.com/office/drawing/2014/main" id="{A2343678-8FA7-4242-A9EC-97CBFCBAF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847" y="2829303"/>
            <a:ext cx="733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Risk Assessment</a:t>
            </a:r>
          </a:p>
        </p:txBody>
      </p:sp>
      <p:sp>
        <p:nvSpPr>
          <p:cNvPr id="2307" name="TextBox 394">
            <a:extLst>
              <a:ext uri="{FF2B5EF4-FFF2-40B4-BE49-F238E27FC236}">
                <a16:creationId xmlns:a16="http://schemas.microsoft.com/office/drawing/2014/main" id="{05BDB31B-146B-4AC7-9078-03069A7C8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9773" y="1418638"/>
            <a:ext cx="1498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Writing </a:t>
            </a:r>
          </a:p>
          <a:p>
            <a:pPr algn="ctr" eaLnBrk="1" hangingPunct="1"/>
            <a:r>
              <a:rPr lang="en-US" altLang="en-US" sz="800" dirty="0"/>
              <a:t>methods</a:t>
            </a:r>
          </a:p>
        </p:txBody>
      </p:sp>
      <p:sp>
        <p:nvSpPr>
          <p:cNvPr id="2320" name="TextBox 2">
            <a:extLst>
              <a:ext uri="{FF2B5EF4-FFF2-40B4-BE49-F238E27FC236}">
                <a16:creationId xmlns:a16="http://schemas.microsoft.com/office/drawing/2014/main" id="{BA673B71-0F51-4051-8701-BEAEC3A9B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8010" y="2088352"/>
            <a:ext cx="51752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>
                <a:solidFill>
                  <a:schemeClr val="bg1"/>
                </a:solidFill>
              </a:rPr>
              <a:t>Understanding and Applying Scientific Skills </a:t>
            </a:r>
          </a:p>
        </p:txBody>
      </p:sp>
      <p:sp>
        <p:nvSpPr>
          <p:cNvPr id="2321" name="TextBox 4">
            <a:extLst>
              <a:ext uri="{FF2B5EF4-FFF2-40B4-BE49-F238E27FC236}">
                <a16:creationId xmlns:a16="http://schemas.microsoft.com/office/drawing/2014/main" id="{EF320DD9-2BD6-4B8A-9FCF-67AE2F6A77DE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491341" y="2149471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>
                <a:solidFill>
                  <a:schemeClr val="bg1"/>
                </a:solidFill>
              </a:rPr>
              <a:t>Year 7</a:t>
            </a:r>
          </a:p>
        </p:txBody>
      </p:sp>
      <p:sp>
        <p:nvSpPr>
          <p:cNvPr id="2322" name="TextBox 439">
            <a:extLst>
              <a:ext uri="{FF2B5EF4-FFF2-40B4-BE49-F238E27FC236}">
                <a16:creationId xmlns:a16="http://schemas.microsoft.com/office/drawing/2014/main" id="{635C0196-65EA-4CFB-80F3-1933AF732E25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7733391" y="2184396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 dirty="0">
                <a:solidFill>
                  <a:schemeClr val="bg1"/>
                </a:solidFill>
              </a:rPr>
              <a:t>Year 11</a:t>
            </a:r>
          </a:p>
        </p:txBody>
      </p: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AC8B31F2-7313-484A-BBB3-E5E1DE165FD0}"/>
              </a:ext>
            </a:extLst>
          </p:cNvPr>
          <p:cNvCxnSpPr>
            <a:cxnSpLocks/>
          </p:cNvCxnSpPr>
          <p:nvPr/>
        </p:nvCxnSpPr>
        <p:spPr>
          <a:xfrm>
            <a:off x="7456136" y="13006839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5" name="Rectangle 584">
            <a:extLst>
              <a:ext uri="{FF2B5EF4-FFF2-40B4-BE49-F238E27FC236}">
                <a16:creationId xmlns:a16="http://schemas.microsoft.com/office/drawing/2014/main" id="{282C1CEF-332C-4B06-97F2-384644F659CC}"/>
              </a:ext>
            </a:extLst>
          </p:cNvPr>
          <p:cNvSpPr/>
          <p:nvPr/>
        </p:nvSpPr>
        <p:spPr>
          <a:xfrm>
            <a:off x="7386221" y="6571610"/>
            <a:ext cx="68468" cy="8393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90" name="Rectangle 589">
            <a:extLst>
              <a:ext uri="{FF2B5EF4-FFF2-40B4-BE49-F238E27FC236}">
                <a16:creationId xmlns:a16="http://schemas.microsoft.com/office/drawing/2014/main" id="{376B636A-0689-470F-BBD3-11F69CC62DED}"/>
              </a:ext>
            </a:extLst>
          </p:cNvPr>
          <p:cNvSpPr/>
          <p:nvPr/>
        </p:nvSpPr>
        <p:spPr>
          <a:xfrm rot="5400000">
            <a:off x="8619299" y="5515700"/>
            <a:ext cx="104480" cy="688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366" name="TextBox 52">
            <a:extLst>
              <a:ext uri="{FF2B5EF4-FFF2-40B4-BE49-F238E27FC236}">
                <a16:creationId xmlns:a16="http://schemas.microsoft.com/office/drawing/2014/main" id="{5A1A7785-2DF1-425A-A611-10D0A54F7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3710" y="4515474"/>
            <a:ext cx="284166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CC17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617" name="Rectangle 616">
            <a:extLst>
              <a:ext uri="{FF2B5EF4-FFF2-40B4-BE49-F238E27FC236}">
                <a16:creationId xmlns:a16="http://schemas.microsoft.com/office/drawing/2014/main" id="{9A62301E-7555-48FD-B9EC-72E160863470}"/>
              </a:ext>
            </a:extLst>
          </p:cNvPr>
          <p:cNvSpPr/>
          <p:nvPr/>
        </p:nvSpPr>
        <p:spPr>
          <a:xfrm>
            <a:off x="5723953" y="4380098"/>
            <a:ext cx="80962" cy="677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705" name="Straight Connector 704">
            <a:extLst>
              <a:ext uri="{FF2B5EF4-FFF2-40B4-BE49-F238E27FC236}">
                <a16:creationId xmlns:a16="http://schemas.microsoft.com/office/drawing/2014/main" id="{ADB322F3-A968-4F08-ADB3-A9480F89A6CF}"/>
              </a:ext>
            </a:extLst>
          </p:cNvPr>
          <p:cNvCxnSpPr>
            <a:cxnSpLocks/>
          </p:cNvCxnSpPr>
          <p:nvPr/>
        </p:nvCxnSpPr>
        <p:spPr>
          <a:xfrm>
            <a:off x="5701892" y="8505779"/>
            <a:ext cx="0" cy="33299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Straight Connector 711">
            <a:extLst>
              <a:ext uri="{FF2B5EF4-FFF2-40B4-BE49-F238E27FC236}">
                <a16:creationId xmlns:a16="http://schemas.microsoft.com/office/drawing/2014/main" id="{25E3D1D0-D71C-46E2-94C4-23C3E3EE21C0}"/>
              </a:ext>
            </a:extLst>
          </p:cNvPr>
          <p:cNvCxnSpPr>
            <a:cxnSpLocks/>
          </p:cNvCxnSpPr>
          <p:nvPr/>
        </p:nvCxnSpPr>
        <p:spPr>
          <a:xfrm flipV="1">
            <a:off x="1119937" y="8773889"/>
            <a:ext cx="300037" cy="20161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36" y="199915"/>
            <a:ext cx="722763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GB" altLang="en-US" sz="3600" b="1" dirty="0"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Separate Sciences : Chemistry Learning Journey</a:t>
            </a:r>
          </a:p>
        </p:txBody>
      </p:sp>
      <p:sp>
        <p:nvSpPr>
          <p:cNvPr id="544" name="TextBox 52">
            <a:extLst>
              <a:ext uri="{FF2B5EF4-FFF2-40B4-BE49-F238E27FC236}">
                <a16:creationId xmlns:a16="http://schemas.microsoft.com/office/drawing/2014/main" id="{5D8D8D70-2449-4832-900D-A0DECE0EF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1135" y="8826716"/>
            <a:ext cx="1138536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CC5/CC6/CC7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707" name="Straight Connector 706">
            <a:extLst>
              <a:ext uri="{FF2B5EF4-FFF2-40B4-BE49-F238E27FC236}">
                <a16:creationId xmlns:a16="http://schemas.microsoft.com/office/drawing/2014/main" id="{7790C63C-A31B-404D-B2DF-395FED5F61AE}"/>
              </a:ext>
            </a:extLst>
          </p:cNvPr>
          <p:cNvCxnSpPr>
            <a:cxnSpLocks/>
          </p:cNvCxnSpPr>
          <p:nvPr/>
        </p:nvCxnSpPr>
        <p:spPr>
          <a:xfrm flipH="1">
            <a:off x="4658843" y="8479980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5" name="Rectangle 544">
            <a:extLst>
              <a:ext uri="{FF2B5EF4-FFF2-40B4-BE49-F238E27FC236}">
                <a16:creationId xmlns:a16="http://schemas.microsoft.com/office/drawing/2014/main" id="{B1E7EAD8-1689-4731-A874-28B46F226E68}"/>
              </a:ext>
            </a:extLst>
          </p:cNvPr>
          <p:cNvSpPr/>
          <p:nvPr/>
        </p:nvSpPr>
        <p:spPr>
          <a:xfrm>
            <a:off x="1765286" y="8592543"/>
            <a:ext cx="668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649" name="Oval 648">
            <a:extLst>
              <a:ext uri="{FF2B5EF4-FFF2-40B4-BE49-F238E27FC236}">
                <a16:creationId xmlns:a16="http://schemas.microsoft.com/office/drawing/2014/main" id="{934CD6B6-EE90-4296-BCE7-D7D030E20F05}"/>
              </a:ext>
            </a:extLst>
          </p:cNvPr>
          <p:cNvSpPr/>
          <p:nvPr/>
        </p:nvSpPr>
        <p:spPr>
          <a:xfrm>
            <a:off x="8015284" y="4763787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15" name="TextBox 59">
            <a:extLst>
              <a:ext uri="{FF2B5EF4-FFF2-40B4-BE49-F238E27FC236}">
                <a16:creationId xmlns:a16="http://schemas.microsoft.com/office/drawing/2014/main" id="{FBF66B61-2F04-4A5C-A3E3-DD4600F7E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3884" y="5107228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416" name="TextBox 58">
            <a:extLst>
              <a:ext uri="{FF2B5EF4-FFF2-40B4-BE49-F238E27FC236}">
                <a16:creationId xmlns:a16="http://schemas.microsoft.com/office/drawing/2014/main" id="{0BE82E64-BE16-46DF-9631-7A9540551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6974" y="4953663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17" name="Oval 416">
            <a:extLst>
              <a:ext uri="{FF2B5EF4-FFF2-40B4-BE49-F238E27FC236}">
                <a16:creationId xmlns:a16="http://schemas.microsoft.com/office/drawing/2014/main" id="{BDF269D9-6630-4FEF-92EB-4F1B24A36994}"/>
              </a:ext>
            </a:extLst>
          </p:cNvPr>
          <p:cNvSpPr/>
          <p:nvPr/>
        </p:nvSpPr>
        <p:spPr>
          <a:xfrm>
            <a:off x="879367" y="8240156"/>
            <a:ext cx="1175575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19" name="TextBox 59">
            <a:extLst>
              <a:ext uri="{FF2B5EF4-FFF2-40B4-BE49-F238E27FC236}">
                <a16:creationId xmlns:a16="http://schemas.microsoft.com/office/drawing/2014/main" id="{65DF8BB1-DABF-400C-A885-0E16151A6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7968" y="8583597"/>
            <a:ext cx="81445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20" name="TextBox 58">
            <a:extLst>
              <a:ext uri="{FF2B5EF4-FFF2-40B4-BE49-F238E27FC236}">
                <a16:creationId xmlns:a16="http://schemas.microsoft.com/office/drawing/2014/main" id="{1A406321-EF07-4296-9F91-D88621E32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1058" y="8430032"/>
            <a:ext cx="8144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22" name="Oval 421">
            <a:extLst>
              <a:ext uri="{FF2B5EF4-FFF2-40B4-BE49-F238E27FC236}">
                <a16:creationId xmlns:a16="http://schemas.microsoft.com/office/drawing/2014/main" id="{6BECC660-8488-448E-9152-3C5F3647A543}"/>
              </a:ext>
            </a:extLst>
          </p:cNvPr>
          <p:cNvSpPr/>
          <p:nvPr/>
        </p:nvSpPr>
        <p:spPr>
          <a:xfrm>
            <a:off x="8080972" y="9896569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24" name="TextBox 59">
            <a:extLst>
              <a:ext uri="{FF2B5EF4-FFF2-40B4-BE49-F238E27FC236}">
                <a16:creationId xmlns:a16="http://schemas.microsoft.com/office/drawing/2014/main" id="{78F3B2B2-99C6-4AA8-95D1-89AA81BB8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572" y="10240010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426" name="TextBox 58">
            <a:extLst>
              <a:ext uri="{FF2B5EF4-FFF2-40B4-BE49-F238E27FC236}">
                <a16:creationId xmlns:a16="http://schemas.microsoft.com/office/drawing/2014/main" id="{2EE52324-AE37-4747-B9AD-35EC8434F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2662" y="10086445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29" name="Oval 428">
            <a:extLst>
              <a:ext uri="{FF2B5EF4-FFF2-40B4-BE49-F238E27FC236}">
                <a16:creationId xmlns:a16="http://schemas.microsoft.com/office/drawing/2014/main" id="{4EF21904-0DA8-425C-B37B-2C7B5CD9C929}"/>
              </a:ext>
            </a:extLst>
          </p:cNvPr>
          <p:cNvSpPr/>
          <p:nvPr/>
        </p:nvSpPr>
        <p:spPr>
          <a:xfrm>
            <a:off x="734175" y="11853941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30" name="TextBox 59">
            <a:extLst>
              <a:ext uri="{FF2B5EF4-FFF2-40B4-BE49-F238E27FC236}">
                <a16:creationId xmlns:a16="http://schemas.microsoft.com/office/drawing/2014/main" id="{2F8554DD-A90E-4112-A8AC-925231884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775" y="12197382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31" name="TextBox 58">
            <a:extLst>
              <a:ext uri="{FF2B5EF4-FFF2-40B4-BE49-F238E27FC236}">
                <a16:creationId xmlns:a16="http://schemas.microsoft.com/office/drawing/2014/main" id="{C553C59F-E0B3-4031-83D0-10FFA958A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865" y="12043817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32" name="Oval 431">
            <a:extLst>
              <a:ext uri="{FF2B5EF4-FFF2-40B4-BE49-F238E27FC236}">
                <a16:creationId xmlns:a16="http://schemas.microsoft.com/office/drawing/2014/main" id="{0C1A75DD-D74A-495C-B33C-764FFA7BEBAE}"/>
              </a:ext>
            </a:extLst>
          </p:cNvPr>
          <p:cNvSpPr/>
          <p:nvPr/>
        </p:nvSpPr>
        <p:spPr>
          <a:xfrm>
            <a:off x="7746956" y="12791311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33" name="TextBox 59">
            <a:extLst>
              <a:ext uri="{FF2B5EF4-FFF2-40B4-BE49-F238E27FC236}">
                <a16:creationId xmlns:a16="http://schemas.microsoft.com/office/drawing/2014/main" id="{CF129AAF-7EBF-4224-AD20-544A1F18F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5556" y="13134752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434" name="TextBox 58">
            <a:extLst>
              <a:ext uri="{FF2B5EF4-FFF2-40B4-BE49-F238E27FC236}">
                <a16:creationId xmlns:a16="http://schemas.microsoft.com/office/drawing/2014/main" id="{0C36E098-CD46-46DF-BFA5-F4199A304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8646" y="12981187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FABDA1-8E56-4315-93C3-5D2B098970B9}"/>
              </a:ext>
            </a:extLst>
          </p:cNvPr>
          <p:cNvCxnSpPr>
            <a:cxnSpLocks/>
          </p:cNvCxnSpPr>
          <p:nvPr/>
        </p:nvCxnSpPr>
        <p:spPr>
          <a:xfrm flipV="1">
            <a:off x="7587012" y="13680059"/>
            <a:ext cx="0" cy="39236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6">
            <a:extLst>
              <a:ext uri="{FF2B5EF4-FFF2-40B4-BE49-F238E27FC236}">
                <a16:creationId xmlns:a16="http://schemas.microsoft.com/office/drawing/2014/main" id="{36158A60-93D2-4150-96CC-8E72F3665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5774" y="1404880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States of matter</a:t>
            </a:r>
          </a:p>
        </p:txBody>
      </p:sp>
      <p:sp>
        <p:nvSpPr>
          <p:cNvPr id="195" name="TextBox 16">
            <a:extLst>
              <a:ext uri="{FF2B5EF4-FFF2-40B4-BE49-F238E27FC236}">
                <a16:creationId xmlns:a16="http://schemas.microsoft.com/office/drawing/2014/main" id="{7CDB3BCE-333B-481C-AD5F-51B285E77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8447" y="1273420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particle model</a:t>
            </a:r>
          </a:p>
        </p:txBody>
      </p: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F42C09D5-5B4B-47B8-8607-857B19D50450}"/>
              </a:ext>
            </a:extLst>
          </p:cNvPr>
          <p:cNvCxnSpPr>
            <a:cxnSpLocks/>
          </p:cNvCxnSpPr>
          <p:nvPr/>
        </p:nvCxnSpPr>
        <p:spPr>
          <a:xfrm flipV="1">
            <a:off x="7067411" y="13680060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16">
            <a:extLst>
              <a:ext uri="{FF2B5EF4-FFF2-40B4-BE49-F238E27FC236}">
                <a16:creationId xmlns:a16="http://schemas.microsoft.com/office/drawing/2014/main" id="{E04632AE-146A-4E34-8098-5000B780F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3952" y="1405180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Melting &amp; Freezing</a:t>
            </a:r>
          </a:p>
        </p:txBody>
      </p: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EFF6F25-444B-4FFF-8BC3-82F5F9A5E7B1}"/>
              </a:ext>
            </a:extLst>
          </p:cNvPr>
          <p:cNvCxnSpPr>
            <a:cxnSpLocks/>
          </p:cNvCxnSpPr>
          <p:nvPr/>
        </p:nvCxnSpPr>
        <p:spPr>
          <a:xfrm>
            <a:off x="6921311" y="13001955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16">
            <a:extLst>
              <a:ext uri="{FF2B5EF4-FFF2-40B4-BE49-F238E27FC236}">
                <a16:creationId xmlns:a16="http://schemas.microsoft.com/office/drawing/2014/main" id="{D4CF1727-CCB1-4761-89BA-7C4457BF8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9071" y="1284879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Boiling</a:t>
            </a:r>
          </a:p>
        </p:txBody>
      </p: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681AA47B-1F47-41AB-ABB9-B03C4B47E459}"/>
              </a:ext>
            </a:extLst>
          </p:cNvPr>
          <p:cNvCxnSpPr>
            <a:cxnSpLocks/>
          </p:cNvCxnSpPr>
          <p:nvPr/>
        </p:nvCxnSpPr>
        <p:spPr>
          <a:xfrm flipV="1">
            <a:off x="6594690" y="13672547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16">
            <a:extLst>
              <a:ext uri="{FF2B5EF4-FFF2-40B4-BE49-F238E27FC236}">
                <a16:creationId xmlns:a16="http://schemas.microsoft.com/office/drawing/2014/main" id="{A3546221-7771-4633-9F34-B78E5E7E1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5935" y="1404200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Diffusion</a:t>
            </a:r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43C14CD-5588-49E1-A5AF-D39599295238}"/>
              </a:ext>
            </a:extLst>
          </p:cNvPr>
          <p:cNvCxnSpPr>
            <a:cxnSpLocks/>
          </p:cNvCxnSpPr>
          <p:nvPr/>
        </p:nvCxnSpPr>
        <p:spPr>
          <a:xfrm>
            <a:off x="6417997" y="12998902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TextBox 16">
            <a:extLst>
              <a:ext uri="{FF2B5EF4-FFF2-40B4-BE49-F238E27FC236}">
                <a16:creationId xmlns:a16="http://schemas.microsoft.com/office/drawing/2014/main" id="{54E94025-B96E-4041-9263-59F3B6DB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6182" y="1282372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Gas pressure</a:t>
            </a:r>
          </a:p>
        </p:txBody>
      </p: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1B7D4CBA-FEE4-4286-A4C0-3E4E642EFF46}"/>
              </a:ext>
            </a:extLst>
          </p:cNvPr>
          <p:cNvCxnSpPr>
            <a:cxnSpLocks/>
          </p:cNvCxnSpPr>
          <p:nvPr/>
        </p:nvCxnSpPr>
        <p:spPr>
          <a:xfrm flipV="1">
            <a:off x="5793823" y="13680059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TextBox 16">
            <a:extLst>
              <a:ext uri="{FF2B5EF4-FFF2-40B4-BE49-F238E27FC236}">
                <a16:creationId xmlns:a16="http://schemas.microsoft.com/office/drawing/2014/main" id="{2A524976-7D76-4C79-8E41-CB1A448EC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8249" y="1406491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Elements</a:t>
            </a:r>
          </a:p>
        </p:txBody>
      </p: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9AAC999A-951A-42A5-A185-216EC61D1AAF}"/>
              </a:ext>
            </a:extLst>
          </p:cNvPr>
          <p:cNvCxnSpPr>
            <a:cxnSpLocks/>
          </p:cNvCxnSpPr>
          <p:nvPr/>
        </p:nvCxnSpPr>
        <p:spPr>
          <a:xfrm>
            <a:off x="5619126" y="12978264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16">
            <a:extLst>
              <a:ext uri="{FF2B5EF4-FFF2-40B4-BE49-F238E27FC236}">
                <a16:creationId xmlns:a16="http://schemas.microsoft.com/office/drawing/2014/main" id="{A8519142-F00D-42E6-93D3-B5C30B243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5377" y="1280082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Atoms</a:t>
            </a:r>
          </a:p>
        </p:txBody>
      </p: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31338E62-EEED-4820-9AAC-9195C106733E}"/>
              </a:ext>
            </a:extLst>
          </p:cNvPr>
          <p:cNvCxnSpPr>
            <a:cxnSpLocks/>
          </p:cNvCxnSpPr>
          <p:nvPr/>
        </p:nvCxnSpPr>
        <p:spPr>
          <a:xfrm flipV="1">
            <a:off x="5240009" y="13677014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TextBox 16">
            <a:extLst>
              <a:ext uri="{FF2B5EF4-FFF2-40B4-BE49-F238E27FC236}">
                <a16:creationId xmlns:a16="http://schemas.microsoft.com/office/drawing/2014/main" id="{A5B81D7D-9664-4AF0-B6F1-3A4656E8C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5701" y="1405367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Compounds</a:t>
            </a:r>
          </a:p>
        </p:txBody>
      </p: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DD608B03-3053-47A3-8BFA-7D7F8817FD9D}"/>
              </a:ext>
            </a:extLst>
          </p:cNvPr>
          <p:cNvCxnSpPr>
            <a:cxnSpLocks/>
          </p:cNvCxnSpPr>
          <p:nvPr/>
        </p:nvCxnSpPr>
        <p:spPr>
          <a:xfrm>
            <a:off x="4886879" y="12979052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" name="TextBox 16">
            <a:extLst>
              <a:ext uri="{FF2B5EF4-FFF2-40B4-BE49-F238E27FC236}">
                <a16:creationId xmlns:a16="http://schemas.microsoft.com/office/drawing/2014/main" id="{73B0F10F-B0F7-4FBE-8FA2-87C4415BF3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8541" y="1268371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Chemical formulae</a:t>
            </a: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BB77757-ADBF-4866-8095-DBDABAEFFB3C}"/>
              </a:ext>
            </a:extLst>
          </p:cNvPr>
          <p:cNvSpPr/>
          <p:nvPr/>
        </p:nvSpPr>
        <p:spPr>
          <a:xfrm>
            <a:off x="4562863" y="13079393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0" name="TextBox 52">
            <a:extLst>
              <a:ext uri="{FF2B5EF4-FFF2-40B4-BE49-F238E27FC236}">
                <a16:creationId xmlns:a16="http://schemas.microsoft.com/office/drawing/2014/main" id="{123A7901-182D-47C7-B1C6-407AED15D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7525" y="13240457"/>
            <a:ext cx="140533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Reactions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25793436-FC61-46BA-B170-46AF4E332C2D}"/>
              </a:ext>
            </a:extLst>
          </p:cNvPr>
          <p:cNvCxnSpPr>
            <a:cxnSpLocks/>
          </p:cNvCxnSpPr>
          <p:nvPr/>
        </p:nvCxnSpPr>
        <p:spPr>
          <a:xfrm flipV="1">
            <a:off x="4398124" y="13680059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16">
            <a:extLst>
              <a:ext uri="{FF2B5EF4-FFF2-40B4-BE49-F238E27FC236}">
                <a16:creationId xmlns:a16="http://schemas.microsoft.com/office/drawing/2014/main" id="{83432DE1-BB20-4AD1-BDE8-666455316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9662" y="1404732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Chemical reactions</a:t>
            </a:r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E75A9603-1F8B-4BB8-8EFE-14F9591661DB}"/>
              </a:ext>
            </a:extLst>
          </p:cNvPr>
          <p:cNvCxnSpPr>
            <a:cxnSpLocks/>
          </p:cNvCxnSpPr>
          <p:nvPr/>
        </p:nvCxnSpPr>
        <p:spPr>
          <a:xfrm>
            <a:off x="4238813" y="12981240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TextBox 16">
            <a:extLst>
              <a:ext uri="{FF2B5EF4-FFF2-40B4-BE49-F238E27FC236}">
                <a16:creationId xmlns:a16="http://schemas.microsoft.com/office/drawing/2014/main" id="{9AF07513-B435-4725-ADF9-01AED0529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285" y="1270280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Word equations</a:t>
            </a:r>
          </a:p>
        </p:txBody>
      </p:sp>
      <p:cxnSp>
        <p:nvCxnSpPr>
          <p:cNvPr id="225" name="Straight Connector 224">
            <a:extLst>
              <a:ext uri="{FF2B5EF4-FFF2-40B4-BE49-F238E27FC236}">
                <a16:creationId xmlns:a16="http://schemas.microsoft.com/office/drawing/2014/main" id="{F57B2636-DC22-4F43-80D9-C5977A725C14}"/>
              </a:ext>
            </a:extLst>
          </p:cNvPr>
          <p:cNvCxnSpPr>
            <a:cxnSpLocks/>
          </p:cNvCxnSpPr>
          <p:nvPr/>
        </p:nvCxnSpPr>
        <p:spPr>
          <a:xfrm flipV="1">
            <a:off x="3817205" y="13705911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16">
            <a:extLst>
              <a:ext uri="{FF2B5EF4-FFF2-40B4-BE49-F238E27FC236}">
                <a16:creationId xmlns:a16="http://schemas.microsoft.com/office/drawing/2014/main" id="{D9A74A21-5DE1-4CC3-B232-DFA7F1BD8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9253" y="140678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Burning fuels</a:t>
            </a:r>
          </a:p>
        </p:txBody>
      </p:sp>
      <p:cxnSp>
        <p:nvCxnSpPr>
          <p:cNvPr id="227" name="Straight Connector 226">
            <a:extLst>
              <a:ext uri="{FF2B5EF4-FFF2-40B4-BE49-F238E27FC236}">
                <a16:creationId xmlns:a16="http://schemas.microsoft.com/office/drawing/2014/main" id="{EBB0C4F9-9564-4006-8894-BF7B65687AFB}"/>
              </a:ext>
            </a:extLst>
          </p:cNvPr>
          <p:cNvCxnSpPr>
            <a:cxnSpLocks/>
          </p:cNvCxnSpPr>
          <p:nvPr/>
        </p:nvCxnSpPr>
        <p:spPr>
          <a:xfrm>
            <a:off x="3630674" y="12978262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TextBox 16">
            <a:extLst>
              <a:ext uri="{FF2B5EF4-FFF2-40B4-BE49-F238E27FC236}">
                <a16:creationId xmlns:a16="http://schemas.microsoft.com/office/drawing/2014/main" id="{724E41FA-16C9-41FA-B26C-840D83088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681" y="1265776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Thermal decomposition</a:t>
            </a:r>
          </a:p>
        </p:txBody>
      </p: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4F28E5CF-3371-4EEE-8657-FD5081BFA02D}"/>
              </a:ext>
            </a:extLst>
          </p:cNvPr>
          <p:cNvCxnSpPr>
            <a:cxnSpLocks/>
          </p:cNvCxnSpPr>
          <p:nvPr/>
        </p:nvCxnSpPr>
        <p:spPr>
          <a:xfrm flipV="1">
            <a:off x="3128219" y="13704453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TextBox 16">
            <a:extLst>
              <a:ext uri="{FF2B5EF4-FFF2-40B4-BE49-F238E27FC236}">
                <a16:creationId xmlns:a16="http://schemas.microsoft.com/office/drawing/2014/main" id="{1AE89A3D-6F96-48F3-A8DD-6C699254A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8999" y="1407823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Conservation of mass</a:t>
            </a:r>
          </a:p>
        </p:txBody>
      </p: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8C97E8AD-F853-45B9-9E39-C94820CEE44F}"/>
              </a:ext>
            </a:extLst>
          </p:cNvPr>
          <p:cNvCxnSpPr>
            <a:cxnSpLocks/>
          </p:cNvCxnSpPr>
          <p:nvPr/>
        </p:nvCxnSpPr>
        <p:spPr>
          <a:xfrm>
            <a:off x="2946220" y="12977676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" name="TextBox 16">
            <a:extLst>
              <a:ext uri="{FF2B5EF4-FFF2-40B4-BE49-F238E27FC236}">
                <a16:creationId xmlns:a16="http://schemas.microsoft.com/office/drawing/2014/main" id="{3B0790D1-4BF8-42DD-9AEE-21B19BC5C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7708" y="12434828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Endothermic and exothermic reactions</a:t>
            </a:r>
          </a:p>
        </p:txBody>
      </p: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5572D761-75C4-4BE2-80E9-A937BCDE14E4}"/>
              </a:ext>
            </a:extLst>
          </p:cNvPr>
          <p:cNvCxnSpPr>
            <a:cxnSpLocks/>
          </p:cNvCxnSpPr>
          <p:nvPr/>
        </p:nvCxnSpPr>
        <p:spPr>
          <a:xfrm>
            <a:off x="1269955" y="1125238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6" name="TextBox 16">
            <a:extLst>
              <a:ext uri="{FF2B5EF4-FFF2-40B4-BE49-F238E27FC236}">
                <a16:creationId xmlns:a16="http://schemas.microsoft.com/office/drawing/2014/main" id="{1CAD0504-9B35-4E4C-95D6-C6F46661F2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05" y="1080605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Metals and non-metals</a:t>
            </a:r>
          </a:p>
        </p:txBody>
      </p:sp>
      <p:cxnSp>
        <p:nvCxnSpPr>
          <p:cNvPr id="237" name="Straight Connector 236">
            <a:extLst>
              <a:ext uri="{FF2B5EF4-FFF2-40B4-BE49-F238E27FC236}">
                <a16:creationId xmlns:a16="http://schemas.microsoft.com/office/drawing/2014/main" id="{7016A062-9BDB-4200-9DEF-C18B65829005}"/>
              </a:ext>
            </a:extLst>
          </p:cNvPr>
          <p:cNvCxnSpPr>
            <a:cxnSpLocks/>
          </p:cNvCxnSpPr>
          <p:nvPr/>
        </p:nvCxnSpPr>
        <p:spPr>
          <a:xfrm flipV="1">
            <a:off x="2040349" y="11535888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8" name="TextBox 16">
            <a:extLst>
              <a:ext uri="{FF2B5EF4-FFF2-40B4-BE49-F238E27FC236}">
                <a16:creationId xmlns:a16="http://schemas.microsoft.com/office/drawing/2014/main" id="{DAF6A3DB-83F0-401F-A590-ED54FBDD7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7326" y="1175032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Groups and periods</a:t>
            </a:r>
          </a:p>
        </p:txBody>
      </p: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9C4C4B4F-28BD-4DAB-B9C0-21DAC9AA09A7}"/>
              </a:ext>
            </a:extLst>
          </p:cNvPr>
          <p:cNvCxnSpPr>
            <a:cxnSpLocks/>
          </p:cNvCxnSpPr>
          <p:nvPr/>
        </p:nvCxnSpPr>
        <p:spPr>
          <a:xfrm>
            <a:off x="1676570" y="10829061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43" name="TextBox 16">
            <a:extLst>
              <a:ext uri="{FF2B5EF4-FFF2-40B4-BE49-F238E27FC236}">
                <a16:creationId xmlns:a16="http://schemas.microsoft.com/office/drawing/2014/main" id="{6EBD2800-FE14-47B5-8F61-54F8E6123E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1802" y="1041882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 1 – alkali metals</a:t>
            </a:r>
          </a:p>
        </p:txBody>
      </p: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19A7A552-2C19-49BD-9651-66F59BBF22B4}"/>
              </a:ext>
            </a:extLst>
          </p:cNvPr>
          <p:cNvCxnSpPr>
            <a:cxnSpLocks/>
          </p:cNvCxnSpPr>
          <p:nvPr/>
        </p:nvCxnSpPr>
        <p:spPr>
          <a:xfrm>
            <a:off x="2220583" y="10713813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45" name="TextBox 16">
            <a:extLst>
              <a:ext uri="{FF2B5EF4-FFF2-40B4-BE49-F238E27FC236}">
                <a16:creationId xmlns:a16="http://schemas.microsoft.com/office/drawing/2014/main" id="{87A448E8-71FB-4650-B33C-1CBAE125A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7833" y="1029248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 7 – the halogens</a:t>
            </a:r>
          </a:p>
        </p:txBody>
      </p: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4BAFB580-E0DE-4A93-80E3-ED0D1FF81C4C}"/>
              </a:ext>
            </a:extLst>
          </p:cNvPr>
          <p:cNvCxnSpPr>
            <a:cxnSpLocks/>
          </p:cNvCxnSpPr>
          <p:nvPr/>
        </p:nvCxnSpPr>
        <p:spPr>
          <a:xfrm flipV="1">
            <a:off x="2581889" y="11535101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49" name="TextBox 16">
            <a:extLst>
              <a:ext uri="{FF2B5EF4-FFF2-40B4-BE49-F238E27FC236}">
                <a16:creationId xmlns:a16="http://schemas.microsoft.com/office/drawing/2014/main" id="{0F5C9620-79D1-44F9-ACA4-E7C7F8475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6176" y="1177166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Displacement reactions</a:t>
            </a:r>
          </a:p>
        </p:txBody>
      </p: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EA6EE4E-0B7F-48BD-8BE5-9BA07C062787}"/>
              </a:ext>
            </a:extLst>
          </p:cNvPr>
          <p:cNvCxnSpPr>
            <a:cxnSpLocks/>
          </p:cNvCxnSpPr>
          <p:nvPr/>
        </p:nvCxnSpPr>
        <p:spPr>
          <a:xfrm>
            <a:off x="2817716" y="10713813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1" name="TextBox 16">
            <a:extLst>
              <a:ext uri="{FF2B5EF4-FFF2-40B4-BE49-F238E27FC236}">
                <a16:creationId xmlns:a16="http://schemas.microsoft.com/office/drawing/2014/main" id="{84D8127F-F62B-4CBD-BB1F-6965A3B39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1718" y="1028946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 0 – the noble gasses</a:t>
            </a:r>
          </a:p>
        </p:txBody>
      </p: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D951C2D0-BE55-4BD3-9DD5-5706FB802FFA}"/>
              </a:ext>
            </a:extLst>
          </p:cNvPr>
          <p:cNvCxnSpPr>
            <a:cxnSpLocks/>
          </p:cNvCxnSpPr>
          <p:nvPr/>
        </p:nvCxnSpPr>
        <p:spPr>
          <a:xfrm flipV="1">
            <a:off x="3314773" y="11521556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4" name="TextBox 16">
            <a:extLst>
              <a:ext uri="{FF2B5EF4-FFF2-40B4-BE49-F238E27FC236}">
                <a16:creationId xmlns:a16="http://schemas.microsoft.com/office/drawing/2014/main" id="{138E959C-1203-4497-A417-9CE1FD5AA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605" y="1176837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Mixtures</a:t>
            </a:r>
          </a:p>
        </p:txBody>
      </p: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F7F524BD-18DE-4CAF-81B1-D0B33B72EFBC}"/>
              </a:ext>
            </a:extLst>
          </p:cNvPr>
          <p:cNvCxnSpPr>
            <a:cxnSpLocks/>
          </p:cNvCxnSpPr>
          <p:nvPr/>
        </p:nvCxnSpPr>
        <p:spPr>
          <a:xfrm>
            <a:off x="3462589" y="10737321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6" name="TextBox 16">
            <a:extLst>
              <a:ext uri="{FF2B5EF4-FFF2-40B4-BE49-F238E27FC236}">
                <a16:creationId xmlns:a16="http://schemas.microsoft.com/office/drawing/2014/main" id="{3AE7316B-8225-4B27-899F-95B7E4F4B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3500" y="1043419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Solutions</a:t>
            </a:r>
          </a:p>
        </p:txBody>
      </p: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C29352E4-1A05-4BA7-A7CB-2623C9C94865}"/>
              </a:ext>
            </a:extLst>
          </p:cNvPr>
          <p:cNvCxnSpPr>
            <a:cxnSpLocks/>
          </p:cNvCxnSpPr>
          <p:nvPr/>
        </p:nvCxnSpPr>
        <p:spPr>
          <a:xfrm flipV="1">
            <a:off x="3775428" y="11545289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8" name="TextBox 16">
            <a:extLst>
              <a:ext uri="{FF2B5EF4-FFF2-40B4-BE49-F238E27FC236}">
                <a16:creationId xmlns:a16="http://schemas.microsoft.com/office/drawing/2014/main" id="{C9875D74-BB58-412A-83D3-AF6616D88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9522" y="1177313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Solubility</a:t>
            </a:r>
          </a:p>
        </p:txBody>
      </p: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9AFEF980-4616-489C-B10B-6BDC7740182D}"/>
              </a:ext>
            </a:extLst>
          </p:cNvPr>
          <p:cNvCxnSpPr>
            <a:cxnSpLocks/>
          </p:cNvCxnSpPr>
          <p:nvPr/>
        </p:nvCxnSpPr>
        <p:spPr>
          <a:xfrm>
            <a:off x="3930760" y="10727403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0" name="TextBox 16">
            <a:extLst>
              <a:ext uri="{FF2B5EF4-FFF2-40B4-BE49-F238E27FC236}">
                <a16:creationId xmlns:a16="http://schemas.microsoft.com/office/drawing/2014/main" id="{FF537D0F-41B0-4D5B-ABCD-190A79C5D0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6937" y="1044509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Filtration</a:t>
            </a:r>
          </a:p>
        </p:txBody>
      </p: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0FC03121-1C4D-4941-8E0F-10FBB5C56D4B}"/>
              </a:ext>
            </a:extLst>
          </p:cNvPr>
          <p:cNvCxnSpPr>
            <a:cxnSpLocks/>
          </p:cNvCxnSpPr>
          <p:nvPr/>
        </p:nvCxnSpPr>
        <p:spPr>
          <a:xfrm flipV="1">
            <a:off x="4311295" y="11545289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2" name="TextBox 16">
            <a:extLst>
              <a:ext uri="{FF2B5EF4-FFF2-40B4-BE49-F238E27FC236}">
                <a16:creationId xmlns:a16="http://schemas.microsoft.com/office/drawing/2014/main" id="{C5193089-E457-451B-B840-6BBDF9A29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8761" y="1179142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Evaporation and distillation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33BA797C-48E2-4F4C-B0B9-B6C2A36379E9}"/>
              </a:ext>
            </a:extLst>
          </p:cNvPr>
          <p:cNvCxnSpPr>
            <a:cxnSpLocks/>
          </p:cNvCxnSpPr>
          <p:nvPr/>
        </p:nvCxnSpPr>
        <p:spPr>
          <a:xfrm>
            <a:off x="4525171" y="10727603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4" name="TextBox 16">
            <a:extLst>
              <a:ext uri="{FF2B5EF4-FFF2-40B4-BE49-F238E27FC236}">
                <a16:creationId xmlns:a16="http://schemas.microsoft.com/office/drawing/2014/main" id="{44DF34CA-1293-462F-8EE3-06ED2DCE3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4806" y="10457514"/>
            <a:ext cx="8888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Chromatography</a:t>
            </a:r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FE8ED124-E051-4408-BE86-FDC0D09733F8}"/>
              </a:ext>
            </a:extLst>
          </p:cNvPr>
          <p:cNvSpPr/>
          <p:nvPr/>
        </p:nvSpPr>
        <p:spPr>
          <a:xfrm>
            <a:off x="4762950" y="10945654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66" name="TextBox 52">
            <a:extLst>
              <a:ext uri="{FF2B5EF4-FFF2-40B4-BE49-F238E27FC236}">
                <a16:creationId xmlns:a16="http://schemas.microsoft.com/office/drawing/2014/main" id="{8162F791-F1A0-4D1A-BB38-CE42CF4B2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823" y="11066628"/>
            <a:ext cx="1733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The Earth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381E1813-9D2A-40A3-9D34-E104D73E44B0}"/>
              </a:ext>
            </a:extLst>
          </p:cNvPr>
          <p:cNvCxnSpPr>
            <a:cxnSpLocks/>
          </p:cNvCxnSpPr>
          <p:nvPr/>
        </p:nvCxnSpPr>
        <p:spPr>
          <a:xfrm flipV="1">
            <a:off x="4974895" y="11521556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8" name="TextBox 16">
            <a:extLst>
              <a:ext uri="{FF2B5EF4-FFF2-40B4-BE49-F238E27FC236}">
                <a16:creationId xmlns:a16="http://schemas.microsoft.com/office/drawing/2014/main" id="{A23A1606-9B76-4BE8-A86F-F75F19F97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928" y="11735717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earth and its atmosphere</a:t>
            </a:r>
          </a:p>
        </p:txBody>
      </p: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46FABD04-F403-4E18-9820-B3282AB54C5C}"/>
              </a:ext>
            </a:extLst>
          </p:cNvPr>
          <p:cNvCxnSpPr>
            <a:cxnSpLocks/>
          </p:cNvCxnSpPr>
          <p:nvPr/>
        </p:nvCxnSpPr>
        <p:spPr>
          <a:xfrm>
            <a:off x="5158361" y="10777630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0" name="TextBox 16">
            <a:extLst>
              <a:ext uri="{FF2B5EF4-FFF2-40B4-BE49-F238E27FC236}">
                <a16:creationId xmlns:a16="http://schemas.microsoft.com/office/drawing/2014/main" id="{E9E8A57D-C042-4494-9C55-012C130A7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7817" y="1037619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Types of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 rock</a:t>
            </a:r>
          </a:p>
        </p:txBody>
      </p: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6DDF3BD9-FB4E-43EF-A8A8-23C165136031}"/>
              </a:ext>
            </a:extLst>
          </p:cNvPr>
          <p:cNvCxnSpPr>
            <a:cxnSpLocks/>
          </p:cNvCxnSpPr>
          <p:nvPr/>
        </p:nvCxnSpPr>
        <p:spPr>
          <a:xfrm flipV="1">
            <a:off x="5546183" y="11535101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2" name="TextBox 16">
            <a:extLst>
              <a:ext uri="{FF2B5EF4-FFF2-40B4-BE49-F238E27FC236}">
                <a16:creationId xmlns:a16="http://schemas.microsoft.com/office/drawing/2014/main" id="{4CFA025C-F43B-42DA-9DD6-16528876D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1011" y="11763572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rock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cycle</a:t>
            </a:r>
          </a:p>
        </p:txBody>
      </p: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398BF887-AD5A-4E45-AA25-AD099C19CFA2}"/>
              </a:ext>
            </a:extLst>
          </p:cNvPr>
          <p:cNvCxnSpPr>
            <a:cxnSpLocks/>
          </p:cNvCxnSpPr>
          <p:nvPr/>
        </p:nvCxnSpPr>
        <p:spPr>
          <a:xfrm>
            <a:off x="5662959" y="10785409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4" name="TextBox 16">
            <a:extLst>
              <a:ext uri="{FF2B5EF4-FFF2-40B4-BE49-F238E27FC236}">
                <a16:creationId xmlns:a16="http://schemas.microsoft.com/office/drawing/2014/main" id="{92F348D0-517C-4F4E-A269-758B99B453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857" y="1040198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carbon cycle</a:t>
            </a:r>
          </a:p>
        </p:txBody>
      </p: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C86EAD14-B25B-4EDA-A5C5-5E42B5453260}"/>
              </a:ext>
            </a:extLst>
          </p:cNvPr>
          <p:cNvCxnSpPr>
            <a:cxnSpLocks/>
          </p:cNvCxnSpPr>
          <p:nvPr/>
        </p:nvCxnSpPr>
        <p:spPr>
          <a:xfrm flipV="1">
            <a:off x="5991395" y="11540162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6" name="TextBox 16">
            <a:extLst>
              <a:ext uri="{FF2B5EF4-FFF2-40B4-BE49-F238E27FC236}">
                <a16:creationId xmlns:a16="http://schemas.microsoft.com/office/drawing/2014/main" id="{D25830EF-8126-44C2-A9BE-BC6F668D0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1230" y="1177630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Climate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change</a:t>
            </a:r>
          </a:p>
        </p:txBody>
      </p: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7ECDC622-BB2E-4C10-BAE6-AA7A621EB93A}"/>
              </a:ext>
            </a:extLst>
          </p:cNvPr>
          <p:cNvCxnSpPr>
            <a:cxnSpLocks/>
          </p:cNvCxnSpPr>
          <p:nvPr/>
        </p:nvCxnSpPr>
        <p:spPr>
          <a:xfrm>
            <a:off x="6132817" y="10785409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8" name="TextBox 16">
            <a:extLst>
              <a:ext uri="{FF2B5EF4-FFF2-40B4-BE49-F238E27FC236}">
                <a16:creationId xmlns:a16="http://schemas.microsoft.com/office/drawing/2014/main" id="{12466873-F140-43E5-A740-05BF43103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883" y="1049243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Recycling</a:t>
            </a:r>
          </a:p>
        </p:txBody>
      </p: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439B32BD-39AE-4913-AACD-6BFCD41BDF45}"/>
              </a:ext>
            </a:extLst>
          </p:cNvPr>
          <p:cNvCxnSpPr>
            <a:cxnSpLocks/>
          </p:cNvCxnSpPr>
          <p:nvPr/>
        </p:nvCxnSpPr>
        <p:spPr>
          <a:xfrm flipV="1">
            <a:off x="6515783" y="11554138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0" name="TextBox 16">
            <a:extLst>
              <a:ext uri="{FF2B5EF4-FFF2-40B4-BE49-F238E27FC236}">
                <a16:creationId xmlns:a16="http://schemas.microsoft.com/office/drawing/2014/main" id="{800285C2-6AB6-4454-B3B4-3B9FDFFB8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4936" y="11798109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Metals &amp;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acids</a:t>
            </a:r>
          </a:p>
        </p:txBody>
      </p: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E61E08DA-0654-4489-AF85-344020F16EBC}"/>
              </a:ext>
            </a:extLst>
          </p:cNvPr>
          <p:cNvCxnSpPr>
            <a:cxnSpLocks/>
          </p:cNvCxnSpPr>
          <p:nvPr/>
        </p:nvCxnSpPr>
        <p:spPr>
          <a:xfrm>
            <a:off x="6683952" y="10682104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2" name="TextBox 16">
            <a:extLst>
              <a:ext uri="{FF2B5EF4-FFF2-40B4-BE49-F238E27FC236}">
                <a16:creationId xmlns:a16="http://schemas.microsoft.com/office/drawing/2014/main" id="{F7C7A7BC-1573-4ECE-B3B5-5D30DB851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8515" y="1026963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Metals &amp;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oxygen</a:t>
            </a:r>
          </a:p>
        </p:txBody>
      </p: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576F67F1-0EFE-42EE-9644-327C483E8506}"/>
              </a:ext>
            </a:extLst>
          </p:cNvPr>
          <p:cNvCxnSpPr>
            <a:cxnSpLocks/>
          </p:cNvCxnSpPr>
          <p:nvPr/>
        </p:nvCxnSpPr>
        <p:spPr>
          <a:xfrm flipV="1">
            <a:off x="6937330" y="11550621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4" name="TextBox 16">
            <a:extLst>
              <a:ext uri="{FF2B5EF4-FFF2-40B4-BE49-F238E27FC236}">
                <a16:creationId xmlns:a16="http://schemas.microsoft.com/office/drawing/2014/main" id="{C69B6C66-05F2-4137-A416-1078E251D3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6001" y="1178638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Metals &amp;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water</a:t>
            </a:r>
          </a:p>
        </p:txBody>
      </p: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CE131535-C036-4669-8EA9-04FCE1521DAD}"/>
              </a:ext>
            </a:extLst>
          </p:cNvPr>
          <p:cNvCxnSpPr>
            <a:cxnSpLocks/>
          </p:cNvCxnSpPr>
          <p:nvPr/>
        </p:nvCxnSpPr>
        <p:spPr>
          <a:xfrm>
            <a:off x="7185774" y="10682103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6" name="TextBox 16">
            <a:extLst>
              <a:ext uri="{FF2B5EF4-FFF2-40B4-BE49-F238E27FC236}">
                <a16:creationId xmlns:a16="http://schemas.microsoft.com/office/drawing/2014/main" id="{CF573803-291F-47D5-9D12-D1010A71E1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0214" y="1026023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 displacement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1B896F03-CCC9-4BD4-B1DC-852C9F63DD77}"/>
              </a:ext>
            </a:extLst>
          </p:cNvPr>
          <p:cNvCxnSpPr>
            <a:cxnSpLocks/>
          </p:cNvCxnSpPr>
          <p:nvPr/>
        </p:nvCxnSpPr>
        <p:spPr>
          <a:xfrm flipV="1">
            <a:off x="7420455" y="11547104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8" name="TextBox 16">
            <a:extLst>
              <a:ext uri="{FF2B5EF4-FFF2-40B4-BE49-F238E27FC236}">
                <a16:creationId xmlns:a16="http://schemas.microsoft.com/office/drawing/2014/main" id="{D8892B6D-5E8D-479F-8820-2CBD0C9E7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7411" y="1180559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Extracting metals</a:t>
            </a:r>
          </a:p>
        </p:txBody>
      </p: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CCA566B0-D85E-41FA-A535-8ED7A42206EF}"/>
              </a:ext>
            </a:extLst>
          </p:cNvPr>
          <p:cNvCxnSpPr>
            <a:cxnSpLocks/>
          </p:cNvCxnSpPr>
          <p:nvPr/>
        </p:nvCxnSpPr>
        <p:spPr>
          <a:xfrm>
            <a:off x="7731540" y="10689882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0" name="TextBox 16">
            <a:extLst>
              <a:ext uri="{FF2B5EF4-FFF2-40B4-BE49-F238E27FC236}">
                <a16:creationId xmlns:a16="http://schemas.microsoft.com/office/drawing/2014/main" id="{39C5C7AD-8886-4D9F-AE7C-32CC992DA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716" y="1041402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Ceramics</a:t>
            </a:r>
          </a:p>
        </p:txBody>
      </p: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7A49FFFF-6DBD-46D3-95AE-4B3F3066E029}"/>
              </a:ext>
            </a:extLst>
          </p:cNvPr>
          <p:cNvCxnSpPr>
            <a:cxnSpLocks/>
          </p:cNvCxnSpPr>
          <p:nvPr/>
        </p:nvCxnSpPr>
        <p:spPr>
          <a:xfrm flipH="1" flipV="1">
            <a:off x="7931515" y="11550961"/>
            <a:ext cx="51183" cy="415588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2" name="TextBox 16">
            <a:extLst>
              <a:ext uri="{FF2B5EF4-FFF2-40B4-BE49-F238E27FC236}">
                <a16:creationId xmlns:a16="http://schemas.microsoft.com/office/drawing/2014/main" id="{48676861-D7BE-4273-9218-526D16E44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3035" y="1181841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Composites</a:t>
            </a:r>
          </a:p>
        </p:txBody>
      </p: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63989EE5-EFD4-4DDA-BB9E-15637F9FA13D}"/>
              </a:ext>
            </a:extLst>
          </p:cNvPr>
          <p:cNvCxnSpPr>
            <a:cxnSpLocks/>
          </p:cNvCxnSpPr>
          <p:nvPr/>
        </p:nvCxnSpPr>
        <p:spPr>
          <a:xfrm flipH="1" flipV="1">
            <a:off x="8314489" y="11460136"/>
            <a:ext cx="77923" cy="36466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4" name="TextBox 16">
            <a:extLst>
              <a:ext uri="{FF2B5EF4-FFF2-40B4-BE49-F238E27FC236}">
                <a16:creationId xmlns:a16="http://schemas.microsoft.com/office/drawing/2014/main" id="{B35D1AEC-E819-4EFD-A641-2A5C86C7A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5651" y="1160953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Detection - CSI</a:t>
            </a:r>
          </a:p>
        </p:txBody>
      </p:sp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66C45BAF-1C88-4672-8EAE-7E827BBE7FD4}"/>
              </a:ext>
            </a:extLst>
          </p:cNvPr>
          <p:cNvCxnSpPr>
            <a:cxnSpLocks/>
          </p:cNvCxnSpPr>
          <p:nvPr/>
        </p:nvCxnSpPr>
        <p:spPr>
          <a:xfrm flipH="1">
            <a:off x="8961394" y="9759317"/>
            <a:ext cx="334016" cy="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6" name="TextBox 16">
            <a:extLst>
              <a:ext uri="{FF2B5EF4-FFF2-40B4-BE49-F238E27FC236}">
                <a16:creationId xmlns:a16="http://schemas.microsoft.com/office/drawing/2014/main" id="{143185DB-5639-45D3-86D6-E352C3AC0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2308" y="964234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States of matter</a:t>
            </a:r>
          </a:p>
        </p:txBody>
      </p: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B206D056-FF08-4306-8320-048545984029}"/>
              </a:ext>
            </a:extLst>
          </p:cNvPr>
          <p:cNvCxnSpPr>
            <a:cxnSpLocks/>
          </p:cNvCxnSpPr>
          <p:nvPr/>
        </p:nvCxnSpPr>
        <p:spPr>
          <a:xfrm>
            <a:off x="8118030" y="9872316"/>
            <a:ext cx="325130" cy="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8" name="TextBox 16">
            <a:extLst>
              <a:ext uri="{FF2B5EF4-FFF2-40B4-BE49-F238E27FC236}">
                <a16:creationId xmlns:a16="http://schemas.microsoft.com/office/drawing/2014/main" id="{C313D006-D88D-42E8-BE6D-9672E8F0B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7939" y="9734854"/>
            <a:ext cx="9310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Chromatography</a:t>
            </a:r>
          </a:p>
        </p:txBody>
      </p: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BFE59266-136E-4DC5-A77A-8AE6680BC433}"/>
              </a:ext>
            </a:extLst>
          </p:cNvPr>
          <p:cNvCxnSpPr>
            <a:cxnSpLocks/>
          </p:cNvCxnSpPr>
          <p:nvPr/>
        </p:nvCxnSpPr>
        <p:spPr>
          <a:xfrm flipH="1">
            <a:off x="8831565" y="9382572"/>
            <a:ext cx="292109" cy="76478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1" name="TextBox 16">
            <a:extLst>
              <a:ext uri="{FF2B5EF4-FFF2-40B4-BE49-F238E27FC236}">
                <a16:creationId xmlns:a16="http://schemas.microsoft.com/office/drawing/2014/main" id="{5BB0B8F4-F65E-47FF-8228-62E670996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4434" y="912218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Pure substances</a:t>
            </a:r>
          </a:p>
        </p:txBody>
      </p:sp>
      <p:cxnSp>
        <p:nvCxnSpPr>
          <p:cNvPr id="304" name="Straight Connector 303">
            <a:extLst>
              <a:ext uri="{FF2B5EF4-FFF2-40B4-BE49-F238E27FC236}">
                <a16:creationId xmlns:a16="http://schemas.microsoft.com/office/drawing/2014/main" id="{55F9C348-37A6-48C7-B31D-2269504A3641}"/>
              </a:ext>
            </a:extLst>
          </p:cNvPr>
          <p:cNvCxnSpPr>
            <a:cxnSpLocks/>
          </p:cNvCxnSpPr>
          <p:nvPr/>
        </p:nvCxnSpPr>
        <p:spPr>
          <a:xfrm flipH="1">
            <a:off x="8622503" y="9017720"/>
            <a:ext cx="292109" cy="76478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5" name="TextBox 16">
            <a:extLst>
              <a:ext uri="{FF2B5EF4-FFF2-40B4-BE49-F238E27FC236}">
                <a16:creationId xmlns:a16="http://schemas.microsoft.com/office/drawing/2014/main" id="{43CA77B4-223E-44C7-BEF6-E38B436A4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6093" y="8684767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Filtration and crystallization</a:t>
            </a:r>
          </a:p>
        </p:txBody>
      </p: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FFA75F55-8110-4E31-A18A-C3F52552BCB8}"/>
              </a:ext>
            </a:extLst>
          </p:cNvPr>
          <p:cNvCxnSpPr>
            <a:cxnSpLocks/>
          </p:cNvCxnSpPr>
          <p:nvPr/>
        </p:nvCxnSpPr>
        <p:spPr>
          <a:xfrm flipH="1">
            <a:off x="8367373" y="8699718"/>
            <a:ext cx="213092" cy="156256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7" name="TextBox 16">
            <a:extLst>
              <a:ext uri="{FF2B5EF4-FFF2-40B4-BE49-F238E27FC236}">
                <a16:creationId xmlns:a16="http://schemas.microsoft.com/office/drawing/2014/main" id="{D37537C9-B5C2-4AB9-A5B9-B373EA908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1884" y="8417985"/>
            <a:ext cx="9310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Distillation</a:t>
            </a:r>
          </a:p>
        </p:txBody>
      </p: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057AF457-32A7-4E65-AA4B-86F5CE2CAD12}"/>
              </a:ext>
            </a:extLst>
          </p:cNvPr>
          <p:cNvCxnSpPr>
            <a:cxnSpLocks/>
          </p:cNvCxnSpPr>
          <p:nvPr/>
        </p:nvCxnSpPr>
        <p:spPr>
          <a:xfrm>
            <a:off x="8002057" y="9534302"/>
            <a:ext cx="325130" cy="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9" name="TextBox 16">
            <a:extLst>
              <a:ext uri="{FF2B5EF4-FFF2-40B4-BE49-F238E27FC236}">
                <a16:creationId xmlns:a16="http://schemas.microsoft.com/office/drawing/2014/main" id="{88499CDA-D2E2-478A-8B21-C52F1BC2C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6414" y="9416821"/>
            <a:ext cx="9310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Drinking water</a:t>
            </a:r>
          </a:p>
        </p:txBody>
      </p:sp>
      <p:sp>
        <p:nvSpPr>
          <p:cNvPr id="310" name="Rectangle 309">
            <a:extLst>
              <a:ext uri="{FF2B5EF4-FFF2-40B4-BE49-F238E27FC236}">
                <a16:creationId xmlns:a16="http://schemas.microsoft.com/office/drawing/2014/main" id="{DB9C96FE-AB84-47FB-8632-32173DD7A53A}"/>
              </a:ext>
            </a:extLst>
          </p:cNvPr>
          <p:cNvSpPr/>
          <p:nvPr/>
        </p:nvSpPr>
        <p:spPr>
          <a:xfrm>
            <a:off x="7900943" y="8634104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311" name="TextBox 52">
            <a:extLst>
              <a:ext uri="{FF2B5EF4-FFF2-40B4-BE49-F238E27FC236}">
                <a16:creationId xmlns:a16="http://schemas.microsoft.com/office/drawing/2014/main" id="{3D29565D-22A8-4DB0-ACB3-9C89F5472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3568" y="8825877"/>
            <a:ext cx="76432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CC3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4A366267-33CC-4C5B-BA3F-10D6D1DE1E08}"/>
              </a:ext>
            </a:extLst>
          </p:cNvPr>
          <p:cNvCxnSpPr>
            <a:cxnSpLocks/>
          </p:cNvCxnSpPr>
          <p:nvPr/>
        </p:nvCxnSpPr>
        <p:spPr>
          <a:xfrm>
            <a:off x="7810178" y="8526505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6" name="TextBox 16">
            <a:extLst>
              <a:ext uri="{FF2B5EF4-FFF2-40B4-BE49-F238E27FC236}">
                <a16:creationId xmlns:a16="http://schemas.microsoft.com/office/drawing/2014/main" id="{D4DD87A9-E1B8-4915-8664-4C5047572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7207" y="82364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Atomic theory</a:t>
            </a:r>
          </a:p>
        </p:txBody>
      </p:sp>
      <p:sp>
        <p:nvSpPr>
          <p:cNvPr id="317" name="TextBox 16">
            <a:extLst>
              <a:ext uri="{FF2B5EF4-FFF2-40B4-BE49-F238E27FC236}">
                <a16:creationId xmlns:a16="http://schemas.microsoft.com/office/drawing/2014/main" id="{AEB6E440-D326-47F3-8DA6-D0478A822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8887" y="9424004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Atomic number and isotopes</a:t>
            </a:r>
          </a:p>
        </p:txBody>
      </p:sp>
      <p:cxnSp>
        <p:nvCxnSpPr>
          <p:cNvPr id="318" name="Straight Connector 317">
            <a:extLst>
              <a:ext uri="{FF2B5EF4-FFF2-40B4-BE49-F238E27FC236}">
                <a16:creationId xmlns:a16="http://schemas.microsoft.com/office/drawing/2014/main" id="{1858B00A-531E-4A94-9E23-6214EAB8877B}"/>
              </a:ext>
            </a:extLst>
          </p:cNvPr>
          <p:cNvCxnSpPr>
            <a:cxnSpLocks/>
          </p:cNvCxnSpPr>
          <p:nvPr/>
        </p:nvCxnSpPr>
        <p:spPr>
          <a:xfrm>
            <a:off x="7163744" y="8574350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9" name="TextBox 16">
            <a:extLst>
              <a:ext uri="{FF2B5EF4-FFF2-40B4-BE49-F238E27FC236}">
                <a16:creationId xmlns:a16="http://schemas.microsoft.com/office/drawing/2014/main" id="{695692AE-2C43-438D-84BC-68256D600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355" y="818355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Relative atomic mass</a:t>
            </a:r>
          </a:p>
        </p:txBody>
      </p:sp>
      <p:sp>
        <p:nvSpPr>
          <p:cNvPr id="320" name="Rectangle 319">
            <a:extLst>
              <a:ext uri="{FF2B5EF4-FFF2-40B4-BE49-F238E27FC236}">
                <a16:creationId xmlns:a16="http://schemas.microsoft.com/office/drawing/2014/main" id="{E90D674C-7BE0-4BD8-B778-3A15E8E05B22}"/>
              </a:ext>
            </a:extLst>
          </p:cNvPr>
          <p:cNvSpPr/>
          <p:nvPr/>
        </p:nvSpPr>
        <p:spPr>
          <a:xfrm>
            <a:off x="5746864" y="8670700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F04FDC84-C2CE-4A0A-B2AB-EF8012C18409}"/>
              </a:ext>
            </a:extLst>
          </p:cNvPr>
          <p:cNvCxnSpPr>
            <a:cxnSpLocks/>
          </p:cNvCxnSpPr>
          <p:nvPr/>
        </p:nvCxnSpPr>
        <p:spPr>
          <a:xfrm flipV="1">
            <a:off x="6628123" y="9153895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2" name="TextBox 16">
            <a:extLst>
              <a:ext uri="{FF2B5EF4-FFF2-40B4-BE49-F238E27FC236}">
                <a16:creationId xmlns:a16="http://schemas.microsoft.com/office/drawing/2014/main" id="{CF3BEED5-30A9-437C-87CE-F1BC90F8A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2481" y="939882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Mendeleev</a:t>
            </a:r>
          </a:p>
        </p:txBody>
      </p: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B8C5AED7-1378-48E7-9588-D6AF4804B346}"/>
              </a:ext>
            </a:extLst>
          </p:cNvPr>
          <p:cNvCxnSpPr>
            <a:cxnSpLocks/>
          </p:cNvCxnSpPr>
          <p:nvPr/>
        </p:nvCxnSpPr>
        <p:spPr>
          <a:xfrm>
            <a:off x="6537607" y="8554241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24" name="TextBox 16">
            <a:extLst>
              <a:ext uri="{FF2B5EF4-FFF2-40B4-BE49-F238E27FC236}">
                <a16:creationId xmlns:a16="http://schemas.microsoft.com/office/drawing/2014/main" id="{E0795D2B-FE01-4EC6-A84F-0B226F5EA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7218" y="827763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modern periodic table</a:t>
            </a:r>
          </a:p>
        </p:txBody>
      </p: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C306E2EC-4FA7-47E4-B720-8A7A258CB024}"/>
              </a:ext>
            </a:extLst>
          </p:cNvPr>
          <p:cNvCxnSpPr>
            <a:cxnSpLocks/>
          </p:cNvCxnSpPr>
          <p:nvPr/>
        </p:nvCxnSpPr>
        <p:spPr>
          <a:xfrm flipV="1">
            <a:off x="5986152" y="9127254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6" name="TextBox 16">
            <a:extLst>
              <a:ext uri="{FF2B5EF4-FFF2-40B4-BE49-F238E27FC236}">
                <a16:creationId xmlns:a16="http://schemas.microsoft.com/office/drawing/2014/main" id="{CB1C7544-51DB-4022-82FC-5E6AD1412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215" y="941142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Electronic configuration</a:t>
            </a:r>
          </a:p>
        </p:txBody>
      </p:sp>
      <p:sp>
        <p:nvSpPr>
          <p:cNvPr id="328" name="TextBox 16">
            <a:extLst>
              <a:ext uri="{FF2B5EF4-FFF2-40B4-BE49-F238E27FC236}">
                <a16:creationId xmlns:a16="http://schemas.microsoft.com/office/drawing/2014/main" id="{88624FFE-878B-42EE-8F5D-5FD9BB32A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0690" y="837387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Ionic bonding</a:t>
            </a:r>
          </a:p>
        </p:txBody>
      </p:sp>
      <p:sp>
        <p:nvSpPr>
          <p:cNvPr id="329" name="TextBox 16">
            <a:extLst>
              <a:ext uri="{FF2B5EF4-FFF2-40B4-BE49-F238E27FC236}">
                <a16:creationId xmlns:a16="http://schemas.microsoft.com/office/drawing/2014/main" id="{3F98B306-E44C-46AC-A2EF-B73387DF4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0701" y="944569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Ionic lattices</a:t>
            </a:r>
          </a:p>
        </p:txBody>
      </p:sp>
      <p:sp>
        <p:nvSpPr>
          <p:cNvPr id="330" name="TextBox 16">
            <a:extLst>
              <a:ext uri="{FF2B5EF4-FFF2-40B4-BE49-F238E27FC236}">
                <a16:creationId xmlns:a16="http://schemas.microsoft.com/office/drawing/2014/main" id="{73983F34-1EEB-46B6-B0A4-97F823F60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8780" y="818544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Ionic compounds</a:t>
            </a:r>
          </a:p>
        </p:txBody>
      </p:sp>
      <p:sp>
        <p:nvSpPr>
          <p:cNvPr id="333" name="TextBox 16">
            <a:extLst>
              <a:ext uri="{FF2B5EF4-FFF2-40B4-BE49-F238E27FC236}">
                <a16:creationId xmlns:a16="http://schemas.microsoft.com/office/drawing/2014/main" id="{21F97757-DB96-42EF-A303-A15489DB6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6884" y="945218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Covalent bonds</a:t>
            </a:r>
          </a:p>
        </p:txBody>
      </p:sp>
      <p:sp>
        <p:nvSpPr>
          <p:cNvPr id="334" name="TextBox 16">
            <a:extLst>
              <a:ext uri="{FF2B5EF4-FFF2-40B4-BE49-F238E27FC236}">
                <a16:creationId xmlns:a16="http://schemas.microsoft.com/office/drawing/2014/main" id="{21B37C90-A8B9-4104-8385-EAFE19EA34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7169" y="819943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Molecular compounds</a:t>
            </a:r>
          </a:p>
        </p:txBody>
      </p:sp>
      <p:cxnSp>
        <p:nvCxnSpPr>
          <p:cNvPr id="337" name="Straight Connector 336">
            <a:extLst>
              <a:ext uri="{FF2B5EF4-FFF2-40B4-BE49-F238E27FC236}">
                <a16:creationId xmlns:a16="http://schemas.microsoft.com/office/drawing/2014/main" id="{94611805-2746-4048-926D-05EA672996B5}"/>
              </a:ext>
            </a:extLst>
          </p:cNvPr>
          <p:cNvCxnSpPr>
            <a:cxnSpLocks/>
          </p:cNvCxnSpPr>
          <p:nvPr/>
        </p:nvCxnSpPr>
        <p:spPr>
          <a:xfrm flipV="1">
            <a:off x="4860856" y="9144343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AD499E35-20A9-4BB9-B487-D0BB8E04EED9}"/>
              </a:ext>
            </a:extLst>
          </p:cNvPr>
          <p:cNvCxnSpPr>
            <a:cxnSpLocks/>
          </p:cNvCxnSpPr>
          <p:nvPr/>
        </p:nvCxnSpPr>
        <p:spPr>
          <a:xfrm flipV="1">
            <a:off x="4258958" y="9159427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9" name="TextBox 16">
            <a:extLst>
              <a:ext uri="{FF2B5EF4-FFF2-40B4-BE49-F238E27FC236}">
                <a16:creationId xmlns:a16="http://schemas.microsoft.com/office/drawing/2014/main" id="{FA799E34-940E-450A-A8E6-029F434E3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7729" y="942040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Allotropes of carbon</a:t>
            </a:r>
          </a:p>
        </p:txBody>
      </p: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9CD897B4-6ED8-4DDB-8663-73CD1FB8907A}"/>
              </a:ext>
            </a:extLst>
          </p:cNvPr>
          <p:cNvCxnSpPr>
            <a:cxnSpLocks/>
          </p:cNvCxnSpPr>
          <p:nvPr/>
        </p:nvCxnSpPr>
        <p:spPr>
          <a:xfrm flipH="1">
            <a:off x="4087517" y="8477375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1" name="TextBox 16">
            <a:extLst>
              <a:ext uri="{FF2B5EF4-FFF2-40B4-BE49-F238E27FC236}">
                <a16:creationId xmlns:a16="http://schemas.microsoft.com/office/drawing/2014/main" id="{98C323FF-FB08-424D-9296-2F4565A754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5951" y="821471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Properties of metals</a:t>
            </a:r>
          </a:p>
        </p:txBody>
      </p:sp>
      <p:sp>
        <p:nvSpPr>
          <p:cNvPr id="343" name="TextBox 52">
            <a:extLst>
              <a:ext uri="{FF2B5EF4-FFF2-40B4-BE49-F238E27FC236}">
                <a16:creationId xmlns:a16="http://schemas.microsoft.com/office/drawing/2014/main" id="{FAD72F9D-39B1-47C7-9CF9-AB0B4D493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1258" y="8840504"/>
            <a:ext cx="480416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CC8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344" name="Straight Connector 343">
            <a:extLst>
              <a:ext uri="{FF2B5EF4-FFF2-40B4-BE49-F238E27FC236}">
                <a16:creationId xmlns:a16="http://schemas.microsoft.com/office/drawing/2014/main" id="{ED7B451E-90B7-426F-B916-A8A68BBFB70C}"/>
              </a:ext>
            </a:extLst>
          </p:cNvPr>
          <p:cNvCxnSpPr>
            <a:cxnSpLocks/>
          </p:cNvCxnSpPr>
          <p:nvPr/>
        </p:nvCxnSpPr>
        <p:spPr>
          <a:xfrm flipV="1">
            <a:off x="3717374" y="9159427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TextBox 16">
            <a:extLst>
              <a:ext uri="{FF2B5EF4-FFF2-40B4-BE49-F238E27FC236}">
                <a16:creationId xmlns:a16="http://schemas.microsoft.com/office/drawing/2014/main" id="{15750EEB-885B-47B9-AFC9-8E2E08B41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4624" y="943250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Bonding models </a:t>
            </a:r>
          </a:p>
        </p:txBody>
      </p:sp>
      <p:cxnSp>
        <p:nvCxnSpPr>
          <p:cNvPr id="346" name="Straight Connector 345">
            <a:extLst>
              <a:ext uri="{FF2B5EF4-FFF2-40B4-BE49-F238E27FC236}">
                <a16:creationId xmlns:a16="http://schemas.microsoft.com/office/drawing/2014/main" id="{7610B574-C870-4480-99D0-E1F1F0F3749B}"/>
              </a:ext>
            </a:extLst>
          </p:cNvPr>
          <p:cNvCxnSpPr>
            <a:cxnSpLocks/>
          </p:cNvCxnSpPr>
          <p:nvPr/>
        </p:nvCxnSpPr>
        <p:spPr>
          <a:xfrm flipH="1">
            <a:off x="3483032" y="8457674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7" name="TextBox 16">
            <a:extLst>
              <a:ext uri="{FF2B5EF4-FFF2-40B4-BE49-F238E27FC236}">
                <a16:creationId xmlns:a16="http://schemas.microsoft.com/office/drawing/2014/main" id="{31532A22-3845-41BA-8A97-B3AA834F0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146" y="817939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Acids, alkalis and indicators</a:t>
            </a:r>
          </a:p>
        </p:txBody>
      </p:sp>
      <p:cxnSp>
        <p:nvCxnSpPr>
          <p:cNvPr id="348" name="Straight Connector 347">
            <a:extLst>
              <a:ext uri="{FF2B5EF4-FFF2-40B4-BE49-F238E27FC236}">
                <a16:creationId xmlns:a16="http://schemas.microsoft.com/office/drawing/2014/main" id="{6429F429-54EC-41A6-B544-C22BCD61F238}"/>
              </a:ext>
            </a:extLst>
          </p:cNvPr>
          <p:cNvCxnSpPr>
            <a:cxnSpLocks/>
          </p:cNvCxnSpPr>
          <p:nvPr/>
        </p:nvCxnSpPr>
        <p:spPr>
          <a:xfrm flipV="1">
            <a:off x="3213993" y="9156388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9" name="TextBox 16">
            <a:extLst>
              <a:ext uri="{FF2B5EF4-FFF2-40B4-BE49-F238E27FC236}">
                <a16:creationId xmlns:a16="http://schemas.microsoft.com/office/drawing/2014/main" id="{1AC1B390-1E83-4E1E-9B07-83A09411B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1243" y="942946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Looking at acids </a:t>
            </a:r>
          </a:p>
        </p:txBody>
      </p:sp>
      <p:cxnSp>
        <p:nvCxnSpPr>
          <p:cNvPr id="350" name="Straight Connector 349">
            <a:extLst>
              <a:ext uri="{FF2B5EF4-FFF2-40B4-BE49-F238E27FC236}">
                <a16:creationId xmlns:a16="http://schemas.microsoft.com/office/drawing/2014/main" id="{BF9A6440-C7C6-46E5-8C99-C67F76B4BF24}"/>
              </a:ext>
            </a:extLst>
          </p:cNvPr>
          <p:cNvCxnSpPr>
            <a:cxnSpLocks/>
          </p:cNvCxnSpPr>
          <p:nvPr/>
        </p:nvCxnSpPr>
        <p:spPr>
          <a:xfrm flipH="1">
            <a:off x="3013548" y="8465710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TextBox 16">
            <a:extLst>
              <a:ext uri="{FF2B5EF4-FFF2-40B4-BE49-F238E27FC236}">
                <a16:creationId xmlns:a16="http://schemas.microsoft.com/office/drawing/2014/main" id="{20540E0B-5440-4815-8F4A-D4074D716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3038" y="817496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Bases and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salts</a:t>
            </a:r>
          </a:p>
        </p:txBody>
      </p:sp>
      <p:cxnSp>
        <p:nvCxnSpPr>
          <p:cNvPr id="352" name="Straight Connector 351">
            <a:extLst>
              <a:ext uri="{FF2B5EF4-FFF2-40B4-BE49-F238E27FC236}">
                <a16:creationId xmlns:a16="http://schemas.microsoft.com/office/drawing/2014/main" id="{CB51274C-69A4-4339-8CCF-66A38539F3E9}"/>
              </a:ext>
            </a:extLst>
          </p:cNvPr>
          <p:cNvCxnSpPr>
            <a:cxnSpLocks/>
          </p:cNvCxnSpPr>
          <p:nvPr/>
        </p:nvCxnSpPr>
        <p:spPr>
          <a:xfrm flipV="1">
            <a:off x="2716147" y="9153894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3" name="TextBox 16">
            <a:extLst>
              <a:ext uri="{FF2B5EF4-FFF2-40B4-BE49-F238E27FC236}">
                <a16:creationId xmlns:a16="http://schemas.microsoft.com/office/drawing/2014/main" id="{A6D68403-5AFC-41A8-B211-C4BCEC1F7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397" y="942697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Preparing copper sulfate</a:t>
            </a:r>
          </a:p>
        </p:txBody>
      </p: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E8D28E81-08BF-4F4F-B344-1829EAD27E0B}"/>
              </a:ext>
            </a:extLst>
          </p:cNvPr>
          <p:cNvCxnSpPr>
            <a:cxnSpLocks/>
          </p:cNvCxnSpPr>
          <p:nvPr/>
        </p:nvCxnSpPr>
        <p:spPr>
          <a:xfrm flipH="1">
            <a:off x="2516887" y="8597683"/>
            <a:ext cx="1587" cy="25423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6" name="TextBox 16">
            <a:extLst>
              <a:ext uri="{FF2B5EF4-FFF2-40B4-BE49-F238E27FC236}">
                <a16:creationId xmlns:a16="http://schemas.microsoft.com/office/drawing/2014/main" id="{D4DC13E7-6632-4DF0-9B05-17E345368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9436" y="8192872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Alkalis and balancing equations</a:t>
            </a:r>
          </a:p>
        </p:txBody>
      </p:sp>
      <p:cxnSp>
        <p:nvCxnSpPr>
          <p:cNvPr id="357" name="Straight Connector 356">
            <a:extLst>
              <a:ext uri="{FF2B5EF4-FFF2-40B4-BE49-F238E27FC236}">
                <a16:creationId xmlns:a16="http://schemas.microsoft.com/office/drawing/2014/main" id="{BACE6501-54C7-4C7B-B7FC-E7215135C55D}"/>
              </a:ext>
            </a:extLst>
          </p:cNvPr>
          <p:cNvCxnSpPr>
            <a:cxnSpLocks/>
            <a:stCxn id="358" idx="0"/>
          </p:cNvCxnSpPr>
          <p:nvPr/>
        </p:nvCxnSpPr>
        <p:spPr>
          <a:xfrm flipV="1">
            <a:off x="2088896" y="9158658"/>
            <a:ext cx="0" cy="273074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" name="TextBox 16">
            <a:extLst>
              <a:ext uri="{FF2B5EF4-FFF2-40B4-BE49-F238E27FC236}">
                <a16:creationId xmlns:a16="http://schemas.microsoft.com/office/drawing/2014/main" id="{A9435BAD-49D9-4D26-8F2E-B523EA199C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146" y="943173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 err="1">
                <a:cs typeface="Calibri" panose="020F0502020204030204" pitchFamily="34" charset="0"/>
              </a:rPr>
              <a:t>Neutralisation</a:t>
            </a:r>
            <a:endParaRPr lang="en-US" altLang="en-US" sz="800" dirty="0">
              <a:cs typeface="Calibri" panose="020F0502020204030204" pitchFamily="34" charset="0"/>
            </a:endParaRPr>
          </a:p>
        </p:txBody>
      </p: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DA89F119-79E0-401B-BBCF-51658F239B66}"/>
              </a:ext>
            </a:extLst>
          </p:cNvPr>
          <p:cNvCxnSpPr>
            <a:cxnSpLocks/>
          </p:cNvCxnSpPr>
          <p:nvPr/>
        </p:nvCxnSpPr>
        <p:spPr>
          <a:xfrm flipH="1">
            <a:off x="2198773" y="8466409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2" name="TextBox 16">
            <a:extLst>
              <a:ext uri="{FF2B5EF4-FFF2-40B4-BE49-F238E27FC236}">
                <a16:creationId xmlns:a16="http://schemas.microsoft.com/office/drawing/2014/main" id="{D6745AFC-2204-4E77-AC9A-07661A7F5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0114" y="827626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Solubility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AF57DEC6-E14D-4A5C-9376-2784BE5BF486}"/>
              </a:ext>
            </a:extLst>
          </p:cNvPr>
          <p:cNvCxnSpPr>
            <a:cxnSpLocks/>
          </p:cNvCxnSpPr>
          <p:nvPr/>
        </p:nvCxnSpPr>
        <p:spPr>
          <a:xfrm flipV="1">
            <a:off x="660623" y="8238561"/>
            <a:ext cx="339139" cy="5741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5" name="TextBox 16">
            <a:extLst>
              <a:ext uri="{FF2B5EF4-FFF2-40B4-BE49-F238E27FC236}">
                <a16:creationId xmlns:a16="http://schemas.microsoft.com/office/drawing/2014/main" id="{68304562-7D09-4D6E-AEAA-5321FE1A0B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039" y="826230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Calculating empirical formula</a:t>
            </a:r>
          </a:p>
        </p:txBody>
      </p:sp>
      <p:cxnSp>
        <p:nvCxnSpPr>
          <p:cNvPr id="367" name="Straight Connector 366">
            <a:extLst>
              <a:ext uri="{FF2B5EF4-FFF2-40B4-BE49-F238E27FC236}">
                <a16:creationId xmlns:a16="http://schemas.microsoft.com/office/drawing/2014/main" id="{2D5618B5-F79B-4612-B987-7A15E5657C6D}"/>
              </a:ext>
            </a:extLst>
          </p:cNvPr>
          <p:cNvCxnSpPr>
            <a:cxnSpLocks/>
          </p:cNvCxnSpPr>
          <p:nvPr/>
        </p:nvCxnSpPr>
        <p:spPr>
          <a:xfrm flipV="1">
            <a:off x="628205" y="8100310"/>
            <a:ext cx="348978" cy="1797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0" name="TextBox 16">
            <a:extLst>
              <a:ext uri="{FF2B5EF4-FFF2-40B4-BE49-F238E27FC236}">
                <a16:creationId xmlns:a16="http://schemas.microsoft.com/office/drawing/2014/main" id="{99BAEC45-3F2F-4445-9F70-7DEF46560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6010" y="794667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Calculations using masses</a:t>
            </a:r>
          </a:p>
        </p:txBody>
      </p: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2240DDC1-8D44-421B-9CA2-B9F1712CC854}"/>
              </a:ext>
            </a:extLst>
          </p:cNvPr>
          <p:cNvCxnSpPr>
            <a:cxnSpLocks/>
          </p:cNvCxnSpPr>
          <p:nvPr/>
        </p:nvCxnSpPr>
        <p:spPr>
          <a:xfrm>
            <a:off x="726179" y="7737273"/>
            <a:ext cx="316917" cy="303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3" name="TextBox 16">
            <a:extLst>
              <a:ext uri="{FF2B5EF4-FFF2-40B4-BE49-F238E27FC236}">
                <a16:creationId xmlns:a16="http://schemas.microsoft.com/office/drawing/2014/main" id="{D4326859-ADAD-4FB2-820B-1BC5F19B9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51" y="756214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Conservation of mass</a:t>
            </a:r>
          </a:p>
        </p:txBody>
      </p:sp>
      <p:cxnSp>
        <p:nvCxnSpPr>
          <p:cNvPr id="375" name="Straight Connector 374">
            <a:extLst>
              <a:ext uri="{FF2B5EF4-FFF2-40B4-BE49-F238E27FC236}">
                <a16:creationId xmlns:a16="http://schemas.microsoft.com/office/drawing/2014/main" id="{B1AC81CB-89A6-4FD4-B7BB-5CF38343F08E}"/>
              </a:ext>
            </a:extLst>
          </p:cNvPr>
          <p:cNvCxnSpPr>
            <a:cxnSpLocks/>
          </p:cNvCxnSpPr>
          <p:nvPr/>
        </p:nvCxnSpPr>
        <p:spPr>
          <a:xfrm>
            <a:off x="840262" y="7148421"/>
            <a:ext cx="352880" cy="2594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6" name="TextBox 16">
            <a:extLst>
              <a:ext uri="{FF2B5EF4-FFF2-40B4-BE49-F238E27FC236}">
                <a16:creationId xmlns:a16="http://schemas.microsoft.com/office/drawing/2014/main" id="{14DB07EB-5324-49BB-BC15-5DE09388BF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5" y="695286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Avogadro's constant</a:t>
            </a:r>
          </a:p>
        </p:txBody>
      </p:sp>
      <p:cxnSp>
        <p:nvCxnSpPr>
          <p:cNvPr id="377" name="Straight Connector 376">
            <a:extLst>
              <a:ext uri="{FF2B5EF4-FFF2-40B4-BE49-F238E27FC236}">
                <a16:creationId xmlns:a16="http://schemas.microsoft.com/office/drawing/2014/main" id="{D5B16C25-F2E2-4D05-87B8-2BCBB7700D93}"/>
              </a:ext>
            </a:extLst>
          </p:cNvPr>
          <p:cNvCxnSpPr>
            <a:cxnSpLocks/>
          </p:cNvCxnSpPr>
          <p:nvPr/>
        </p:nvCxnSpPr>
        <p:spPr>
          <a:xfrm>
            <a:off x="1072208" y="6899736"/>
            <a:ext cx="352880" cy="2594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2" name="TextBox 16">
            <a:extLst>
              <a:ext uri="{FF2B5EF4-FFF2-40B4-BE49-F238E27FC236}">
                <a16:creationId xmlns:a16="http://schemas.microsoft.com/office/drawing/2014/main" id="{C13E1EC1-4864-452A-A94E-CF38A3D28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689" y="666410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Calculating moles</a:t>
            </a:r>
          </a:p>
        </p:txBody>
      </p:sp>
      <p:sp>
        <p:nvSpPr>
          <p:cNvPr id="383" name="Rectangle 382">
            <a:extLst>
              <a:ext uri="{FF2B5EF4-FFF2-40B4-BE49-F238E27FC236}">
                <a16:creationId xmlns:a16="http://schemas.microsoft.com/office/drawing/2014/main" id="{7377ADBF-0BAE-485F-9E03-713D27D174EC}"/>
              </a:ext>
            </a:extLst>
          </p:cNvPr>
          <p:cNvSpPr/>
          <p:nvPr/>
        </p:nvSpPr>
        <p:spPr>
          <a:xfrm>
            <a:off x="1702198" y="6612928"/>
            <a:ext cx="78096" cy="8533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B26205C3-B711-4E47-AEAC-1B50EE51235D}"/>
              </a:ext>
            </a:extLst>
          </p:cNvPr>
          <p:cNvCxnSpPr>
            <a:cxnSpLocks/>
          </p:cNvCxnSpPr>
          <p:nvPr/>
        </p:nvCxnSpPr>
        <p:spPr>
          <a:xfrm>
            <a:off x="1329425" y="6562244"/>
            <a:ext cx="259479" cy="17100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6" name="TextBox 16">
            <a:extLst>
              <a:ext uri="{FF2B5EF4-FFF2-40B4-BE49-F238E27FC236}">
                <a16:creationId xmlns:a16="http://schemas.microsoft.com/office/drawing/2014/main" id="{ED38E884-33AC-4481-9456-2F18EF402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144" y="634523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Calculating concentrations</a:t>
            </a:r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85864091-3DA1-4B44-91D4-2D15D35C470D}"/>
              </a:ext>
            </a:extLst>
          </p:cNvPr>
          <p:cNvCxnSpPr>
            <a:cxnSpLocks/>
          </p:cNvCxnSpPr>
          <p:nvPr/>
        </p:nvCxnSpPr>
        <p:spPr>
          <a:xfrm flipV="1">
            <a:off x="2053934" y="7103490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" name="TextBox 16">
            <a:extLst>
              <a:ext uri="{FF2B5EF4-FFF2-40B4-BE49-F238E27FC236}">
                <a16:creationId xmlns:a16="http://schemas.microsoft.com/office/drawing/2014/main" id="{9DD73E30-43DB-4833-B26F-58290E701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7165" y="740292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Displacement reactions</a:t>
            </a:r>
          </a:p>
        </p:txBody>
      </p:sp>
      <p:cxnSp>
        <p:nvCxnSpPr>
          <p:cNvPr id="390" name="Straight Connector 389">
            <a:extLst>
              <a:ext uri="{FF2B5EF4-FFF2-40B4-BE49-F238E27FC236}">
                <a16:creationId xmlns:a16="http://schemas.microsoft.com/office/drawing/2014/main" id="{7B0DE08D-8CBD-47CC-8634-C717EF9D2C46}"/>
              </a:ext>
            </a:extLst>
          </p:cNvPr>
          <p:cNvCxnSpPr>
            <a:cxnSpLocks/>
          </p:cNvCxnSpPr>
          <p:nvPr/>
        </p:nvCxnSpPr>
        <p:spPr>
          <a:xfrm>
            <a:off x="2084221" y="6402148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1" name="TextBox 16">
            <a:extLst>
              <a:ext uri="{FF2B5EF4-FFF2-40B4-BE49-F238E27FC236}">
                <a16:creationId xmlns:a16="http://schemas.microsoft.com/office/drawing/2014/main" id="{25D57E9D-0167-4DBA-91EC-456326A5B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1487" y="612438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 extraction</a:t>
            </a:r>
          </a:p>
        </p:txBody>
      </p: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3A7EA616-CA07-4CE9-A9D6-9E4CB8E11D51}"/>
              </a:ext>
            </a:extLst>
          </p:cNvPr>
          <p:cNvCxnSpPr>
            <a:cxnSpLocks/>
          </p:cNvCxnSpPr>
          <p:nvPr/>
        </p:nvCxnSpPr>
        <p:spPr>
          <a:xfrm flipV="1">
            <a:off x="2570069" y="7093854"/>
            <a:ext cx="5293" cy="27759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TextBox 16">
            <a:extLst>
              <a:ext uri="{FF2B5EF4-FFF2-40B4-BE49-F238E27FC236}">
                <a16:creationId xmlns:a16="http://schemas.microsoft.com/office/drawing/2014/main" id="{DBD6583A-B0BE-43F8-9D65-F2CC8FD2B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6242" y="735513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Biological extraction</a:t>
            </a:r>
          </a:p>
        </p:txBody>
      </p:sp>
      <p:cxnSp>
        <p:nvCxnSpPr>
          <p:cNvPr id="400" name="Straight Connector 399">
            <a:extLst>
              <a:ext uri="{FF2B5EF4-FFF2-40B4-BE49-F238E27FC236}">
                <a16:creationId xmlns:a16="http://schemas.microsoft.com/office/drawing/2014/main" id="{B02BED5E-DC9C-42D3-A9C9-CBCD43A5FCF6}"/>
              </a:ext>
            </a:extLst>
          </p:cNvPr>
          <p:cNvCxnSpPr>
            <a:cxnSpLocks/>
          </p:cNvCxnSpPr>
          <p:nvPr/>
        </p:nvCxnSpPr>
        <p:spPr>
          <a:xfrm>
            <a:off x="2645632" y="6386561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16">
            <a:extLst>
              <a:ext uri="{FF2B5EF4-FFF2-40B4-BE49-F238E27FC236}">
                <a16:creationId xmlns:a16="http://schemas.microsoft.com/office/drawing/2014/main" id="{D7D9DB5D-BEC8-4398-BBD6-873CF70B6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7080" y="621765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Electrolysis </a:t>
            </a:r>
          </a:p>
        </p:txBody>
      </p:sp>
      <p:cxnSp>
        <p:nvCxnSpPr>
          <p:cNvPr id="402" name="Straight Connector 401">
            <a:extLst>
              <a:ext uri="{FF2B5EF4-FFF2-40B4-BE49-F238E27FC236}">
                <a16:creationId xmlns:a16="http://schemas.microsoft.com/office/drawing/2014/main" id="{9B6E0176-B2E9-4CA6-A119-8880CCBA2021}"/>
              </a:ext>
            </a:extLst>
          </p:cNvPr>
          <p:cNvCxnSpPr>
            <a:cxnSpLocks/>
          </p:cNvCxnSpPr>
          <p:nvPr/>
        </p:nvCxnSpPr>
        <p:spPr>
          <a:xfrm flipV="1">
            <a:off x="3132854" y="7093343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4" name="TextBox 16">
            <a:extLst>
              <a:ext uri="{FF2B5EF4-FFF2-40B4-BE49-F238E27FC236}">
                <a16:creationId xmlns:a16="http://schemas.microsoft.com/office/drawing/2014/main" id="{D285BE73-06E3-4A62-98BC-7E2E2F96D7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6178" y="734274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Half equations</a:t>
            </a:r>
          </a:p>
        </p:txBody>
      </p: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D476BDFB-F642-4295-B7D7-9A8989A8019D}"/>
              </a:ext>
            </a:extLst>
          </p:cNvPr>
          <p:cNvCxnSpPr>
            <a:cxnSpLocks/>
          </p:cNvCxnSpPr>
          <p:nvPr/>
        </p:nvCxnSpPr>
        <p:spPr>
          <a:xfrm>
            <a:off x="3229444" y="6408317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6" name="TextBox 16">
            <a:extLst>
              <a:ext uri="{FF2B5EF4-FFF2-40B4-BE49-F238E27FC236}">
                <a16:creationId xmlns:a16="http://schemas.microsoft.com/office/drawing/2014/main" id="{2771DAF9-9141-4EC0-A09E-5E3C08195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530" y="613115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Products of electrolysis</a:t>
            </a:r>
          </a:p>
        </p:txBody>
      </p:sp>
      <p:cxnSp>
        <p:nvCxnSpPr>
          <p:cNvPr id="407" name="Straight Connector 406">
            <a:extLst>
              <a:ext uri="{FF2B5EF4-FFF2-40B4-BE49-F238E27FC236}">
                <a16:creationId xmlns:a16="http://schemas.microsoft.com/office/drawing/2014/main" id="{73F76CB4-C321-451F-B54C-E94973DF8269}"/>
              </a:ext>
            </a:extLst>
          </p:cNvPr>
          <p:cNvCxnSpPr>
            <a:cxnSpLocks/>
          </p:cNvCxnSpPr>
          <p:nvPr/>
        </p:nvCxnSpPr>
        <p:spPr>
          <a:xfrm flipV="1">
            <a:off x="3754521" y="7077625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8" name="TextBox 16">
            <a:extLst>
              <a:ext uri="{FF2B5EF4-FFF2-40B4-BE49-F238E27FC236}">
                <a16:creationId xmlns:a16="http://schemas.microsoft.com/office/drawing/2014/main" id="{DC44D233-5761-4D90-BB08-87899A4BC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164" y="732276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Reversible reactions</a:t>
            </a:r>
          </a:p>
        </p:txBody>
      </p: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6FED9D1F-69D4-47EF-A974-146EA98FCD87}"/>
              </a:ext>
            </a:extLst>
          </p:cNvPr>
          <p:cNvCxnSpPr>
            <a:cxnSpLocks/>
          </p:cNvCxnSpPr>
          <p:nvPr/>
        </p:nvCxnSpPr>
        <p:spPr>
          <a:xfrm>
            <a:off x="3871709" y="6393034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" name="TextBox 16">
            <a:extLst>
              <a:ext uri="{FF2B5EF4-FFF2-40B4-BE49-F238E27FC236}">
                <a16:creationId xmlns:a16="http://schemas.microsoft.com/office/drawing/2014/main" id="{8B6B6FE5-4D20-49A8-A954-5A3FAD2DF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494" y="612676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Haber process</a:t>
            </a:r>
          </a:p>
        </p:txBody>
      </p:sp>
      <p:sp>
        <p:nvSpPr>
          <p:cNvPr id="411" name="Rectangle 410">
            <a:extLst>
              <a:ext uri="{FF2B5EF4-FFF2-40B4-BE49-F238E27FC236}">
                <a16:creationId xmlns:a16="http://schemas.microsoft.com/office/drawing/2014/main" id="{4F6E69BC-8EE5-4466-992E-D42030BCE298}"/>
              </a:ext>
            </a:extLst>
          </p:cNvPr>
          <p:cNvSpPr/>
          <p:nvPr/>
        </p:nvSpPr>
        <p:spPr>
          <a:xfrm>
            <a:off x="5492232" y="6612919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412" name="Straight Connector 411">
            <a:extLst>
              <a:ext uri="{FF2B5EF4-FFF2-40B4-BE49-F238E27FC236}">
                <a16:creationId xmlns:a16="http://schemas.microsoft.com/office/drawing/2014/main" id="{EF3B37B1-1500-4CD5-B486-12D3732624C1}"/>
              </a:ext>
            </a:extLst>
          </p:cNvPr>
          <p:cNvCxnSpPr>
            <a:cxnSpLocks/>
          </p:cNvCxnSpPr>
          <p:nvPr/>
        </p:nvCxnSpPr>
        <p:spPr>
          <a:xfrm flipV="1">
            <a:off x="4364711" y="7088017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3" name="TextBox 16">
            <a:extLst>
              <a:ext uri="{FF2B5EF4-FFF2-40B4-BE49-F238E27FC236}">
                <a16:creationId xmlns:a16="http://schemas.microsoft.com/office/drawing/2014/main" id="{E934F3DB-4EA1-4146-9AB0-6239A53ED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8354" y="733315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 1 – Alkali metals</a:t>
            </a:r>
          </a:p>
        </p:txBody>
      </p: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E068BA24-25D9-4A27-9AD9-34A5D8B24595}"/>
              </a:ext>
            </a:extLst>
          </p:cNvPr>
          <p:cNvCxnSpPr>
            <a:cxnSpLocks/>
          </p:cNvCxnSpPr>
          <p:nvPr/>
        </p:nvCxnSpPr>
        <p:spPr>
          <a:xfrm>
            <a:off x="4581104" y="6559033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7" name="TextBox 16">
            <a:extLst>
              <a:ext uri="{FF2B5EF4-FFF2-40B4-BE49-F238E27FC236}">
                <a16:creationId xmlns:a16="http://schemas.microsoft.com/office/drawing/2014/main" id="{836193B5-A0C1-46CA-8BD9-AC871DF68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2112" y="625689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 7 – The halogens</a:t>
            </a:r>
          </a:p>
        </p:txBody>
      </p: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B44868C2-1F11-4221-BD9C-E900C37BC8C5}"/>
              </a:ext>
            </a:extLst>
          </p:cNvPr>
          <p:cNvCxnSpPr>
            <a:cxnSpLocks/>
          </p:cNvCxnSpPr>
          <p:nvPr/>
        </p:nvCxnSpPr>
        <p:spPr>
          <a:xfrm flipV="1">
            <a:off x="5007738" y="7093343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9" name="TextBox 16">
            <a:extLst>
              <a:ext uri="{FF2B5EF4-FFF2-40B4-BE49-F238E27FC236}">
                <a16:creationId xmlns:a16="http://schemas.microsoft.com/office/drawing/2014/main" id="{449618CA-DDCF-44F1-AA95-7809DC717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0741" y="624746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Group 0 – Nobel gasses</a:t>
            </a:r>
          </a:p>
        </p:txBody>
      </p: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51BC44A-EBCB-4E00-B5CC-1F58CB89EAA8}"/>
              </a:ext>
            </a:extLst>
          </p:cNvPr>
          <p:cNvCxnSpPr>
            <a:cxnSpLocks/>
          </p:cNvCxnSpPr>
          <p:nvPr/>
        </p:nvCxnSpPr>
        <p:spPr>
          <a:xfrm>
            <a:off x="5207537" y="6557841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1" name="TextBox 16">
            <a:extLst>
              <a:ext uri="{FF2B5EF4-FFF2-40B4-BE49-F238E27FC236}">
                <a16:creationId xmlns:a16="http://schemas.microsoft.com/office/drawing/2014/main" id="{0CDFF152-576F-428C-B095-BEE94088A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4908" y="7349324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Reactions of group 7 elements</a:t>
            </a:r>
          </a:p>
        </p:txBody>
      </p:sp>
      <p:sp>
        <p:nvSpPr>
          <p:cNvPr id="443" name="TextBox 52">
            <a:extLst>
              <a:ext uri="{FF2B5EF4-FFF2-40B4-BE49-F238E27FC236}">
                <a16:creationId xmlns:a16="http://schemas.microsoft.com/office/drawing/2014/main" id="{683AA04B-31DB-429C-A9D0-B6DB371D90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0641" y="6711153"/>
            <a:ext cx="18383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CC14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6DD5DAE9-07D1-482F-B9D6-48B423929F9D}"/>
              </a:ext>
            </a:extLst>
          </p:cNvPr>
          <p:cNvCxnSpPr>
            <a:cxnSpLocks/>
          </p:cNvCxnSpPr>
          <p:nvPr/>
        </p:nvCxnSpPr>
        <p:spPr>
          <a:xfrm flipV="1">
            <a:off x="5710604" y="7102068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7" name="TextBox 16">
            <a:extLst>
              <a:ext uri="{FF2B5EF4-FFF2-40B4-BE49-F238E27FC236}">
                <a16:creationId xmlns:a16="http://schemas.microsoft.com/office/drawing/2014/main" id="{3202F754-F075-48E6-B835-B826058CA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7854" y="735849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Collision theory</a:t>
            </a:r>
          </a:p>
        </p:txBody>
      </p:sp>
      <p:sp>
        <p:nvSpPr>
          <p:cNvPr id="449" name="TextBox 16">
            <a:extLst>
              <a:ext uri="{FF2B5EF4-FFF2-40B4-BE49-F238E27FC236}">
                <a16:creationId xmlns:a16="http://schemas.microsoft.com/office/drawing/2014/main" id="{ED52DA39-DED9-44ED-ACB9-6925C2E64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2592" y="6038213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Factors affecting rate of reaction</a:t>
            </a:r>
          </a:p>
        </p:txBody>
      </p: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580DFD26-E6D2-4D50-8AD3-9BB766521036}"/>
              </a:ext>
            </a:extLst>
          </p:cNvPr>
          <p:cNvCxnSpPr>
            <a:cxnSpLocks/>
          </p:cNvCxnSpPr>
          <p:nvPr/>
        </p:nvCxnSpPr>
        <p:spPr>
          <a:xfrm>
            <a:off x="5877818" y="6568321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1AEB962B-C5BA-4F2D-8D64-9613994C54FC}"/>
              </a:ext>
            </a:extLst>
          </p:cNvPr>
          <p:cNvCxnSpPr>
            <a:cxnSpLocks/>
          </p:cNvCxnSpPr>
          <p:nvPr/>
        </p:nvCxnSpPr>
        <p:spPr>
          <a:xfrm flipV="1">
            <a:off x="6377763" y="7109497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TextBox 16">
            <a:extLst>
              <a:ext uri="{FF2B5EF4-FFF2-40B4-BE49-F238E27FC236}">
                <a16:creationId xmlns:a16="http://schemas.microsoft.com/office/drawing/2014/main" id="{151F8075-19FC-4FE1-B831-FCFE961F5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9558" y="734908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Investigating rate of reaction</a:t>
            </a:r>
          </a:p>
        </p:txBody>
      </p:sp>
      <p:sp>
        <p:nvSpPr>
          <p:cNvPr id="458" name="TextBox 16">
            <a:extLst>
              <a:ext uri="{FF2B5EF4-FFF2-40B4-BE49-F238E27FC236}">
                <a16:creationId xmlns:a16="http://schemas.microsoft.com/office/drawing/2014/main" id="{1F37EB59-5AE0-43DD-BF2B-DEE2AA11D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0869" y="626529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Reproducibility </a:t>
            </a:r>
          </a:p>
        </p:txBody>
      </p: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9FF7A612-C998-4B52-BFEF-69D4D4A411FC}"/>
              </a:ext>
            </a:extLst>
          </p:cNvPr>
          <p:cNvCxnSpPr>
            <a:cxnSpLocks/>
          </p:cNvCxnSpPr>
          <p:nvPr/>
        </p:nvCxnSpPr>
        <p:spPr>
          <a:xfrm>
            <a:off x="6500980" y="6558211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15307E0D-D9AA-4391-B521-06A3AF0AF08F}"/>
              </a:ext>
            </a:extLst>
          </p:cNvPr>
          <p:cNvCxnSpPr>
            <a:cxnSpLocks/>
          </p:cNvCxnSpPr>
          <p:nvPr/>
        </p:nvCxnSpPr>
        <p:spPr>
          <a:xfrm flipV="1">
            <a:off x="7050709" y="7128208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5" name="TextBox 16">
            <a:extLst>
              <a:ext uri="{FF2B5EF4-FFF2-40B4-BE49-F238E27FC236}">
                <a16:creationId xmlns:a16="http://schemas.microsoft.com/office/drawing/2014/main" id="{C82476FC-D256-49D0-9163-A3244FD88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2504" y="736779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Catalysts</a:t>
            </a:r>
          </a:p>
        </p:txBody>
      </p:sp>
      <p:sp>
        <p:nvSpPr>
          <p:cNvPr id="466" name="TextBox 16">
            <a:extLst>
              <a:ext uri="{FF2B5EF4-FFF2-40B4-BE49-F238E27FC236}">
                <a16:creationId xmlns:a16="http://schemas.microsoft.com/office/drawing/2014/main" id="{FE601B4F-4890-41A4-BECD-6D576824C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2758" y="612683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Activation energies </a:t>
            </a:r>
          </a:p>
        </p:txBody>
      </p:sp>
      <p:cxnSp>
        <p:nvCxnSpPr>
          <p:cNvPr id="468" name="Straight Connector 467">
            <a:extLst>
              <a:ext uri="{FF2B5EF4-FFF2-40B4-BE49-F238E27FC236}">
                <a16:creationId xmlns:a16="http://schemas.microsoft.com/office/drawing/2014/main" id="{D3CC435B-1F05-47F5-8F33-64D1FB288BEC}"/>
              </a:ext>
            </a:extLst>
          </p:cNvPr>
          <p:cNvCxnSpPr>
            <a:cxnSpLocks/>
          </p:cNvCxnSpPr>
          <p:nvPr/>
        </p:nvCxnSpPr>
        <p:spPr>
          <a:xfrm>
            <a:off x="7119055" y="6569071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TextBox 52">
            <a:extLst>
              <a:ext uri="{FF2B5EF4-FFF2-40B4-BE49-F238E27FC236}">
                <a16:creationId xmlns:a16="http://schemas.microsoft.com/office/drawing/2014/main" id="{C8EB6BB3-2B3B-4264-B81A-F3E1BA632C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5597" y="6408436"/>
            <a:ext cx="18383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CC16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471" name="Straight Connector 470">
            <a:extLst>
              <a:ext uri="{FF2B5EF4-FFF2-40B4-BE49-F238E27FC236}">
                <a16:creationId xmlns:a16="http://schemas.microsoft.com/office/drawing/2014/main" id="{1054778C-E2EA-4D0A-8806-3E40C622E40B}"/>
              </a:ext>
            </a:extLst>
          </p:cNvPr>
          <p:cNvCxnSpPr>
            <a:cxnSpLocks/>
          </p:cNvCxnSpPr>
          <p:nvPr/>
        </p:nvCxnSpPr>
        <p:spPr>
          <a:xfrm flipV="1">
            <a:off x="7594116" y="7087602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2" name="TextBox 16">
            <a:extLst>
              <a:ext uri="{FF2B5EF4-FFF2-40B4-BE49-F238E27FC236}">
                <a16:creationId xmlns:a16="http://schemas.microsoft.com/office/drawing/2014/main" id="{FD426FE9-B6A9-46F2-B795-AC4DCB8DA5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5911" y="732719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Exothermic reactions</a:t>
            </a:r>
          </a:p>
        </p:txBody>
      </p:sp>
      <p:cxnSp>
        <p:nvCxnSpPr>
          <p:cNvPr id="473" name="Straight Connector 472">
            <a:extLst>
              <a:ext uri="{FF2B5EF4-FFF2-40B4-BE49-F238E27FC236}">
                <a16:creationId xmlns:a16="http://schemas.microsoft.com/office/drawing/2014/main" id="{B1E59506-AF34-456E-B8B2-FF519DF0ECA6}"/>
              </a:ext>
            </a:extLst>
          </p:cNvPr>
          <p:cNvCxnSpPr>
            <a:cxnSpLocks/>
          </p:cNvCxnSpPr>
          <p:nvPr/>
        </p:nvCxnSpPr>
        <p:spPr>
          <a:xfrm flipH="1" flipV="1">
            <a:off x="8250463" y="7083704"/>
            <a:ext cx="201272" cy="18991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5" name="Straight Connector 474">
            <a:extLst>
              <a:ext uri="{FF2B5EF4-FFF2-40B4-BE49-F238E27FC236}">
                <a16:creationId xmlns:a16="http://schemas.microsoft.com/office/drawing/2014/main" id="{88584391-9217-4998-8C42-BF5B3D0828C8}"/>
              </a:ext>
            </a:extLst>
          </p:cNvPr>
          <p:cNvCxnSpPr>
            <a:cxnSpLocks/>
          </p:cNvCxnSpPr>
          <p:nvPr/>
        </p:nvCxnSpPr>
        <p:spPr>
          <a:xfrm flipH="1" flipV="1">
            <a:off x="8520282" y="6914777"/>
            <a:ext cx="279739" cy="13879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7" name="TextBox 16">
            <a:extLst>
              <a:ext uri="{FF2B5EF4-FFF2-40B4-BE49-F238E27FC236}">
                <a16:creationId xmlns:a16="http://schemas.microsoft.com/office/drawing/2014/main" id="{2AC8664A-C6F5-4F46-BBD4-5E2F2CE14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2758" y="698873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Heat energy changes</a:t>
            </a:r>
          </a:p>
        </p:txBody>
      </p: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EC40166C-C126-4F28-9024-E7087D753050}"/>
              </a:ext>
            </a:extLst>
          </p:cNvPr>
          <p:cNvCxnSpPr>
            <a:cxnSpLocks/>
          </p:cNvCxnSpPr>
          <p:nvPr/>
        </p:nvCxnSpPr>
        <p:spPr>
          <a:xfrm flipH="1" flipV="1">
            <a:off x="8755833" y="6630455"/>
            <a:ext cx="317326" cy="6195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3" name="TextBox 16">
            <a:extLst>
              <a:ext uri="{FF2B5EF4-FFF2-40B4-BE49-F238E27FC236}">
                <a16:creationId xmlns:a16="http://schemas.microsoft.com/office/drawing/2014/main" id="{A1A09BAA-EA6C-433E-B04F-C7F9780AE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1565" y="664892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Bond energies</a:t>
            </a:r>
          </a:p>
        </p:txBody>
      </p:sp>
      <p:sp>
        <p:nvSpPr>
          <p:cNvPr id="484" name="TextBox 16">
            <a:extLst>
              <a:ext uri="{FF2B5EF4-FFF2-40B4-BE49-F238E27FC236}">
                <a16:creationId xmlns:a16="http://schemas.microsoft.com/office/drawing/2014/main" id="{7D66DC81-A91F-4EBE-96CC-A65409E22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4632" y="597309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profile diagrams</a:t>
            </a:r>
          </a:p>
        </p:txBody>
      </p:sp>
      <p:cxnSp>
        <p:nvCxnSpPr>
          <p:cNvPr id="485" name="Straight Connector 484">
            <a:extLst>
              <a:ext uri="{FF2B5EF4-FFF2-40B4-BE49-F238E27FC236}">
                <a16:creationId xmlns:a16="http://schemas.microsoft.com/office/drawing/2014/main" id="{F812F7EC-75D8-4E92-9168-32324BD37937}"/>
              </a:ext>
            </a:extLst>
          </p:cNvPr>
          <p:cNvCxnSpPr>
            <a:cxnSpLocks/>
          </p:cNvCxnSpPr>
          <p:nvPr/>
        </p:nvCxnSpPr>
        <p:spPr>
          <a:xfrm>
            <a:off x="7848046" y="6386175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6" name="TextBox 16">
            <a:extLst>
              <a:ext uri="{FF2B5EF4-FFF2-40B4-BE49-F238E27FC236}">
                <a16:creationId xmlns:a16="http://schemas.microsoft.com/office/drawing/2014/main" id="{9D0ED2F3-6592-4033-BA9C-16E2C89B5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3467" y="414274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Crude oil</a:t>
            </a:r>
          </a:p>
        </p:txBody>
      </p:sp>
      <p:cxnSp>
        <p:nvCxnSpPr>
          <p:cNvPr id="487" name="Straight Connector 486">
            <a:extLst>
              <a:ext uri="{FF2B5EF4-FFF2-40B4-BE49-F238E27FC236}">
                <a16:creationId xmlns:a16="http://schemas.microsoft.com/office/drawing/2014/main" id="{459F2F61-C056-443B-8C21-557091E97A2D}"/>
              </a:ext>
            </a:extLst>
          </p:cNvPr>
          <p:cNvCxnSpPr>
            <a:cxnSpLocks/>
          </p:cNvCxnSpPr>
          <p:nvPr/>
        </p:nvCxnSpPr>
        <p:spPr>
          <a:xfrm flipH="1">
            <a:off x="8270132" y="4432749"/>
            <a:ext cx="121079" cy="164171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C4592078-2EEE-497F-AC35-33D4D9AB8039}"/>
              </a:ext>
            </a:extLst>
          </p:cNvPr>
          <p:cNvCxnSpPr>
            <a:cxnSpLocks/>
          </p:cNvCxnSpPr>
          <p:nvPr/>
        </p:nvCxnSpPr>
        <p:spPr>
          <a:xfrm flipV="1">
            <a:off x="7677135" y="4887111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9" name="TextBox 16">
            <a:extLst>
              <a:ext uri="{FF2B5EF4-FFF2-40B4-BE49-F238E27FC236}">
                <a16:creationId xmlns:a16="http://schemas.microsoft.com/office/drawing/2014/main" id="{63F96AB2-2AAF-4F22-B7FA-90257AAFBF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5736" y="512151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Hydrocarbons</a:t>
            </a:r>
          </a:p>
        </p:txBody>
      </p:sp>
      <p:sp>
        <p:nvSpPr>
          <p:cNvPr id="490" name="TextBox 16">
            <a:extLst>
              <a:ext uri="{FF2B5EF4-FFF2-40B4-BE49-F238E27FC236}">
                <a16:creationId xmlns:a16="http://schemas.microsoft.com/office/drawing/2014/main" id="{2AB97758-F35D-4ED3-87E9-193F98843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2240" y="3868669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Fractional distillation</a:t>
            </a:r>
          </a:p>
        </p:txBody>
      </p: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121C6809-6CF2-41BC-B10E-81BF9795A41D}"/>
              </a:ext>
            </a:extLst>
          </p:cNvPr>
          <p:cNvCxnSpPr>
            <a:cxnSpLocks/>
          </p:cNvCxnSpPr>
          <p:nvPr/>
        </p:nvCxnSpPr>
        <p:spPr>
          <a:xfrm>
            <a:off x="7831129" y="4277018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>
            <a:extLst>
              <a:ext uri="{FF2B5EF4-FFF2-40B4-BE49-F238E27FC236}">
                <a16:creationId xmlns:a16="http://schemas.microsoft.com/office/drawing/2014/main" id="{2F3F13CD-65B3-4612-A51E-D7EFF8359184}"/>
              </a:ext>
            </a:extLst>
          </p:cNvPr>
          <p:cNvCxnSpPr>
            <a:cxnSpLocks/>
          </p:cNvCxnSpPr>
          <p:nvPr/>
        </p:nvCxnSpPr>
        <p:spPr>
          <a:xfrm flipV="1">
            <a:off x="6567227" y="4889674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94" name="TextBox 16">
            <a:extLst>
              <a:ext uri="{FF2B5EF4-FFF2-40B4-BE49-F238E27FC236}">
                <a16:creationId xmlns:a16="http://schemas.microsoft.com/office/drawing/2014/main" id="{38D91B58-AD0C-45AB-85B8-C068DE215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232" y="5150512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Thermal and catalytic cracking</a:t>
            </a:r>
          </a:p>
        </p:txBody>
      </p:sp>
      <p:sp>
        <p:nvSpPr>
          <p:cNvPr id="495" name="TextBox 16">
            <a:extLst>
              <a:ext uri="{FF2B5EF4-FFF2-40B4-BE49-F238E27FC236}">
                <a16:creationId xmlns:a16="http://schemas.microsoft.com/office/drawing/2014/main" id="{2B1CB257-9028-4B1C-863F-492144A66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2120" y="387396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Properties of hydrocarbons</a:t>
            </a:r>
          </a:p>
        </p:txBody>
      </p:sp>
      <p:cxnSp>
        <p:nvCxnSpPr>
          <p:cNvPr id="496" name="Straight Connector 495">
            <a:extLst>
              <a:ext uri="{FF2B5EF4-FFF2-40B4-BE49-F238E27FC236}">
                <a16:creationId xmlns:a16="http://schemas.microsoft.com/office/drawing/2014/main" id="{518BD831-3268-4173-8E04-4FF031791D3D}"/>
              </a:ext>
            </a:extLst>
          </p:cNvPr>
          <p:cNvCxnSpPr>
            <a:cxnSpLocks/>
          </p:cNvCxnSpPr>
          <p:nvPr/>
        </p:nvCxnSpPr>
        <p:spPr>
          <a:xfrm>
            <a:off x="7131009" y="4282310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1CE44997-659B-4DFA-AE02-A9D2BAE14EA9}"/>
              </a:ext>
            </a:extLst>
          </p:cNvPr>
          <p:cNvCxnSpPr>
            <a:cxnSpLocks/>
          </p:cNvCxnSpPr>
          <p:nvPr/>
        </p:nvCxnSpPr>
        <p:spPr>
          <a:xfrm flipV="1">
            <a:off x="5898261" y="4882967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98" name="TextBox 16">
            <a:extLst>
              <a:ext uri="{FF2B5EF4-FFF2-40B4-BE49-F238E27FC236}">
                <a16:creationId xmlns:a16="http://schemas.microsoft.com/office/drawing/2014/main" id="{66E8B157-6E13-4E93-8EF3-081375CE4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2286" y="3749397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Complete and incomplete combustion of hydrocarbons</a:t>
            </a:r>
          </a:p>
        </p:txBody>
      </p: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0E3AC8B0-E104-40A3-93BC-F3A3089D0747}"/>
              </a:ext>
            </a:extLst>
          </p:cNvPr>
          <p:cNvCxnSpPr>
            <a:cxnSpLocks/>
          </p:cNvCxnSpPr>
          <p:nvPr/>
        </p:nvCxnSpPr>
        <p:spPr>
          <a:xfrm>
            <a:off x="6476671" y="4266636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0" name="TextBox 16">
            <a:extLst>
              <a:ext uri="{FF2B5EF4-FFF2-40B4-BE49-F238E27FC236}">
                <a16:creationId xmlns:a16="http://schemas.microsoft.com/office/drawing/2014/main" id="{63D58B11-C00F-4B5E-808E-7932561B73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0269" y="513022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Problems with burning fuels</a:t>
            </a:r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241B2C4E-1984-49BC-B7C5-02C162CC9888}"/>
              </a:ext>
            </a:extLst>
          </p:cNvPr>
          <p:cNvCxnSpPr>
            <a:cxnSpLocks/>
          </p:cNvCxnSpPr>
          <p:nvPr/>
        </p:nvCxnSpPr>
        <p:spPr>
          <a:xfrm flipV="1">
            <a:off x="7081163" y="4888167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2" name="TextBox 16">
            <a:extLst>
              <a:ext uri="{FF2B5EF4-FFF2-40B4-BE49-F238E27FC236}">
                <a16:creationId xmlns:a16="http://schemas.microsoft.com/office/drawing/2014/main" id="{62BDA0DC-11B9-4AFC-B0C0-795C571D33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5399" y="512778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Testing for saturation</a:t>
            </a:r>
          </a:p>
        </p:txBody>
      </p:sp>
      <p:sp>
        <p:nvSpPr>
          <p:cNvPr id="504" name="TextBox 16">
            <a:extLst>
              <a:ext uri="{FF2B5EF4-FFF2-40B4-BE49-F238E27FC236}">
                <a16:creationId xmlns:a16="http://schemas.microsoft.com/office/drawing/2014/main" id="{CD671276-EF33-478B-A7A4-D49D1AE3E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9326" y="396445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Alternative fuels</a:t>
            </a:r>
          </a:p>
        </p:txBody>
      </p: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DE7B89EA-DC18-4210-BDA5-9312E6290DA8}"/>
              </a:ext>
            </a:extLst>
          </p:cNvPr>
          <p:cNvCxnSpPr>
            <a:cxnSpLocks/>
          </p:cNvCxnSpPr>
          <p:nvPr/>
        </p:nvCxnSpPr>
        <p:spPr>
          <a:xfrm>
            <a:off x="5872076" y="4266636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6" name="Rectangle 505">
            <a:extLst>
              <a:ext uri="{FF2B5EF4-FFF2-40B4-BE49-F238E27FC236}">
                <a16:creationId xmlns:a16="http://schemas.microsoft.com/office/drawing/2014/main" id="{0B5B6159-BD96-4579-9553-23D0CA40246B}"/>
              </a:ext>
            </a:extLst>
          </p:cNvPr>
          <p:cNvSpPr/>
          <p:nvPr/>
        </p:nvSpPr>
        <p:spPr>
          <a:xfrm>
            <a:off x="4252308" y="4391595"/>
            <a:ext cx="80962" cy="677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507" name="Straight Connector 506">
            <a:extLst>
              <a:ext uri="{FF2B5EF4-FFF2-40B4-BE49-F238E27FC236}">
                <a16:creationId xmlns:a16="http://schemas.microsoft.com/office/drawing/2014/main" id="{F2DB4A27-2633-4FBA-AF66-1B8222C448CF}"/>
              </a:ext>
            </a:extLst>
          </p:cNvPr>
          <p:cNvCxnSpPr>
            <a:cxnSpLocks/>
          </p:cNvCxnSpPr>
          <p:nvPr/>
        </p:nvCxnSpPr>
        <p:spPr>
          <a:xfrm flipV="1">
            <a:off x="5252536" y="4897947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8" name="TextBox 16">
            <a:extLst>
              <a:ext uri="{FF2B5EF4-FFF2-40B4-BE49-F238E27FC236}">
                <a16:creationId xmlns:a16="http://schemas.microsoft.com/office/drawing/2014/main" id="{3A85DF90-5DC6-4C2C-AFE4-D1322D257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77" y="51312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Earths early atmosphere</a:t>
            </a:r>
          </a:p>
        </p:txBody>
      </p:sp>
      <p:sp>
        <p:nvSpPr>
          <p:cNvPr id="509" name="TextBox 16">
            <a:extLst>
              <a:ext uri="{FF2B5EF4-FFF2-40B4-BE49-F238E27FC236}">
                <a16:creationId xmlns:a16="http://schemas.microsoft.com/office/drawing/2014/main" id="{CC4718EE-98CD-4D6F-BD59-324E3563D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4055" y="401723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changing atmosphere</a:t>
            </a:r>
          </a:p>
        </p:txBody>
      </p:sp>
      <p:cxnSp>
        <p:nvCxnSpPr>
          <p:cNvPr id="511" name="Straight Connector 510">
            <a:extLst>
              <a:ext uri="{FF2B5EF4-FFF2-40B4-BE49-F238E27FC236}">
                <a16:creationId xmlns:a16="http://schemas.microsoft.com/office/drawing/2014/main" id="{3995CD10-E772-4ABC-9D03-3E7B09BFD927}"/>
              </a:ext>
            </a:extLst>
          </p:cNvPr>
          <p:cNvCxnSpPr>
            <a:cxnSpLocks/>
          </p:cNvCxnSpPr>
          <p:nvPr/>
        </p:nvCxnSpPr>
        <p:spPr>
          <a:xfrm>
            <a:off x="5203735" y="4294492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15" name="Straight Connector 514">
            <a:extLst>
              <a:ext uri="{FF2B5EF4-FFF2-40B4-BE49-F238E27FC236}">
                <a16:creationId xmlns:a16="http://schemas.microsoft.com/office/drawing/2014/main" id="{188511A7-19CD-41EC-BBBA-AEA88E0F4CB6}"/>
              </a:ext>
            </a:extLst>
          </p:cNvPr>
          <p:cNvCxnSpPr>
            <a:cxnSpLocks/>
          </p:cNvCxnSpPr>
          <p:nvPr/>
        </p:nvCxnSpPr>
        <p:spPr>
          <a:xfrm flipV="1">
            <a:off x="4624676" y="4875673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16" name="TextBox 16">
            <a:extLst>
              <a:ext uri="{FF2B5EF4-FFF2-40B4-BE49-F238E27FC236}">
                <a16:creationId xmlns:a16="http://schemas.microsoft.com/office/drawing/2014/main" id="{959BDA62-BDC3-48F4-B160-4AA4BFC42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8719" y="510978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atmosphere today</a:t>
            </a:r>
          </a:p>
        </p:txBody>
      </p:sp>
      <p:sp>
        <p:nvSpPr>
          <p:cNvPr id="517" name="TextBox 16">
            <a:extLst>
              <a:ext uri="{FF2B5EF4-FFF2-40B4-BE49-F238E27FC236}">
                <a16:creationId xmlns:a16="http://schemas.microsoft.com/office/drawing/2014/main" id="{083D561F-9D2F-4ED0-9107-10BBCD9D9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7239" y="410834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Climate change</a:t>
            </a:r>
          </a:p>
        </p:txBody>
      </p:sp>
      <p:cxnSp>
        <p:nvCxnSpPr>
          <p:cNvPr id="518" name="Straight Connector 517">
            <a:extLst>
              <a:ext uri="{FF2B5EF4-FFF2-40B4-BE49-F238E27FC236}">
                <a16:creationId xmlns:a16="http://schemas.microsoft.com/office/drawing/2014/main" id="{945B3D5B-CB19-467F-B369-A25FD7046887}"/>
              </a:ext>
            </a:extLst>
          </p:cNvPr>
          <p:cNvCxnSpPr>
            <a:cxnSpLocks/>
          </p:cNvCxnSpPr>
          <p:nvPr/>
        </p:nvCxnSpPr>
        <p:spPr>
          <a:xfrm>
            <a:off x="4546341" y="4286055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19" name="TextBox 52">
            <a:extLst>
              <a:ext uri="{FF2B5EF4-FFF2-40B4-BE49-F238E27FC236}">
                <a16:creationId xmlns:a16="http://schemas.microsoft.com/office/drawing/2014/main" id="{BAA09836-CB20-42E3-ADAA-F2F4B5CE5A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2628" y="4506675"/>
            <a:ext cx="176214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Revision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520" name="Straight Connector 519">
            <a:extLst>
              <a:ext uri="{FF2B5EF4-FFF2-40B4-BE49-F238E27FC236}">
                <a16:creationId xmlns:a16="http://schemas.microsoft.com/office/drawing/2014/main" id="{8F3CA0B8-AA0D-419C-8956-4C96D2CE2966}"/>
              </a:ext>
            </a:extLst>
          </p:cNvPr>
          <p:cNvCxnSpPr>
            <a:cxnSpLocks/>
          </p:cNvCxnSpPr>
          <p:nvPr/>
        </p:nvCxnSpPr>
        <p:spPr>
          <a:xfrm>
            <a:off x="2321469" y="1697517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1" name="Straight Connector 520">
            <a:extLst>
              <a:ext uri="{FF2B5EF4-FFF2-40B4-BE49-F238E27FC236}">
                <a16:creationId xmlns:a16="http://schemas.microsoft.com/office/drawing/2014/main" id="{D599C5FC-71FC-4975-8018-F0007EA49F1B}"/>
              </a:ext>
            </a:extLst>
          </p:cNvPr>
          <p:cNvCxnSpPr>
            <a:cxnSpLocks/>
          </p:cNvCxnSpPr>
          <p:nvPr/>
        </p:nvCxnSpPr>
        <p:spPr>
          <a:xfrm flipV="1">
            <a:off x="2497374" y="2550940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2" name="Straight Connector 521">
            <a:extLst>
              <a:ext uri="{FF2B5EF4-FFF2-40B4-BE49-F238E27FC236}">
                <a16:creationId xmlns:a16="http://schemas.microsoft.com/office/drawing/2014/main" id="{8FC68C7C-811C-4F61-8C82-1481719D0FE4}"/>
              </a:ext>
            </a:extLst>
          </p:cNvPr>
          <p:cNvCxnSpPr>
            <a:cxnSpLocks/>
          </p:cNvCxnSpPr>
          <p:nvPr/>
        </p:nvCxnSpPr>
        <p:spPr>
          <a:xfrm>
            <a:off x="2884285" y="1697361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3" name="Straight Connector 522">
            <a:extLst>
              <a:ext uri="{FF2B5EF4-FFF2-40B4-BE49-F238E27FC236}">
                <a16:creationId xmlns:a16="http://schemas.microsoft.com/office/drawing/2014/main" id="{A3A7BE8A-43EE-466D-B038-2B399E4AA768}"/>
              </a:ext>
            </a:extLst>
          </p:cNvPr>
          <p:cNvCxnSpPr>
            <a:cxnSpLocks/>
          </p:cNvCxnSpPr>
          <p:nvPr/>
        </p:nvCxnSpPr>
        <p:spPr>
          <a:xfrm flipV="1">
            <a:off x="3329093" y="2552092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Straight Connector 523">
            <a:extLst>
              <a:ext uri="{FF2B5EF4-FFF2-40B4-BE49-F238E27FC236}">
                <a16:creationId xmlns:a16="http://schemas.microsoft.com/office/drawing/2014/main" id="{233910B6-3CFE-4EDF-BCF4-C0288C76B056}"/>
              </a:ext>
            </a:extLst>
          </p:cNvPr>
          <p:cNvCxnSpPr>
            <a:cxnSpLocks/>
          </p:cNvCxnSpPr>
          <p:nvPr/>
        </p:nvCxnSpPr>
        <p:spPr>
          <a:xfrm>
            <a:off x="3735530" y="1707990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5" name="Straight Connector 524">
            <a:extLst>
              <a:ext uri="{FF2B5EF4-FFF2-40B4-BE49-F238E27FC236}">
                <a16:creationId xmlns:a16="http://schemas.microsoft.com/office/drawing/2014/main" id="{1A9BA2E6-52DF-4CDE-B131-A17902BD1F94}"/>
              </a:ext>
            </a:extLst>
          </p:cNvPr>
          <p:cNvCxnSpPr>
            <a:cxnSpLocks/>
          </p:cNvCxnSpPr>
          <p:nvPr/>
        </p:nvCxnSpPr>
        <p:spPr>
          <a:xfrm flipV="1">
            <a:off x="4135674" y="2558084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6" name="Straight Connector 525">
            <a:extLst>
              <a:ext uri="{FF2B5EF4-FFF2-40B4-BE49-F238E27FC236}">
                <a16:creationId xmlns:a16="http://schemas.microsoft.com/office/drawing/2014/main" id="{1563CD77-5205-43A3-8134-5CF81EFAF352}"/>
              </a:ext>
            </a:extLst>
          </p:cNvPr>
          <p:cNvCxnSpPr>
            <a:cxnSpLocks/>
          </p:cNvCxnSpPr>
          <p:nvPr/>
        </p:nvCxnSpPr>
        <p:spPr>
          <a:xfrm flipV="1">
            <a:off x="5182787" y="2543630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7" name="Straight Connector 526">
            <a:extLst>
              <a:ext uri="{FF2B5EF4-FFF2-40B4-BE49-F238E27FC236}">
                <a16:creationId xmlns:a16="http://schemas.microsoft.com/office/drawing/2014/main" id="{2EE4FEEE-8D59-48E5-B92F-361D0A01C088}"/>
              </a:ext>
            </a:extLst>
          </p:cNvPr>
          <p:cNvCxnSpPr>
            <a:cxnSpLocks/>
          </p:cNvCxnSpPr>
          <p:nvPr/>
        </p:nvCxnSpPr>
        <p:spPr>
          <a:xfrm>
            <a:off x="4663307" y="1697361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9" name="Straight Connector 528">
            <a:extLst>
              <a:ext uri="{FF2B5EF4-FFF2-40B4-BE49-F238E27FC236}">
                <a16:creationId xmlns:a16="http://schemas.microsoft.com/office/drawing/2014/main" id="{E704843D-96C7-4B21-A29E-18DD2CBE1867}"/>
              </a:ext>
            </a:extLst>
          </p:cNvPr>
          <p:cNvCxnSpPr>
            <a:cxnSpLocks/>
          </p:cNvCxnSpPr>
          <p:nvPr/>
        </p:nvCxnSpPr>
        <p:spPr>
          <a:xfrm flipV="1">
            <a:off x="6175767" y="2553526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0" name="Straight Connector 529">
            <a:extLst>
              <a:ext uri="{FF2B5EF4-FFF2-40B4-BE49-F238E27FC236}">
                <a16:creationId xmlns:a16="http://schemas.microsoft.com/office/drawing/2014/main" id="{B58A74B5-5349-4396-8AB1-41297484BA0B}"/>
              </a:ext>
            </a:extLst>
          </p:cNvPr>
          <p:cNvCxnSpPr>
            <a:cxnSpLocks/>
          </p:cNvCxnSpPr>
          <p:nvPr/>
        </p:nvCxnSpPr>
        <p:spPr>
          <a:xfrm>
            <a:off x="5688525" y="1697361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1" name="Straight Connector 530">
            <a:extLst>
              <a:ext uri="{FF2B5EF4-FFF2-40B4-BE49-F238E27FC236}">
                <a16:creationId xmlns:a16="http://schemas.microsoft.com/office/drawing/2014/main" id="{50B1A9CD-183C-4A78-9CBD-BAA3351CD1AA}"/>
              </a:ext>
            </a:extLst>
          </p:cNvPr>
          <p:cNvCxnSpPr>
            <a:cxnSpLocks/>
          </p:cNvCxnSpPr>
          <p:nvPr/>
        </p:nvCxnSpPr>
        <p:spPr>
          <a:xfrm flipV="1">
            <a:off x="6907074" y="2550940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2" name="Straight Connector 531">
            <a:extLst>
              <a:ext uri="{FF2B5EF4-FFF2-40B4-BE49-F238E27FC236}">
                <a16:creationId xmlns:a16="http://schemas.microsoft.com/office/drawing/2014/main" id="{EEDA98A0-537F-419C-90BA-85A570117465}"/>
              </a:ext>
            </a:extLst>
          </p:cNvPr>
          <p:cNvCxnSpPr>
            <a:cxnSpLocks/>
          </p:cNvCxnSpPr>
          <p:nvPr/>
        </p:nvCxnSpPr>
        <p:spPr>
          <a:xfrm>
            <a:off x="6742970" y="1700891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6" name="Straight Connector 535">
            <a:extLst>
              <a:ext uri="{FF2B5EF4-FFF2-40B4-BE49-F238E27FC236}">
                <a16:creationId xmlns:a16="http://schemas.microsoft.com/office/drawing/2014/main" id="{A58F9783-6665-4C17-B8C1-9DD59D63599E}"/>
              </a:ext>
            </a:extLst>
          </p:cNvPr>
          <p:cNvCxnSpPr>
            <a:cxnSpLocks/>
          </p:cNvCxnSpPr>
          <p:nvPr/>
        </p:nvCxnSpPr>
        <p:spPr>
          <a:xfrm>
            <a:off x="7619044" y="1707989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7" name="TextBox 368">
            <a:extLst>
              <a:ext uri="{FF2B5EF4-FFF2-40B4-BE49-F238E27FC236}">
                <a16:creationId xmlns:a16="http://schemas.microsoft.com/office/drawing/2014/main" id="{77984CB9-0D61-4999-9A52-80332D9BB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731" y="1426834"/>
            <a:ext cx="10017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Evaluation of scientific concepts</a:t>
            </a:r>
          </a:p>
        </p:txBody>
      </p:sp>
      <p:cxnSp>
        <p:nvCxnSpPr>
          <p:cNvPr id="538" name="Straight Connector 537">
            <a:extLst>
              <a:ext uri="{FF2B5EF4-FFF2-40B4-BE49-F238E27FC236}">
                <a16:creationId xmlns:a16="http://schemas.microsoft.com/office/drawing/2014/main" id="{4FAB6275-A5AF-4AF0-B599-2B2ADA21DD42}"/>
              </a:ext>
            </a:extLst>
          </p:cNvPr>
          <p:cNvCxnSpPr>
            <a:cxnSpLocks/>
          </p:cNvCxnSpPr>
          <p:nvPr/>
        </p:nvCxnSpPr>
        <p:spPr>
          <a:xfrm flipV="1">
            <a:off x="7714724" y="2543630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9" name="TextBox 365">
            <a:extLst>
              <a:ext uri="{FF2B5EF4-FFF2-40B4-BE49-F238E27FC236}">
                <a16:creationId xmlns:a16="http://schemas.microsoft.com/office/drawing/2014/main" id="{854F95CA-25FD-49E8-A96B-F6F3446473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4678" y="2813237"/>
            <a:ext cx="8178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Evaluating data and investigations</a:t>
            </a:r>
          </a:p>
        </p:txBody>
      </p:sp>
      <p:pic>
        <p:nvPicPr>
          <p:cNvPr id="2" name="Picture 2" descr="Image result for states of matter black and white">
            <a:extLst>
              <a:ext uri="{FF2B5EF4-FFF2-40B4-BE49-F238E27FC236}">
                <a16:creationId xmlns:a16="http://schemas.microsoft.com/office/drawing/2014/main" id="{4BC982C7-1B31-4E51-891E-96AAEF2A5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883" y="14376411"/>
            <a:ext cx="957149" cy="32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8B7A95-C8BE-45CA-B616-7FE28B9B65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49592" y="14298065"/>
            <a:ext cx="732382" cy="434576"/>
          </a:xfrm>
          <a:prstGeom prst="rect">
            <a:avLst/>
          </a:prstGeom>
        </p:spPr>
      </p:pic>
      <p:pic>
        <p:nvPicPr>
          <p:cNvPr id="1028" name="Picture 4" descr="Image result for gas pressure black and white">
            <a:extLst>
              <a:ext uri="{FF2B5EF4-FFF2-40B4-BE49-F238E27FC236}">
                <a16:creationId xmlns:a16="http://schemas.microsoft.com/office/drawing/2014/main" id="{21C98FED-C594-414B-A98D-F05A4FA26B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7409"/>
          <a:stretch/>
        </p:blipFill>
        <p:spPr bwMode="auto">
          <a:xfrm>
            <a:off x="6223749" y="12328780"/>
            <a:ext cx="399038" cy="39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articles clipart black and white.">
            <a:extLst>
              <a:ext uri="{FF2B5EF4-FFF2-40B4-BE49-F238E27FC236}">
                <a16:creationId xmlns:a16="http://schemas.microsoft.com/office/drawing/2014/main" id="{D1B92787-C6D0-4DDA-A51C-CB96E7E74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047" y="12372467"/>
            <a:ext cx="340737" cy="35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helium black and white">
            <a:extLst>
              <a:ext uri="{FF2B5EF4-FFF2-40B4-BE49-F238E27FC236}">
                <a16:creationId xmlns:a16="http://schemas.microsoft.com/office/drawing/2014/main" id="{EFDCB1D6-8E3E-49C3-BCB8-476447DD4B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6" t="9623" r="8920" b="12495"/>
          <a:stretch/>
        </p:blipFill>
        <p:spPr bwMode="auto">
          <a:xfrm>
            <a:off x="5639144" y="14339873"/>
            <a:ext cx="346438" cy="36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carbon dioxide molecule black and white">
            <a:extLst>
              <a:ext uri="{FF2B5EF4-FFF2-40B4-BE49-F238E27FC236}">
                <a16:creationId xmlns:a16="http://schemas.microsoft.com/office/drawing/2014/main" id="{BAC58CAE-3001-4B8D-81DA-A48CAE0C91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8"/>
          <a:stretch/>
        </p:blipFill>
        <p:spPr bwMode="auto">
          <a:xfrm>
            <a:off x="5044126" y="14294859"/>
            <a:ext cx="443248" cy="409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atoms clipart black and white">
            <a:extLst>
              <a:ext uri="{FF2B5EF4-FFF2-40B4-BE49-F238E27FC236}">
                <a16:creationId xmlns:a16="http://schemas.microsoft.com/office/drawing/2014/main" id="{68C8E8D5-38CF-4B03-B300-30EFF272D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989" y="12366851"/>
            <a:ext cx="570875" cy="55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h2o black and white">
            <a:extLst>
              <a:ext uri="{FF2B5EF4-FFF2-40B4-BE49-F238E27FC236}">
                <a16:creationId xmlns:a16="http://schemas.microsoft.com/office/drawing/2014/main" id="{8BC583B1-A621-47E4-80EB-CCD93BADA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055" y="12283365"/>
            <a:ext cx="364350" cy="3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chemical reactions black and white">
            <a:extLst>
              <a:ext uri="{FF2B5EF4-FFF2-40B4-BE49-F238E27FC236}">
                <a16:creationId xmlns:a16="http://schemas.microsoft.com/office/drawing/2014/main" id="{BDC82299-A024-4DCB-8398-8EA908777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698" y="14351687"/>
            <a:ext cx="387922" cy="38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Image result for bunsen burner black and white">
            <a:extLst>
              <a:ext uri="{FF2B5EF4-FFF2-40B4-BE49-F238E27FC236}">
                <a16:creationId xmlns:a16="http://schemas.microsoft.com/office/drawing/2014/main" id="{35FF052E-0257-4718-8342-AA73E00D4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584" y="14269588"/>
            <a:ext cx="294493" cy="43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Image result for boiling black and white">
            <a:extLst>
              <a:ext uri="{FF2B5EF4-FFF2-40B4-BE49-F238E27FC236}">
                <a16:creationId xmlns:a16="http://schemas.microsoft.com/office/drawing/2014/main" id="{E3ADFE3D-C1BB-40E1-9843-17FBC51EE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050" y="12280268"/>
            <a:ext cx="340796" cy="42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5" name="TextBox 52">
            <a:extLst>
              <a:ext uri="{FF2B5EF4-FFF2-40B4-BE49-F238E27FC236}">
                <a16:creationId xmlns:a16="http://schemas.microsoft.com/office/drawing/2014/main" id="{F9B5B4AB-ED9C-455E-91F9-0A18D907E0DD}"/>
              </a:ext>
            </a:extLst>
          </p:cNvPr>
          <p:cNvSpPr txBox="1">
            <a:spLocks noChangeArrowheads="1"/>
          </p:cNvSpPr>
          <p:nvPr/>
        </p:nvSpPr>
        <p:spPr bwMode="auto">
          <a:xfrm rot="1018435">
            <a:off x="1615475" y="13215069"/>
            <a:ext cx="85584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Acids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pic>
        <p:nvPicPr>
          <p:cNvPr id="1062" name="Picture 38" descr="Image result for conservation of mass black and white">
            <a:extLst>
              <a:ext uri="{FF2B5EF4-FFF2-40B4-BE49-F238E27FC236}">
                <a16:creationId xmlns:a16="http://schemas.microsoft.com/office/drawing/2014/main" id="{0BD23E7B-DAD3-4AA5-90A0-068543545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605" y="14363894"/>
            <a:ext cx="617068" cy="46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Image result for metals black and white">
            <a:extLst>
              <a:ext uri="{FF2B5EF4-FFF2-40B4-BE49-F238E27FC236}">
                <a16:creationId xmlns:a16="http://schemas.microsoft.com/office/drawing/2014/main" id="{696B3B7E-976C-46B6-93F0-0369BB6E3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97" y="11059569"/>
            <a:ext cx="703070" cy="442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Image result for sodium symbol black and white">
            <a:extLst>
              <a:ext uri="{FF2B5EF4-FFF2-40B4-BE49-F238E27FC236}">
                <a16:creationId xmlns:a16="http://schemas.microsoft.com/office/drawing/2014/main" id="{E4F2AB50-ECE3-4C86-821C-4ADE6FF62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63" y="10148112"/>
            <a:ext cx="387033" cy="43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Image result for chlorine symbol black and white">
            <a:extLst>
              <a:ext uri="{FF2B5EF4-FFF2-40B4-BE49-F238E27FC236}">
                <a16:creationId xmlns:a16="http://schemas.microsoft.com/office/drawing/2014/main" id="{94355CCE-61E2-4787-BC26-FCC8D39E5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580" y="10009592"/>
            <a:ext cx="454131" cy="45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259B983-7DF8-46A0-8E46-1DB4B029989B}"/>
              </a:ext>
            </a:extLst>
          </p:cNvPr>
          <p:cNvCxnSpPr>
            <a:cxnSpLocks/>
          </p:cNvCxnSpPr>
          <p:nvPr/>
        </p:nvCxnSpPr>
        <p:spPr>
          <a:xfrm flipV="1">
            <a:off x="7339692" y="9144343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1" name="Straight Connector 700">
            <a:extLst>
              <a:ext uri="{FF2B5EF4-FFF2-40B4-BE49-F238E27FC236}">
                <a16:creationId xmlns:a16="http://schemas.microsoft.com/office/drawing/2014/main" id="{B5782786-6ACC-4AD7-852A-46DA1EFC0EE0}"/>
              </a:ext>
            </a:extLst>
          </p:cNvPr>
          <p:cNvCxnSpPr>
            <a:cxnSpLocks/>
          </p:cNvCxnSpPr>
          <p:nvPr/>
        </p:nvCxnSpPr>
        <p:spPr>
          <a:xfrm flipV="1">
            <a:off x="5391188" y="9147923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Straight Connector 705">
            <a:extLst>
              <a:ext uri="{FF2B5EF4-FFF2-40B4-BE49-F238E27FC236}">
                <a16:creationId xmlns:a16="http://schemas.microsoft.com/office/drawing/2014/main" id="{F4E73BD1-58DF-42E9-8243-3BF9F8CFE52E}"/>
              </a:ext>
            </a:extLst>
          </p:cNvPr>
          <p:cNvCxnSpPr>
            <a:cxnSpLocks/>
          </p:cNvCxnSpPr>
          <p:nvPr/>
        </p:nvCxnSpPr>
        <p:spPr>
          <a:xfrm flipH="1">
            <a:off x="5169290" y="8476185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8" name="Picture 54" descr="Image result for distillation black and white">
            <a:extLst>
              <a:ext uri="{FF2B5EF4-FFF2-40B4-BE49-F238E27FC236}">
                <a16:creationId xmlns:a16="http://schemas.microsoft.com/office/drawing/2014/main" id="{E39FA55C-CAB9-41BD-9A6B-6EBA9AA7E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521" y="12200499"/>
            <a:ext cx="952651" cy="48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Image result for earth black and white">
            <a:extLst>
              <a:ext uri="{FF2B5EF4-FFF2-40B4-BE49-F238E27FC236}">
                <a16:creationId xmlns:a16="http://schemas.microsoft.com/office/drawing/2014/main" id="{7679EC2A-360C-4014-BB1C-68F7081900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2"/>
          <a:stretch/>
        </p:blipFill>
        <p:spPr bwMode="auto">
          <a:xfrm>
            <a:off x="4444294" y="12266204"/>
            <a:ext cx="426942" cy="42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6" name="Picture 62" descr="Image result for climate change black and white">
            <a:extLst>
              <a:ext uri="{FF2B5EF4-FFF2-40B4-BE49-F238E27FC236}">
                <a16:creationId xmlns:a16="http://schemas.microsoft.com/office/drawing/2014/main" id="{56D10699-C0E9-4B4B-A189-E02BC79AE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488" y="12296349"/>
            <a:ext cx="880706" cy="41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8" name="Picture 74" descr="Image result for polymers black and white">
            <a:extLst>
              <a:ext uri="{FF2B5EF4-FFF2-40B4-BE49-F238E27FC236}">
                <a16:creationId xmlns:a16="http://schemas.microsoft.com/office/drawing/2014/main" id="{42A14EDA-9000-4B51-B043-4DD272247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3197">
            <a:off x="8049941" y="12125710"/>
            <a:ext cx="848271" cy="39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0" name="Picture 76" descr="Image result for filtration clipart black and white">
            <a:extLst>
              <a:ext uri="{FF2B5EF4-FFF2-40B4-BE49-F238E27FC236}">
                <a16:creationId xmlns:a16="http://schemas.microsoft.com/office/drawing/2014/main" id="{B0EF460C-EE9B-4BD7-8B47-FBD9F0571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758" y="9850759"/>
            <a:ext cx="636832" cy="51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2" name="Picture 78" descr="Image result for chromatography black and white">
            <a:extLst>
              <a:ext uri="{FF2B5EF4-FFF2-40B4-BE49-F238E27FC236}">
                <a16:creationId xmlns:a16="http://schemas.microsoft.com/office/drawing/2014/main" id="{5841A252-3C2C-453D-9065-FBAC51765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7" r="29545"/>
          <a:stretch/>
        </p:blipFill>
        <p:spPr bwMode="auto">
          <a:xfrm>
            <a:off x="4417305" y="9877842"/>
            <a:ext cx="576379" cy="53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4" name="Picture 90" descr="Image result for ceramics black and white">
            <a:extLst>
              <a:ext uri="{FF2B5EF4-FFF2-40B4-BE49-F238E27FC236}">
                <a16:creationId xmlns:a16="http://schemas.microsoft.com/office/drawing/2014/main" id="{4D0EB2A6-9176-4A5E-A453-4D709213E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093" y="10147697"/>
            <a:ext cx="528350" cy="40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6" name="Picture 92" descr="Image result for plum pudding model black and white">
            <a:extLst>
              <a:ext uri="{FF2B5EF4-FFF2-40B4-BE49-F238E27FC236}">
                <a16:creationId xmlns:a16="http://schemas.microsoft.com/office/drawing/2014/main" id="{CCD7C9C3-2070-4DC1-92BE-FEE016EEB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376" y="7758079"/>
            <a:ext cx="493617" cy="46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15438E-974D-4C69-810D-4324F33E3F16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6448689" y="9916952"/>
            <a:ext cx="424924" cy="3801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EF76FC-F4D4-4D2F-B5D4-9EA1C19B9458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843050" y="9923016"/>
            <a:ext cx="451564" cy="377131"/>
          </a:xfrm>
          <a:prstGeom prst="rect">
            <a:avLst/>
          </a:prstGeom>
        </p:spPr>
      </p:pic>
      <p:pic>
        <p:nvPicPr>
          <p:cNvPr id="1124" name="Picture 100" descr="Image result for electron configuration carbon black and white">
            <a:extLst>
              <a:ext uri="{FF2B5EF4-FFF2-40B4-BE49-F238E27FC236}">
                <a16:creationId xmlns:a16="http://schemas.microsoft.com/office/drawing/2014/main" id="{F48B3D68-5062-4F79-BAEC-5A2814652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607" y="9852842"/>
            <a:ext cx="549970" cy="55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" name="Picture 102" descr="Image result for ionic bonding">
            <a:extLst>
              <a:ext uri="{FF2B5EF4-FFF2-40B4-BE49-F238E27FC236}">
                <a16:creationId xmlns:a16="http://schemas.microsoft.com/office/drawing/2014/main" id="{B45987E7-F303-434D-AFB6-F595007E34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1" t="20567" r="3872" b="17855"/>
          <a:stretch/>
        </p:blipFill>
        <p:spPr bwMode="auto">
          <a:xfrm>
            <a:off x="5553566" y="7794291"/>
            <a:ext cx="841054" cy="44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" name="Picture 104" descr="Image result for covalent bonding black and white">
            <a:extLst>
              <a:ext uri="{FF2B5EF4-FFF2-40B4-BE49-F238E27FC236}">
                <a16:creationId xmlns:a16="http://schemas.microsoft.com/office/drawing/2014/main" id="{79DBD0F3-69A9-4AE9-8DCB-1A57593B76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05" r="25219"/>
          <a:stretch/>
        </p:blipFill>
        <p:spPr bwMode="auto">
          <a:xfrm>
            <a:off x="5150341" y="9844869"/>
            <a:ext cx="556347" cy="54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4" name="Picture 110" descr="Image result for 3d bonding model black and white">
            <a:extLst>
              <a:ext uri="{FF2B5EF4-FFF2-40B4-BE49-F238E27FC236}">
                <a16:creationId xmlns:a16="http://schemas.microsoft.com/office/drawing/2014/main" id="{49BDDB18-FD9D-49BE-A178-0C3C3F3452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21" t="8559" r="29689" b="19387"/>
          <a:stretch/>
        </p:blipFill>
        <p:spPr bwMode="auto">
          <a:xfrm>
            <a:off x="3803691" y="9940237"/>
            <a:ext cx="490591" cy="47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4" name="TextBox 16">
            <a:extLst>
              <a:ext uri="{FF2B5EF4-FFF2-40B4-BE49-F238E27FC236}">
                <a16:creationId xmlns:a16="http://schemas.microsoft.com/office/drawing/2014/main" id="{D061193A-A59F-4513-ABC8-DAE6F845D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4093" y="9877575"/>
            <a:ext cx="8960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cs typeface="Calibri" panose="020F0502020204030204" pitchFamily="34" charset="0"/>
              </a:rPr>
              <a:t>H</a:t>
            </a:r>
            <a:r>
              <a:rPr lang="en-US" altLang="en-US" sz="2800" b="1" baseline="30000" dirty="0">
                <a:cs typeface="Calibri" panose="020F0502020204030204" pitchFamily="34" charset="0"/>
              </a:rPr>
              <a:t>+</a:t>
            </a:r>
          </a:p>
        </p:txBody>
      </p:sp>
      <p:pic>
        <p:nvPicPr>
          <p:cNvPr id="1138" name="Picture 114" descr="Image result for ph scale black and white">
            <a:extLst>
              <a:ext uri="{FF2B5EF4-FFF2-40B4-BE49-F238E27FC236}">
                <a16:creationId xmlns:a16="http://schemas.microsoft.com/office/drawing/2014/main" id="{4F176BDC-EA30-43B6-AF4A-DE3FCB0CB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879" y="7737457"/>
            <a:ext cx="1152386" cy="36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5" name="TextBox 16">
            <a:extLst>
              <a:ext uri="{FF2B5EF4-FFF2-40B4-BE49-F238E27FC236}">
                <a16:creationId xmlns:a16="http://schemas.microsoft.com/office/drawing/2014/main" id="{E10B5A22-BE3F-46E7-9CA8-CE12E86F3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405" y="9614129"/>
            <a:ext cx="138426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>
                <a:cs typeface="Calibri" panose="020F0502020204030204" pitchFamily="34" charset="0"/>
              </a:rPr>
              <a:t>H</a:t>
            </a:r>
            <a:r>
              <a:rPr lang="en-US" altLang="en-US" sz="1400" b="1" baseline="30000" dirty="0">
                <a:cs typeface="Calibri" panose="020F0502020204030204" pitchFamily="34" charset="0"/>
              </a:rPr>
              <a:t>+</a:t>
            </a:r>
            <a:r>
              <a:rPr lang="en-US" altLang="en-US" sz="1400" b="1" dirty="0">
                <a:cs typeface="Calibri" panose="020F0502020204030204" pitchFamily="34" charset="0"/>
              </a:rPr>
              <a:t> + OH</a:t>
            </a:r>
            <a:r>
              <a:rPr lang="en-US" altLang="en-US" sz="1400" b="1" baseline="30000" dirty="0">
                <a:cs typeface="Calibri" panose="020F0502020204030204" pitchFamily="34" charset="0"/>
              </a:rPr>
              <a:t>-</a:t>
            </a:r>
            <a:r>
              <a:rPr lang="en-US" altLang="en-US" sz="1400" b="1" dirty="0">
                <a:cs typeface="Calibri" panose="020F0502020204030204" pitchFamily="34" charset="0"/>
              </a:rPr>
              <a:t> </a:t>
            </a:r>
            <a:r>
              <a:rPr lang="en-US" altLang="en-US" sz="1400" b="1" dirty="0">
                <a:cs typeface="Calibri" panose="020F0502020204030204" pitchFamily="34" charset="0"/>
                <a:sym typeface="Wingdings" panose="05000000000000000000" pitchFamily="2" charset="2"/>
              </a:rPr>
              <a:t> H</a:t>
            </a:r>
            <a:r>
              <a:rPr lang="en-US" altLang="en-US" sz="1400" b="1" baseline="-25000" dirty="0">
                <a:cs typeface="Calibri" panose="020F0502020204030204" pitchFamily="34" charset="0"/>
                <a:sym typeface="Wingdings" panose="05000000000000000000" pitchFamily="2" charset="2"/>
              </a:rPr>
              <a:t>2</a:t>
            </a:r>
            <a:r>
              <a:rPr lang="en-US" altLang="en-US" sz="1400" b="1" dirty="0">
                <a:cs typeface="Calibri" panose="020F0502020204030204" pitchFamily="34" charset="0"/>
                <a:sym typeface="Wingdings" panose="05000000000000000000" pitchFamily="2" charset="2"/>
              </a:rPr>
              <a:t>O</a:t>
            </a:r>
            <a:endParaRPr lang="en-US" altLang="en-US" sz="1400" b="1" dirty="0"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042742-06E2-47DD-B0C0-CB1B0363CBC3}"/>
              </a:ext>
            </a:extLst>
          </p:cNvPr>
          <p:cNvSpPr/>
          <p:nvPr/>
        </p:nvSpPr>
        <p:spPr>
          <a:xfrm>
            <a:off x="1703891" y="7794034"/>
            <a:ext cx="6495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cs typeface="Calibri" panose="020F0502020204030204" pitchFamily="34" charset="0"/>
              </a:rPr>
              <a:t>OH</a:t>
            </a:r>
            <a:r>
              <a:rPr lang="en-US" altLang="en-US" sz="2400" b="1" baseline="30000" dirty="0">
                <a:cs typeface="Calibri" panose="020F0502020204030204" pitchFamily="34" charset="0"/>
              </a:rPr>
              <a:t>-</a:t>
            </a:r>
            <a:endParaRPr lang="en-GB" dirty="0"/>
          </a:p>
        </p:txBody>
      </p:sp>
      <p:sp>
        <p:nvSpPr>
          <p:cNvPr id="403" name="TextBox 16">
            <a:extLst>
              <a:ext uri="{FF2B5EF4-FFF2-40B4-BE49-F238E27FC236}">
                <a16:creationId xmlns:a16="http://schemas.microsoft.com/office/drawing/2014/main" id="{191BD04B-B92C-4DCA-91FA-4013F8CB2691}"/>
              </a:ext>
            </a:extLst>
          </p:cNvPr>
          <p:cNvSpPr txBox="1">
            <a:spLocks noChangeArrowheads="1"/>
          </p:cNvSpPr>
          <p:nvPr/>
        </p:nvSpPr>
        <p:spPr bwMode="auto">
          <a:xfrm rot="1254717">
            <a:off x="-200235" y="8373264"/>
            <a:ext cx="82550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050" b="1" dirty="0">
                <a:cs typeface="Calibri" panose="020F0502020204030204" pitchFamily="34" charset="0"/>
              </a:rPr>
              <a:t>2:1</a:t>
            </a:r>
          </a:p>
        </p:txBody>
      </p:sp>
      <p:pic>
        <p:nvPicPr>
          <p:cNvPr id="1146" name="Picture 122" descr="Image result for phytoextraction black and white">
            <a:extLst>
              <a:ext uri="{FF2B5EF4-FFF2-40B4-BE49-F238E27FC236}">
                <a16:creationId xmlns:a16="http://schemas.microsoft.com/office/drawing/2014/main" id="{16558F62-732B-4706-AB6D-94147FEC9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251" y="7691474"/>
            <a:ext cx="370209" cy="48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2" name="Picture 128" descr="Image result for alkali metals">
            <a:extLst>
              <a:ext uri="{FF2B5EF4-FFF2-40B4-BE49-F238E27FC236}">
                <a16:creationId xmlns:a16="http://schemas.microsoft.com/office/drawing/2014/main" id="{86DF7E6A-7BE2-4BE6-8C7A-C35F851254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4" t="18154" r="26024" b="18676"/>
          <a:stretch/>
        </p:blipFill>
        <p:spPr bwMode="auto">
          <a:xfrm>
            <a:off x="4185574" y="7704642"/>
            <a:ext cx="522023" cy="52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4" name="Picture 130" descr="Image result for displacement reaction clipart">
            <a:extLst>
              <a:ext uri="{FF2B5EF4-FFF2-40B4-BE49-F238E27FC236}">
                <a16:creationId xmlns:a16="http://schemas.microsoft.com/office/drawing/2014/main" id="{A41948FF-6D83-4B7F-B72B-E5A9620FD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3" t="24157" r="6593" b="23665"/>
          <a:stretch/>
        </p:blipFill>
        <p:spPr bwMode="auto">
          <a:xfrm>
            <a:off x="4833541" y="7814517"/>
            <a:ext cx="581184" cy="35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6" name="Picture 132" descr="Image result for catalyst clipart black and white">
            <a:extLst>
              <a:ext uri="{FF2B5EF4-FFF2-40B4-BE49-F238E27FC236}">
                <a16:creationId xmlns:a16="http://schemas.microsoft.com/office/drawing/2014/main" id="{EC0B9154-B1F7-4038-8FBF-38F9A69311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4" t="34264" r="13027" b="17611"/>
          <a:stretch/>
        </p:blipFill>
        <p:spPr bwMode="auto">
          <a:xfrm>
            <a:off x="6433848" y="7817904"/>
            <a:ext cx="580103" cy="36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1" name="TextBox 16">
            <a:extLst>
              <a:ext uri="{FF2B5EF4-FFF2-40B4-BE49-F238E27FC236}">
                <a16:creationId xmlns:a16="http://schemas.microsoft.com/office/drawing/2014/main" id="{BCD904E7-B5B2-43AA-889C-F9E29571D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4658" y="721127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Endothermic reactions</a:t>
            </a:r>
          </a:p>
        </p:txBody>
      </p:sp>
      <p:pic>
        <p:nvPicPr>
          <p:cNvPr id="1158" name="Picture 134" descr="Image result for distillation clipart black and white">
            <a:extLst>
              <a:ext uri="{FF2B5EF4-FFF2-40B4-BE49-F238E27FC236}">
                <a16:creationId xmlns:a16="http://schemas.microsoft.com/office/drawing/2014/main" id="{05BD0337-8540-4316-BB24-43AF301C6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311" y="7805567"/>
            <a:ext cx="1092702" cy="77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" name="Picture 8" descr="Image result for bond energy table black and white basic gcse">
            <a:extLst>
              <a:ext uri="{FF2B5EF4-FFF2-40B4-BE49-F238E27FC236}">
                <a16:creationId xmlns:a16="http://schemas.microsoft.com/office/drawing/2014/main" id="{366987F5-27F0-43F2-A94D-6B6A3C9E7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" t="4044" r="2117" b="57686"/>
          <a:stretch/>
        </p:blipFill>
        <p:spPr bwMode="auto">
          <a:xfrm>
            <a:off x="9038599" y="5932488"/>
            <a:ext cx="575607" cy="74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0" name="Picture 146" descr="Image result for concentration chemistry clipart black and white">
            <a:extLst>
              <a:ext uri="{FF2B5EF4-FFF2-40B4-BE49-F238E27FC236}">
                <a16:creationId xmlns:a16="http://schemas.microsoft.com/office/drawing/2014/main" id="{7F139CFD-8B1B-45F6-A01C-F7D753B158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6"/>
          <a:stretch/>
        </p:blipFill>
        <p:spPr bwMode="auto">
          <a:xfrm>
            <a:off x="5613137" y="5663209"/>
            <a:ext cx="699388" cy="46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6" name="Picture 152" descr="Image result for crude oil black and white">
            <a:extLst>
              <a:ext uri="{FF2B5EF4-FFF2-40B4-BE49-F238E27FC236}">
                <a16:creationId xmlns:a16="http://schemas.microsoft.com/office/drawing/2014/main" id="{99B7E065-138E-4C8F-9263-C66796011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332" y="4092629"/>
            <a:ext cx="759736" cy="50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8" name="Picture 154" descr="Image result for fractionating column black and white">
            <a:extLst>
              <a:ext uri="{FF2B5EF4-FFF2-40B4-BE49-F238E27FC236}">
                <a16:creationId xmlns:a16="http://schemas.microsoft.com/office/drawing/2014/main" id="{B80D7325-7952-4104-96AB-6F509904D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093" y="3386075"/>
            <a:ext cx="1063353" cy="65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0" name="Picture 156" descr="Image result for cnh2n+2">
            <a:extLst>
              <a:ext uri="{FF2B5EF4-FFF2-40B4-BE49-F238E27FC236}">
                <a16:creationId xmlns:a16="http://schemas.microsoft.com/office/drawing/2014/main" id="{173A7E72-AD72-40CB-9E5D-C75519EBC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105" y="3759642"/>
            <a:ext cx="576200" cy="24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2" name="Picture 158" descr="Image result for propene structure">
            <a:extLst>
              <a:ext uri="{FF2B5EF4-FFF2-40B4-BE49-F238E27FC236}">
                <a16:creationId xmlns:a16="http://schemas.microsoft.com/office/drawing/2014/main" id="{000C3B60-B2C6-402B-8D9A-AAD2A6F7C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761" y="5588058"/>
            <a:ext cx="879764" cy="48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2EC8836-5A04-4DFD-837F-C74637C7B0D2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6500636" y="5617626"/>
            <a:ext cx="501859" cy="513530"/>
          </a:xfrm>
          <a:prstGeom prst="rect">
            <a:avLst/>
          </a:prstGeom>
        </p:spPr>
      </p:pic>
      <p:pic>
        <p:nvPicPr>
          <p:cNvPr id="1194" name="Picture 170" descr="Image result for hydrogen fuel cell black and white">
            <a:extLst>
              <a:ext uri="{FF2B5EF4-FFF2-40B4-BE49-F238E27FC236}">
                <a16:creationId xmlns:a16="http://schemas.microsoft.com/office/drawing/2014/main" id="{FD41B8A0-3C62-4623-973A-6EFF3D9DA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73" y="3597370"/>
            <a:ext cx="475498" cy="47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939D2FE-D0D8-498A-BE98-722701B381C9}"/>
              </a:ext>
            </a:extLst>
          </p:cNvPr>
          <p:cNvSpPr/>
          <p:nvPr/>
        </p:nvSpPr>
        <p:spPr>
          <a:xfrm>
            <a:off x="5716556" y="3709070"/>
            <a:ext cx="3225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050" b="1" dirty="0">
                <a:cs typeface="Calibri" panose="020F0502020204030204" pitchFamily="34" charset="0"/>
                <a:sym typeface="Wingdings" panose="05000000000000000000" pitchFamily="2" charset="2"/>
              </a:rPr>
              <a:t>H</a:t>
            </a:r>
            <a:r>
              <a:rPr lang="en-US" altLang="en-US" sz="1050" b="1" baseline="-25000" dirty="0">
                <a:cs typeface="Calibri" panose="020F0502020204030204" pitchFamily="34" charset="0"/>
                <a:sym typeface="Wingdings" panose="05000000000000000000" pitchFamily="2" charset="2"/>
              </a:rPr>
              <a:t>2</a:t>
            </a:r>
            <a:endParaRPr lang="en-GB" sz="1050" dirty="0"/>
          </a:p>
        </p:txBody>
      </p:sp>
      <p:pic>
        <p:nvPicPr>
          <p:cNvPr id="1196" name="Picture 172" descr="Image result for earth's atmosphere clipart black and white">
            <a:extLst>
              <a:ext uri="{FF2B5EF4-FFF2-40B4-BE49-F238E27FC236}">
                <a16:creationId xmlns:a16="http://schemas.microsoft.com/office/drawing/2014/main" id="{3CB18200-5975-41FE-A822-F34BFE7C8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137" y="5505773"/>
            <a:ext cx="622620" cy="62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" name="Picture 174" descr="Image result for light bulb black and white">
            <a:extLst>
              <a:ext uri="{FF2B5EF4-FFF2-40B4-BE49-F238E27FC236}">
                <a16:creationId xmlns:a16="http://schemas.microsoft.com/office/drawing/2014/main" id="{A6F5513A-DE24-428D-9C1B-A515406719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34" t="4181" r="21468" b="9868"/>
          <a:stretch/>
        </p:blipFill>
        <p:spPr bwMode="auto">
          <a:xfrm>
            <a:off x="5058382" y="5545942"/>
            <a:ext cx="389510" cy="59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2" name="Picture 178" descr="Image result for co2 in oceans clipart black and white">
            <a:extLst>
              <a:ext uri="{FF2B5EF4-FFF2-40B4-BE49-F238E27FC236}">
                <a16:creationId xmlns:a16="http://schemas.microsoft.com/office/drawing/2014/main" id="{9B307651-E44B-4982-8519-EBB8AED5B7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2" t="11316" r="13108" b="16033"/>
          <a:stretch/>
        </p:blipFill>
        <p:spPr bwMode="auto">
          <a:xfrm>
            <a:off x="4978582" y="3640379"/>
            <a:ext cx="522853" cy="35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E9D0F0CC-5DC7-442C-A1F7-7B067481C72C}"/>
              </a:ext>
            </a:extLst>
          </p:cNvPr>
          <p:cNvCxnSpPr>
            <a:cxnSpLocks/>
          </p:cNvCxnSpPr>
          <p:nvPr/>
        </p:nvCxnSpPr>
        <p:spPr>
          <a:xfrm flipV="1">
            <a:off x="2596864" y="13704453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221F3021-8153-450C-AE90-CAE6C21B02B5}"/>
              </a:ext>
            </a:extLst>
          </p:cNvPr>
          <p:cNvCxnSpPr>
            <a:cxnSpLocks/>
          </p:cNvCxnSpPr>
          <p:nvPr/>
        </p:nvCxnSpPr>
        <p:spPr>
          <a:xfrm flipV="1">
            <a:off x="2108818" y="13704453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69F21859-9729-4D0E-B162-CB19427DFD7D}"/>
              </a:ext>
            </a:extLst>
          </p:cNvPr>
          <p:cNvCxnSpPr>
            <a:cxnSpLocks/>
          </p:cNvCxnSpPr>
          <p:nvPr/>
        </p:nvCxnSpPr>
        <p:spPr>
          <a:xfrm flipV="1">
            <a:off x="1193142" y="13368067"/>
            <a:ext cx="214855" cy="31199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AF18510D-5B1B-46D1-BE88-0DC8601D435E}"/>
              </a:ext>
            </a:extLst>
          </p:cNvPr>
          <p:cNvCxnSpPr>
            <a:cxnSpLocks/>
          </p:cNvCxnSpPr>
          <p:nvPr/>
        </p:nvCxnSpPr>
        <p:spPr>
          <a:xfrm flipV="1">
            <a:off x="1588904" y="13614883"/>
            <a:ext cx="138145" cy="41045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4" name="TextBox 16">
            <a:extLst>
              <a:ext uri="{FF2B5EF4-FFF2-40B4-BE49-F238E27FC236}">
                <a16:creationId xmlns:a16="http://schemas.microsoft.com/office/drawing/2014/main" id="{FFEE803B-083B-4BC0-9A53-592BBB1F7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423" y="140607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Acids and alkalis</a:t>
            </a:r>
          </a:p>
        </p:txBody>
      </p:sp>
      <p:sp>
        <p:nvSpPr>
          <p:cNvPr id="446" name="TextBox 16">
            <a:extLst>
              <a:ext uri="{FF2B5EF4-FFF2-40B4-BE49-F238E27FC236}">
                <a16:creationId xmlns:a16="http://schemas.microsoft.com/office/drawing/2014/main" id="{008A25F5-1C36-4B7D-B244-EA6C0E396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5993" y="1402534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Indicators and pH</a:t>
            </a:r>
          </a:p>
        </p:txBody>
      </p:sp>
      <p:sp>
        <p:nvSpPr>
          <p:cNvPr id="448" name="TextBox 16">
            <a:extLst>
              <a:ext uri="{FF2B5EF4-FFF2-40B4-BE49-F238E27FC236}">
                <a16:creationId xmlns:a16="http://schemas.microsoft.com/office/drawing/2014/main" id="{08784285-82D5-4F82-A50E-FC37FB053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2407" y="1396349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 err="1">
                <a:cs typeface="Calibri" panose="020F0502020204030204" pitchFamily="34" charset="0"/>
              </a:rPr>
              <a:t>Neutralisation</a:t>
            </a:r>
            <a:endParaRPr lang="en-US" altLang="en-US" sz="800" dirty="0">
              <a:cs typeface="Calibri" panose="020F0502020204030204" pitchFamily="34" charset="0"/>
            </a:endParaRPr>
          </a:p>
        </p:txBody>
      </p:sp>
      <p:sp>
        <p:nvSpPr>
          <p:cNvPr id="450" name="TextBox 16">
            <a:extLst>
              <a:ext uri="{FF2B5EF4-FFF2-40B4-BE49-F238E27FC236}">
                <a16:creationId xmlns:a16="http://schemas.microsoft.com/office/drawing/2014/main" id="{4A52CD5E-42C7-4E46-BFD5-15E3BDC4F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075" y="1364056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Making salts</a:t>
            </a:r>
          </a:p>
        </p:txBody>
      </p: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BABB4B41-656E-4B9C-A09B-013CA67C8E30}"/>
              </a:ext>
            </a:extLst>
          </p:cNvPr>
          <p:cNvCxnSpPr>
            <a:cxnSpLocks/>
          </p:cNvCxnSpPr>
          <p:nvPr/>
        </p:nvCxnSpPr>
        <p:spPr>
          <a:xfrm>
            <a:off x="4800280" y="15586353"/>
            <a:ext cx="20332" cy="205394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TextBox 1">
            <a:extLst>
              <a:ext uri="{FF2B5EF4-FFF2-40B4-BE49-F238E27FC236}">
                <a16:creationId xmlns:a16="http://schemas.microsoft.com/office/drawing/2014/main" id="{D3EC86F3-EE07-450F-8DBD-0F5E7F286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7745" y="15107324"/>
            <a:ext cx="5821007" cy="584200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CROSS-CURRICULAR LINKS</a:t>
            </a:r>
          </a:p>
        </p:txBody>
      </p:sp>
      <p:sp>
        <p:nvSpPr>
          <p:cNvPr id="461" name="Rectangle 460">
            <a:extLst>
              <a:ext uri="{FF2B5EF4-FFF2-40B4-BE49-F238E27FC236}">
                <a16:creationId xmlns:a16="http://schemas.microsoft.com/office/drawing/2014/main" id="{72430D5B-A7B3-4964-99C6-324B3A85A1A3}"/>
              </a:ext>
            </a:extLst>
          </p:cNvPr>
          <p:cNvSpPr/>
          <p:nvPr/>
        </p:nvSpPr>
        <p:spPr>
          <a:xfrm>
            <a:off x="80971" y="15691524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Movement</a:t>
            </a:r>
          </a:p>
        </p:txBody>
      </p:sp>
      <p:cxnSp>
        <p:nvCxnSpPr>
          <p:cNvPr id="462" name="Straight Arrow Connector 461">
            <a:extLst>
              <a:ext uri="{FF2B5EF4-FFF2-40B4-BE49-F238E27FC236}">
                <a16:creationId xmlns:a16="http://schemas.microsoft.com/office/drawing/2014/main" id="{A7A94C65-7426-480C-8D78-EB325A531A76}"/>
              </a:ext>
            </a:extLst>
          </p:cNvPr>
          <p:cNvCxnSpPr/>
          <p:nvPr/>
        </p:nvCxnSpPr>
        <p:spPr>
          <a:xfrm>
            <a:off x="1996141" y="15872703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3" name="Rectangle 462">
            <a:extLst>
              <a:ext uri="{FF2B5EF4-FFF2-40B4-BE49-F238E27FC236}">
                <a16:creationId xmlns:a16="http://schemas.microsoft.com/office/drawing/2014/main" id="{3B467370-98C6-4451-BE1C-9510928EA8EB}"/>
              </a:ext>
            </a:extLst>
          </p:cNvPr>
          <p:cNvSpPr/>
          <p:nvPr/>
        </p:nvSpPr>
        <p:spPr>
          <a:xfrm>
            <a:off x="2934248" y="15689738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Biology</a:t>
            </a:r>
          </a:p>
        </p:txBody>
      </p:sp>
      <p:sp>
        <p:nvSpPr>
          <p:cNvPr id="464" name="Rectangle 463">
            <a:extLst>
              <a:ext uri="{FF2B5EF4-FFF2-40B4-BE49-F238E27FC236}">
                <a16:creationId xmlns:a16="http://schemas.microsoft.com/office/drawing/2014/main" id="{58EEDFF2-3A38-4842-B32D-7BC3F95B1172}"/>
              </a:ext>
            </a:extLst>
          </p:cNvPr>
          <p:cNvSpPr/>
          <p:nvPr/>
        </p:nvSpPr>
        <p:spPr>
          <a:xfrm>
            <a:off x="87335" y="16203494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Calculating mass</a:t>
            </a:r>
          </a:p>
        </p:txBody>
      </p:sp>
      <p:cxnSp>
        <p:nvCxnSpPr>
          <p:cNvPr id="469" name="Straight Arrow Connector 468">
            <a:extLst>
              <a:ext uri="{FF2B5EF4-FFF2-40B4-BE49-F238E27FC236}">
                <a16:creationId xmlns:a16="http://schemas.microsoft.com/office/drawing/2014/main" id="{45B93D58-C15A-40C3-B993-1816C00D5B75}"/>
              </a:ext>
            </a:extLst>
          </p:cNvPr>
          <p:cNvCxnSpPr/>
          <p:nvPr/>
        </p:nvCxnSpPr>
        <p:spPr>
          <a:xfrm>
            <a:off x="2002505" y="16384673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4" name="Rectangle 473">
            <a:extLst>
              <a:ext uri="{FF2B5EF4-FFF2-40B4-BE49-F238E27FC236}">
                <a16:creationId xmlns:a16="http://schemas.microsoft.com/office/drawing/2014/main" id="{E9D569F0-BB30-4CD3-B038-256A1BBBD634}"/>
              </a:ext>
            </a:extLst>
          </p:cNvPr>
          <p:cNvSpPr/>
          <p:nvPr/>
        </p:nvSpPr>
        <p:spPr>
          <a:xfrm>
            <a:off x="2940612" y="16201708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Mathematics</a:t>
            </a:r>
          </a:p>
        </p:txBody>
      </p:sp>
      <p:sp>
        <p:nvSpPr>
          <p:cNvPr id="478" name="Rectangle 477">
            <a:extLst>
              <a:ext uri="{FF2B5EF4-FFF2-40B4-BE49-F238E27FC236}">
                <a16:creationId xmlns:a16="http://schemas.microsoft.com/office/drawing/2014/main" id="{420A4BFD-C973-4EDE-8957-F97239E863B6}"/>
              </a:ext>
            </a:extLst>
          </p:cNvPr>
          <p:cNvSpPr/>
          <p:nvPr/>
        </p:nvSpPr>
        <p:spPr>
          <a:xfrm>
            <a:off x="77890" y="16695798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 Earth</a:t>
            </a:r>
          </a:p>
        </p:txBody>
      </p:sp>
      <p:cxnSp>
        <p:nvCxnSpPr>
          <p:cNvPr id="479" name="Straight Arrow Connector 478">
            <a:extLst>
              <a:ext uri="{FF2B5EF4-FFF2-40B4-BE49-F238E27FC236}">
                <a16:creationId xmlns:a16="http://schemas.microsoft.com/office/drawing/2014/main" id="{E4DCDF85-4960-491F-BA62-9B7B1C48F86A}"/>
              </a:ext>
            </a:extLst>
          </p:cNvPr>
          <p:cNvCxnSpPr/>
          <p:nvPr/>
        </p:nvCxnSpPr>
        <p:spPr>
          <a:xfrm>
            <a:off x="1993060" y="16876977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0" name="Rectangle 479">
            <a:extLst>
              <a:ext uri="{FF2B5EF4-FFF2-40B4-BE49-F238E27FC236}">
                <a16:creationId xmlns:a16="http://schemas.microsoft.com/office/drawing/2014/main" id="{4E3C4641-6133-4143-94B4-C3EB9192BA60}"/>
              </a:ext>
            </a:extLst>
          </p:cNvPr>
          <p:cNvSpPr/>
          <p:nvPr/>
        </p:nvSpPr>
        <p:spPr>
          <a:xfrm>
            <a:off x="2931167" y="16694012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Geography</a:t>
            </a:r>
          </a:p>
        </p:txBody>
      </p:sp>
      <p:sp>
        <p:nvSpPr>
          <p:cNvPr id="482" name="Rectangle 481">
            <a:extLst>
              <a:ext uri="{FF2B5EF4-FFF2-40B4-BE49-F238E27FC236}">
                <a16:creationId xmlns:a16="http://schemas.microsoft.com/office/drawing/2014/main" id="{ACE906CF-E825-4E09-9CEE-062D1B4FB4A3}"/>
              </a:ext>
            </a:extLst>
          </p:cNvPr>
          <p:cNvSpPr/>
          <p:nvPr/>
        </p:nvSpPr>
        <p:spPr>
          <a:xfrm>
            <a:off x="79568" y="17165113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Atomic models</a:t>
            </a:r>
          </a:p>
        </p:txBody>
      </p:sp>
      <p:cxnSp>
        <p:nvCxnSpPr>
          <p:cNvPr id="492" name="Straight Arrow Connector 491">
            <a:extLst>
              <a:ext uri="{FF2B5EF4-FFF2-40B4-BE49-F238E27FC236}">
                <a16:creationId xmlns:a16="http://schemas.microsoft.com/office/drawing/2014/main" id="{763C4055-7187-4FFF-9855-0F427ED21938}"/>
              </a:ext>
            </a:extLst>
          </p:cNvPr>
          <p:cNvCxnSpPr/>
          <p:nvPr/>
        </p:nvCxnSpPr>
        <p:spPr>
          <a:xfrm>
            <a:off x="1994738" y="17346292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3" name="Rectangle 502">
            <a:extLst>
              <a:ext uri="{FF2B5EF4-FFF2-40B4-BE49-F238E27FC236}">
                <a16:creationId xmlns:a16="http://schemas.microsoft.com/office/drawing/2014/main" id="{DE1E65B6-B036-4602-BCCB-A0BD387E9579}"/>
              </a:ext>
            </a:extLst>
          </p:cNvPr>
          <p:cNvSpPr/>
          <p:nvPr/>
        </p:nvSpPr>
        <p:spPr>
          <a:xfrm>
            <a:off x="2932845" y="17163327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Physics</a:t>
            </a:r>
          </a:p>
        </p:txBody>
      </p:sp>
      <p:sp>
        <p:nvSpPr>
          <p:cNvPr id="510" name="Rectangle 509">
            <a:extLst>
              <a:ext uri="{FF2B5EF4-FFF2-40B4-BE49-F238E27FC236}">
                <a16:creationId xmlns:a16="http://schemas.microsoft.com/office/drawing/2014/main" id="{FED110A2-FD95-4FB5-9FB6-12F6F8666366}"/>
              </a:ext>
            </a:extLst>
          </p:cNvPr>
          <p:cNvSpPr/>
          <p:nvPr/>
        </p:nvSpPr>
        <p:spPr>
          <a:xfrm>
            <a:off x="4963252" y="15690010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Isotopes</a:t>
            </a:r>
          </a:p>
        </p:txBody>
      </p:sp>
      <p:cxnSp>
        <p:nvCxnSpPr>
          <p:cNvPr id="512" name="Straight Arrow Connector 511">
            <a:extLst>
              <a:ext uri="{FF2B5EF4-FFF2-40B4-BE49-F238E27FC236}">
                <a16:creationId xmlns:a16="http://schemas.microsoft.com/office/drawing/2014/main" id="{67BFFF3A-F8AC-4D91-BAC4-381CF03F913F}"/>
              </a:ext>
            </a:extLst>
          </p:cNvPr>
          <p:cNvCxnSpPr/>
          <p:nvPr/>
        </p:nvCxnSpPr>
        <p:spPr>
          <a:xfrm>
            <a:off x="6878422" y="15871189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" name="Rectangle 512">
            <a:extLst>
              <a:ext uri="{FF2B5EF4-FFF2-40B4-BE49-F238E27FC236}">
                <a16:creationId xmlns:a16="http://schemas.microsoft.com/office/drawing/2014/main" id="{1CAD2774-6001-4C83-8F14-AE3CFD2C9F38}"/>
              </a:ext>
            </a:extLst>
          </p:cNvPr>
          <p:cNvSpPr/>
          <p:nvPr/>
        </p:nvSpPr>
        <p:spPr>
          <a:xfrm>
            <a:off x="7816529" y="15688224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Physics</a:t>
            </a:r>
          </a:p>
        </p:txBody>
      </p:sp>
      <p:sp>
        <p:nvSpPr>
          <p:cNvPr id="514" name="Rectangle 513">
            <a:extLst>
              <a:ext uri="{FF2B5EF4-FFF2-40B4-BE49-F238E27FC236}">
                <a16:creationId xmlns:a16="http://schemas.microsoft.com/office/drawing/2014/main" id="{FB56382C-5D85-4F17-91EA-0F4018467A40}"/>
              </a:ext>
            </a:extLst>
          </p:cNvPr>
          <p:cNvSpPr/>
          <p:nvPr/>
        </p:nvSpPr>
        <p:spPr>
          <a:xfrm>
            <a:off x="4963252" y="16202199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   Balancing equations</a:t>
            </a:r>
          </a:p>
        </p:txBody>
      </p:sp>
      <p:cxnSp>
        <p:nvCxnSpPr>
          <p:cNvPr id="528" name="Straight Arrow Connector 527">
            <a:extLst>
              <a:ext uri="{FF2B5EF4-FFF2-40B4-BE49-F238E27FC236}">
                <a16:creationId xmlns:a16="http://schemas.microsoft.com/office/drawing/2014/main" id="{F5E7F793-15E0-4576-9B34-49603B12385D}"/>
              </a:ext>
            </a:extLst>
          </p:cNvPr>
          <p:cNvCxnSpPr/>
          <p:nvPr/>
        </p:nvCxnSpPr>
        <p:spPr>
          <a:xfrm>
            <a:off x="6878422" y="16383378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3" name="Rectangle 532">
            <a:extLst>
              <a:ext uri="{FF2B5EF4-FFF2-40B4-BE49-F238E27FC236}">
                <a16:creationId xmlns:a16="http://schemas.microsoft.com/office/drawing/2014/main" id="{667D6228-B121-484A-8D79-82B7CC5D3A4A}"/>
              </a:ext>
            </a:extLst>
          </p:cNvPr>
          <p:cNvSpPr/>
          <p:nvPr/>
        </p:nvSpPr>
        <p:spPr>
          <a:xfrm>
            <a:off x="7816529" y="16200413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Biology</a:t>
            </a:r>
          </a:p>
        </p:txBody>
      </p:sp>
      <p:sp>
        <p:nvSpPr>
          <p:cNvPr id="534" name="Rectangle 533">
            <a:extLst>
              <a:ext uri="{FF2B5EF4-FFF2-40B4-BE49-F238E27FC236}">
                <a16:creationId xmlns:a16="http://schemas.microsoft.com/office/drawing/2014/main" id="{3B1758FA-824B-498B-9C6B-C8804EB3CC14}"/>
              </a:ext>
            </a:extLst>
          </p:cNvPr>
          <p:cNvSpPr/>
          <p:nvPr/>
        </p:nvSpPr>
        <p:spPr>
          <a:xfrm>
            <a:off x="4951306" y="16693381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Climate change</a:t>
            </a:r>
          </a:p>
        </p:txBody>
      </p:sp>
      <p:cxnSp>
        <p:nvCxnSpPr>
          <p:cNvPr id="535" name="Straight Arrow Connector 534">
            <a:extLst>
              <a:ext uri="{FF2B5EF4-FFF2-40B4-BE49-F238E27FC236}">
                <a16:creationId xmlns:a16="http://schemas.microsoft.com/office/drawing/2014/main" id="{59276DC9-55F5-4BD8-AB98-2BBD8CB2CC71}"/>
              </a:ext>
            </a:extLst>
          </p:cNvPr>
          <p:cNvCxnSpPr/>
          <p:nvPr/>
        </p:nvCxnSpPr>
        <p:spPr>
          <a:xfrm>
            <a:off x="6866476" y="16874560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0" name="Rectangle 539">
            <a:extLst>
              <a:ext uri="{FF2B5EF4-FFF2-40B4-BE49-F238E27FC236}">
                <a16:creationId xmlns:a16="http://schemas.microsoft.com/office/drawing/2014/main" id="{C36998C7-EB9D-4DAA-9FE4-03B60710A85B}"/>
              </a:ext>
            </a:extLst>
          </p:cNvPr>
          <p:cNvSpPr/>
          <p:nvPr/>
        </p:nvSpPr>
        <p:spPr>
          <a:xfrm>
            <a:off x="7804583" y="16691595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Biology</a:t>
            </a:r>
          </a:p>
        </p:txBody>
      </p:sp>
      <p:sp>
        <p:nvSpPr>
          <p:cNvPr id="541" name="Rectangle 540">
            <a:extLst>
              <a:ext uri="{FF2B5EF4-FFF2-40B4-BE49-F238E27FC236}">
                <a16:creationId xmlns:a16="http://schemas.microsoft.com/office/drawing/2014/main" id="{8D5219CA-7B77-4063-A8B5-1CB91A3646D2}"/>
              </a:ext>
            </a:extLst>
          </p:cNvPr>
          <p:cNvSpPr/>
          <p:nvPr/>
        </p:nvSpPr>
        <p:spPr>
          <a:xfrm>
            <a:off x="4971511" y="17158121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Materials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</a:p>
        </p:txBody>
      </p:sp>
      <p:cxnSp>
        <p:nvCxnSpPr>
          <p:cNvPr id="542" name="Straight Arrow Connector 541">
            <a:extLst>
              <a:ext uri="{FF2B5EF4-FFF2-40B4-BE49-F238E27FC236}">
                <a16:creationId xmlns:a16="http://schemas.microsoft.com/office/drawing/2014/main" id="{DA067E90-79B1-437E-9586-24686E14DFAD}"/>
              </a:ext>
            </a:extLst>
          </p:cNvPr>
          <p:cNvCxnSpPr/>
          <p:nvPr/>
        </p:nvCxnSpPr>
        <p:spPr>
          <a:xfrm>
            <a:off x="6886681" y="17339300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3" name="Rectangle 542">
            <a:extLst>
              <a:ext uri="{FF2B5EF4-FFF2-40B4-BE49-F238E27FC236}">
                <a16:creationId xmlns:a16="http://schemas.microsoft.com/office/drawing/2014/main" id="{1C39A891-F0AE-4E4E-8804-29B8E6F55B26}"/>
              </a:ext>
            </a:extLst>
          </p:cNvPr>
          <p:cNvSpPr/>
          <p:nvPr/>
        </p:nvSpPr>
        <p:spPr>
          <a:xfrm>
            <a:off x="7824788" y="17156335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Art &amp; Design</a:t>
            </a:r>
          </a:p>
        </p:txBody>
      </p:sp>
      <p:cxnSp>
        <p:nvCxnSpPr>
          <p:cNvPr id="546" name="Straight Connector 545">
            <a:extLst>
              <a:ext uri="{FF2B5EF4-FFF2-40B4-BE49-F238E27FC236}">
                <a16:creationId xmlns:a16="http://schemas.microsoft.com/office/drawing/2014/main" id="{6BBEC9A9-EB39-42A9-A801-2C84A7BA5DBC}"/>
              </a:ext>
            </a:extLst>
          </p:cNvPr>
          <p:cNvCxnSpPr>
            <a:cxnSpLocks/>
          </p:cNvCxnSpPr>
          <p:nvPr/>
        </p:nvCxnSpPr>
        <p:spPr>
          <a:xfrm>
            <a:off x="0" y="15589429"/>
            <a:ext cx="972759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7" name="Picture 114" descr="Image result for ph scale black and white">
            <a:extLst>
              <a:ext uri="{FF2B5EF4-FFF2-40B4-BE49-F238E27FC236}">
                <a16:creationId xmlns:a16="http://schemas.microsoft.com/office/drawing/2014/main" id="{4F176BDC-EA30-43B6-AF4A-DE3FCB0CB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95" y="14358263"/>
            <a:ext cx="1659983" cy="52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48" name="Straight Connector 547">
            <a:extLst>
              <a:ext uri="{FF2B5EF4-FFF2-40B4-BE49-F238E27FC236}">
                <a16:creationId xmlns:a16="http://schemas.microsoft.com/office/drawing/2014/main" id="{63989EE5-EFD4-4DDA-BB9E-15637F9FA13D}"/>
              </a:ext>
            </a:extLst>
          </p:cNvPr>
          <p:cNvCxnSpPr>
            <a:cxnSpLocks/>
          </p:cNvCxnSpPr>
          <p:nvPr/>
        </p:nvCxnSpPr>
        <p:spPr>
          <a:xfrm flipH="1" flipV="1">
            <a:off x="8478013" y="11367002"/>
            <a:ext cx="196058" cy="25653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49" name="TextBox 16">
            <a:extLst>
              <a:ext uri="{FF2B5EF4-FFF2-40B4-BE49-F238E27FC236}">
                <a16:creationId xmlns:a16="http://schemas.microsoft.com/office/drawing/2014/main" id="{B35D1AEC-E819-4EFD-A641-2A5C86C7A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6245" y="1174378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Polymers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9134198" y="11949817"/>
            <a:ext cx="451739" cy="393868"/>
          </a:xfrm>
          <a:prstGeom prst="rect">
            <a:avLst/>
          </a:prstGeom>
        </p:spPr>
      </p:pic>
      <p:cxnSp>
        <p:nvCxnSpPr>
          <p:cNvPr id="550" name="Straight Connector 549">
            <a:extLst>
              <a:ext uri="{FF2B5EF4-FFF2-40B4-BE49-F238E27FC236}">
                <a16:creationId xmlns:a16="http://schemas.microsoft.com/office/drawing/2014/main" id="{69F21859-9729-4D0E-B162-CB19427DFD7D}"/>
              </a:ext>
            </a:extLst>
          </p:cNvPr>
          <p:cNvCxnSpPr>
            <a:cxnSpLocks/>
          </p:cNvCxnSpPr>
          <p:nvPr/>
        </p:nvCxnSpPr>
        <p:spPr>
          <a:xfrm flipV="1">
            <a:off x="909476" y="13225301"/>
            <a:ext cx="373919" cy="10339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1" name="TextBox 16">
            <a:extLst>
              <a:ext uri="{FF2B5EF4-FFF2-40B4-BE49-F238E27FC236}">
                <a16:creationId xmlns:a16="http://schemas.microsoft.com/office/drawing/2014/main" id="{4A52CD5E-42C7-4E46-BFD5-15E3BDC4F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45" y="1314624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Turning points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- elements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88114" y="12768694"/>
            <a:ext cx="589008" cy="348283"/>
          </a:xfrm>
          <a:prstGeom prst="rect">
            <a:avLst/>
          </a:prstGeom>
        </p:spPr>
      </p:pic>
      <p:cxnSp>
        <p:nvCxnSpPr>
          <p:cNvPr id="553" name="Straight Connector 552">
            <a:extLst>
              <a:ext uri="{FF2B5EF4-FFF2-40B4-BE49-F238E27FC236}">
                <a16:creationId xmlns:a16="http://schemas.microsoft.com/office/drawing/2014/main" id="{63989EE5-EFD4-4DDA-BB9E-15637F9FA13D}"/>
              </a:ext>
            </a:extLst>
          </p:cNvPr>
          <p:cNvCxnSpPr>
            <a:cxnSpLocks/>
            <a:stCxn id="554" idx="1"/>
          </p:cNvCxnSpPr>
          <p:nvPr/>
        </p:nvCxnSpPr>
        <p:spPr>
          <a:xfrm flipH="1" flipV="1">
            <a:off x="8620095" y="11251066"/>
            <a:ext cx="235998" cy="211803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54" name="TextBox 16">
            <a:extLst>
              <a:ext uri="{FF2B5EF4-FFF2-40B4-BE49-F238E27FC236}">
                <a16:creationId xmlns:a16="http://schemas.microsoft.com/office/drawing/2014/main" id="{B35D1AEC-E819-4EFD-A641-2A5C86C7A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6093" y="11170481"/>
            <a:ext cx="14158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New technology</a:t>
            </a:r>
          </a:p>
          <a:p>
            <a:pPr marL="171450" indent="-171450" eaLnBrk="1" hangingPunct="1">
              <a:buFontTx/>
              <a:buChar char="-"/>
            </a:pPr>
            <a:r>
              <a:rPr lang="en-US" altLang="en-US" sz="800" dirty="0">
                <a:cs typeface="Calibri" panose="020F0502020204030204" pitchFamily="34" charset="0"/>
              </a:rPr>
              <a:t>nanoparticles</a:t>
            </a:r>
          </a:p>
          <a:p>
            <a:pPr marL="171450" indent="-171450" eaLnBrk="1" hangingPunct="1">
              <a:buFontTx/>
              <a:buChar char="-"/>
            </a:pPr>
            <a:r>
              <a:rPr lang="en-US" altLang="en-US" sz="800" dirty="0">
                <a:cs typeface="Calibri" panose="020F0502020204030204" pitchFamily="34" charset="0"/>
              </a:rPr>
              <a:t>future fuel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52C92B-15F5-B7F7-1251-9569BCBBBF24}"/>
              </a:ext>
            </a:extLst>
          </p:cNvPr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712" y="205239"/>
            <a:ext cx="1506782" cy="12185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2485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8FEC3481-B7BE-4B60-A771-4FDEF24BC5F7}"/>
</file>

<file path=customXml/itemProps2.xml><?xml version="1.0" encoding="utf-8"?>
<ds:datastoreItem xmlns:ds="http://schemas.openxmlformats.org/officeDocument/2006/customXml" ds:itemID="{A2E719E3-0BEB-49E8-8C04-CA0B495E12A6}"/>
</file>

<file path=customXml/itemProps3.xml><?xml version="1.0" encoding="utf-8"?>
<ds:datastoreItem xmlns:ds="http://schemas.openxmlformats.org/officeDocument/2006/customXml" ds:itemID="{C2A69FEE-85E4-438B-8C75-1F7C89123FD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19007</TotalTime>
  <Words>465</Words>
  <Application>Microsoft Office PowerPoint</Application>
  <PresentationFormat>Custom</PresentationFormat>
  <Paragraphs>246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Bahnschrift SemiLight SemiConde</vt:lpstr>
      <vt:lpstr>Calibri</vt:lpstr>
      <vt:lpstr>Calibri Light</vt:lpstr>
      <vt:lpstr>Gill Sans MT Condensed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Nawaz</dc:creator>
  <cp:lastModifiedBy>Mathew Gaynon</cp:lastModifiedBy>
  <cp:revision>407</cp:revision>
  <cp:lastPrinted>2019-12-16T09:45:21Z</cp:lastPrinted>
  <dcterms:created xsi:type="dcterms:W3CDTF">2018-02-08T08:28:53Z</dcterms:created>
  <dcterms:modified xsi:type="dcterms:W3CDTF">2026-04-22T08:44:21Z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