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3"/>
  </p:notesMasterIdLst>
  <p:sldIdLst>
    <p:sldId id="257" r:id="rId2"/>
  </p:sldIdLst>
  <p:sldSz cx="9720263" cy="17640300"/>
  <p:notesSz cx="9926638" cy="14355763"/>
  <p:defaultTextStyle>
    <a:defPPr>
      <a:defRPr lang="en-US"/>
    </a:defPPr>
    <a:lvl1pPr algn="l" defTabSz="1093788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546100" indent="-88900" algn="l" defTabSz="1093788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1093788" indent="-179388" algn="l" defTabSz="1093788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641475" indent="-269875" algn="l" defTabSz="1093788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2187575" indent="-358775" algn="l" defTabSz="1093788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21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sz="21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sz="21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sz="21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5556">
          <p15:clr>
            <a:srgbClr val="A4A3A4"/>
          </p15:clr>
        </p15:guide>
        <p15:guide id="2" pos="306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800"/>
    <a:srgbClr val="2CB22C"/>
    <a:srgbClr val="00CC00"/>
    <a:srgbClr val="00FF00"/>
    <a:srgbClr val="00FFCC"/>
    <a:srgbClr val="00B050"/>
    <a:srgbClr val="144856"/>
    <a:srgbClr val="175A6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60DBE99-A7CF-423B-86B6-54C9927ABEA9}" v="874" dt="2020-01-01T18:17:59.85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88" autoAdjust="0"/>
    <p:restoredTop sz="43141" autoAdjust="0"/>
  </p:normalViewPr>
  <p:slideViewPr>
    <p:cSldViewPr snapToGrid="0">
      <p:cViewPr>
        <p:scale>
          <a:sx n="50" d="100"/>
          <a:sy n="50" d="100"/>
        </p:scale>
        <p:origin x="1676" y="24"/>
      </p:cViewPr>
      <p:guideLst>
        <p:guide orient="horz" pos="5556"/>
        <p:guide pos="306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11" Type="http://schemas.openxmlformats.org/officeDocument/2006/relationships/customXml" Target="../customXml/item3.xml"/><Relationship Id="rId5" Type="http://schemas.openxmlformats.org/officeDocument/2006/relationships/viewProps" Target="viewProps.xml"/><Relationship Id="rId10" Type="http://schemas.openxmlformats.org/officeDocument/2006/relationships/customXml" Target="../customXml/item2.xml"/><Relationship Id="rId4" Type="http://schemas.openxmlformats.org/officeDocument/2006/relationships/presProps" Target="presProps.xml"/><Relationship Id="rId9" Type="http://schemas.openxmlformats.org/officeDocument/2006/relationships/customXml" Target="../customXml/item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EA99659-4E17-465F-8933-89200B0C1B4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625" cy="718592"/>
          </a:xfrm>
          <a:prstGeom prst="rect">
            <a:avLst/>
          </a:prstGeom>
        </p:spPr>
        <p:txBody>
          <a:bodyPr vert="horz" lIns="132740" tIns="66369" rIns="132740" bIns="66369" rtlCol="0"/>
          <a:lstStyle>
            <a:lvl1pPr algn="l" defTabSz="1588814" eaLnBrk="1" fontAlgn="auto" hangingPunct="1">
              <a:spcBef>
                <a:spcPts val="0"/>
              </a:spcBef>
              <a:spcAft>
                <a:spcPts val="0"/>
              </a:spcAft>
              <a:defRPr sz="17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84FFEDC-5AF0-4F14-8268-1C21BE2452C8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621697" y="0"/>
            <a:ext cx="4302625" cy="718592"/>
          </a:xfrm>
          <a:prstGeom prst="rect">
            <a:avLst/>
          </a:prstGeom>
        </p:spPr>
        <p:txBody>
          <a:bodyPr vert="horz" lIns="132740" tIns="66369" rIns="132740" bIns="66369" rtlCol="0"/>
          <a:lstStyle>
            <a:lvl1pPr algn="r" defTabSz="1588814" eaLnBrk="1" fontAlgn="auto" hangingPunct="1">
              <a:spcBef>
                <a:spcPts val="0"/>
              </a:spcBef>
              <a:spcAft>
                <a:spcPts val="0"/>
              </a:spcAft>
              <a:defRPr sz="1700">
                <a:latin typeface="+mn-lt"/>
                <a:cs typeface="+mn-cs"/>
              </a:defRPr>
            </a:lvl1pPr>
          </a:lstStyle>
          <a:p>
            <a:pPr>
              <a:defRPr/>
            </a:pPr>
            <a:fld id="{63855C41-E1C6-4051-BD88-0BD13E02BC06}" type="datetimeFigureOut">
              <a:rPr lang="en-US"/>
              <a:pPr>
                <a:defRPr/>
              </a:pPr>
              <a:t>4/22/2026</a:t>
            </a:fld>
            <a:endParaRPr 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7116F96D-353E-4F45-97ED-A5818D7630F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629025" y="1795463"/>
            <a:ext cx="2668588" cy="48434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32740" tIns="66369" rIns="132740" bIns="66369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B22946EE-4454-42CB-AEB8-E5C749B6088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92202" y="6908125"/>
            <a:ext cx="7942238" cy="5652309"/>
          </a:xfrm>
          <a:prstGeom prst="rect">
            <a:avLst/>
          </a:prstGeom>
        </p:spPr>
        <p:txBody>
          <a:bodyPr vert="horz" lIns="132740" tIns="66369" rIns="132740" bIns="66369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CF664A-89B6-45D7-8A06-A9038DF2187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13637171"/>
            <a:ext cx="4302625" cy="718592"/>
          </a:xfrm>
          <a:prstGeom prst="rect">
            <a:avLst/>
          </a:prstGeom>
        </p:spPr>
        <p:txBody>
          <a:bodyPr vert="horz" lIns="132740" tIns="66369" rIns="132740" bIns="66369" rtlCol="0" anchor="b"/>
          <a:lstStyle>
            <a:lvl1pPr algn="l" defTabSz="1588814" eaLnBrk="1" fontAlgn="auto" hangingPunct="1">
              <a:spcBef>
                <a:spcPts val="0"/>
              </a:spcBef>
              <a:spcAft>
                <a:spcPts val="0"/>
              </a:spcAft>
              <a:defRPr sz="17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41C1D9-DB61-4EE4-BC03-E0B170F822B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621697" y="13637171"/>
            <a:ext cx="4302625" cy="718592"/>
          </a:xfrm>
          <a:prstGeom prst="rect">
            <a:avLst/>
          </a:prstGeom>
        </p:spPr>
        <p:txBody>
          <a:bodyPr vert="horz" wrap="square" lIns="132740" tIns="66369" rIns="132740" bIns="66369" numCol="1" anchor="b" anchorCtr="0" compatLnSpc="1">
            <a:prstTxWarp prst="textNoShape">
              <a:avLst/>
            </a:prstTxWarp>
          </a:bodyPr>
          <a:lstStyle>
            <a:lvl1pPr algn="r">
              <a:defRPr sz="1700"/>
            </a:lvl1pPr>
          </a:lstStyle>
          <a:p>
            <a:fld id="{084ECC27-036F-499F-BA36-EF2715A713CA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93027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65138" algn="l" defTabSz="93027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30275" algn="l" defTabSz="93027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95413" algn="l" defTabSz="93027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60550" algn="l" defTabSz="93027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326691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6pPr>
    <a:lvl7pPr marL="2792029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7pPr>
    <a:lvl8pPr marL="3257367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8pPr>
    <a:lvl9pPr marL="3722705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>
            <a:extLst>
              <a:ext uri="{FF2B5EF4-FFF2-40B4-BE49-F238E27FC236}">
                <a16:creationId xmlns:a16="http://schemas.microsoft.com/office/drawing/2014/main" id="{1E93D99D-A0EC-4C1B-8B21-8D52B503E17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426F3D1-3201-45BF-99F5-A25D442007A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135103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100" name="Slide Number Placeholder 3">
            <a:extLst>
              <a:ext uri="{FF2B5EF4-FFF2-40B4-BE49-F238E27FC236}">
                <a16:creationId xmlns:a16="http://schemas.microsoft.com/office/drawing/2014/main" id="{72677C02-E089-4C94-8ACE-EDAEF002116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0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1078516" indent="-414814" eaLnBrk="0" hangingPunct="0">
              <a:defRPr sz="30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659255" indent="-331852" eaLnBrk="0" hangingPunct="0">
              <a:defRPr sz="3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2322956" indent="-331852" eaLnBrk="0" hangingPunct="0">
              <a:defRPr sz="3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986660" indent="-331852" eaLnBrk="0" hangingPunct="0">
              <a:defRPr sz="3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3650361" indent="-331852" defTabSz="1587815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4314065" indent="-331852" defTabSz="1587815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4977767" indent="-331852" defTabSz="1587815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5641469" indent="-331852" defTabSz="1587815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fld id="{62655CE4-D43B-4E05-A78D-641C02EA10D4}" type="slidenum">
              <a:rPr lang="en-US" altLang="en-US" sz="1700"/>
              <a:pPr eaLnBrk="1" hangingPunct="1"/>
              <a:t>1</a:t>
            </a:fld>
            <a:endParaRPr lang="en-US" altLang="en-US" sz="1700"/>
          </a:p>
        </p:txBody>
      </p:sp>
    </p:spTree>
    <p:extLst>
      <p:ext uri="{BB962C8B-B14F-4D97-AF65-F5344CB8AC3E}">
        <p14:creationId xmlns:p14="http://schemas.microsoft.com/office/powerpoint/2010/main" val="5538639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9020" y="2886967"/>
            <a:ext cx="8262224" cy="6141438"/>
          </a:xfrm>
        </p:spPr>
        <p:txBody>
          <a:bodyPr anchor="b"/>
          <a:lstStyle>
            <a:lvl1pPr algn="ctr"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9265242"/>
            <a:ext cx="7290197" cy="4258988"/>
          </a:xfrm>
        </p:spPr>
        <p:txBody>
          <a:bodyPr/>
          <a:lstStyle>
            <a:lvl1pPr marL="0" indent="0" algn="ctr">
              <a:buNone/>
              <a:defRPr sz="2551"/>
            </a:lvl1pPr>
            <a:lvl2pPr marL="486004" indent="0" algn="ctr">
              <a:buNone/>
              <a:defRPr sz="2126"/>
            </a:lvl2pPr>
            <a:lvl3pPr marL="972007" indent="0" algn="ctr">
              <a:buNone/>
              <a:defRPr sz="1913"/>
            </a:lvl3pPr>
            <a:lvl4pPr marL="1458011" indent="0" algn="ctr">
              <a:buNone/>
              <a:defRPr sz="1701"/>
            </a:lvl4pPr>
            <a:lvl5pPr marL="1944014" indent="0" algn="ctr">
              <a:buNone/>
              <a:defRPr sz="1701"/>
            </a:lvl5pPr>
            <a:lvl6pPr marL="2430018" indent="0" algn="ctr">
              <a:buNone/>
              <a:defRPr sz="1701"/>
            </a:lvl6pPr>
            <a:lvl7pPr marL="2916022" indent="0" algn="ctr">
              <a:buNone/>
              <a:defRPr sz="1701"/>
            </a:lvl7pPr>
            <a:lvl8pPr marL="3402025" indent="0" algn="ctr">
              <a:buNone/>
              <a:defRPr sz="1701"/>
            </a:lvl8pPr>
            <a:lvl9pPr marL="3888029" indent="0" algn="ctr">
              <a:buNone/>
              <a:defRPr sz="1701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9BDEC8-7776-4BD9-94FC-952A9687BF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E50689-8348-40AB-8024-6D9833C0C22C}" type="datetimeFigureOut">
              <a:rPr lang="en-GB"/>
              <a:pPr>
                <a:defRPr/>
              </a:pPr>
              <a:t>22/04/2026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0B1E88-D5CC-4C32-A1A0-11BF66F5CB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B0A929-0B91-4F0B-93B1-AF18FF4AD2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B29528-573D-4C56-AFC1-E5E71C3FED9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56515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C9A373-E54A-4E2B-BBE9-68228FAC5D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AD7B6E-343C-47A1-80D8-FE317BA230F8}" type="datetimeFigureOut">
              <a:rPr lang="en-GB"/>
              <a:pPr>
                <a:defRPr/>
              </a:pPr>
              <a:t>22/04/2026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C5E084-10AE-4A2D-8C9E-9C023625DA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1B736E-406E-4282-9296-31D22F4341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89B552-3DD3-4175-A226-F7405B1C7CD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503064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6" y="4397830"/>
            <a:ext cx="8383727" cy="7337874"/>
          </a:xfrm>
        </p:spPr>
        <p:txBody>
          <a:bodyPr anchor="b"/>
          <a:lstStyle>
            <a:lvl1pPr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6" y="11805123"/>
            <a:ext cx="8383727" cy="3858814"/>
          </a:xfrm>
        </p:spPr>
        <p:txBody>
          <a:bodyPr/>
          <a:lstStyle>
            <a:lvl1pPr marL="0" indent="0">
              <a:buNone/>
              <a:defRPr sz="2551">
                <a:solidFill>
                  <a:schemeClr val="tx1"/>
                </a:solidFill>
              </a:defRPr>
            </a:lvl1pPr>
            <a:lvl2pPr marL="486004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2pPr>
            <a:lvl3pPr marL="972007" indent="0">
              <a:buNone/>
              <a:defRPr sz="1913">
                <a:solidFill>
                  <a:schemeClr val="tx1">
                    <a:tint val="75000"/>
                  </a:schemeClr>
                </a:solidFill>
              </a:defRPr>
            </a:lvl3pPr>
            <a:lvl4pPr marL="1458011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4pPr>
            <a:lvl5pPr marL="1944014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5pPr>
            <a:lvl6pPr marL="2430018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6pPr>
            <a:lvl7pPr marL="2916022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7pPr>
            <a:lvl8pPr marL="3402025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8pPr>
            <a:lvl9pPr marL="3888029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BAD48E-1F98-4340-97CF-C3BBF1D21A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E096C7-2361-4768-96D2-1CC0F9B06F0C}" type="datetimeFigureOut">
              <a:rPr lang="en-GB"/>
              <a:pPr>
                <a:defRPr/>
              </a:pPr>
              <a:t>22/04/2026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61B373-0335-4F11-B999-391126ADBC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3F6FA1-3E07-4238-98ED-5E0F2569B6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4B0B12-399A-4526-99A2-AA97F19F279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149537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B0FCEF5-B9C1-4CD4-BEA5-1B46D48DBF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4DCD8-734C-4B9F-BC3E-66A9CEBC4803}" type="datetimeFigureOut">
              <a:rPr lang="en-GB"/>
              <a:pPr>
                <a:defRPr/>
              </a:pPr>
              <a:t>22/04/2026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F4B310ED-EB2C-45B0-86BE-4E695BB6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3F5C82A-B40E-43CB-9074-66934B47A9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156C08-9EF3-48D2-A5F8-5DFCCB8EC3C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588289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939186"/>
            <a:ext cx="8383727" cy="340964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4324325"/>
            <a:ext cx="4112126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6443610"/>
            <a:ext cx="4112126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4" y="4324325"/>
            <a:ext cx="4132378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4" y="6443610"/>
            <a:ext cx="4132378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C0E4CD68-3FA3-4DE9-831B-BC425F1052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025CBE-F1C3-431A-983D-6ED9606BBFDB}" type="datetimeFigureOut">
              <a:rPr lang="en-GB"/>
              <a:pPr>
                <a:defRPr/>
              </a:pPr>
              <a:t>22/04/2026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BD426C49-FBB6-4760-97FE-F3E234616C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3AC3DE7F-73B4-4DF4-AC2F-62D90A97B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54FB95-2C14-43DB-AC8F-019C2035BCA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316558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57BCC6B9-DEA6-48FA-B2D5-8B74320C20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FCC32E-F221-4D1D-8B93-633D8E540C0E}" type="datetimeFigureOut">
              <a:rPr lang="en-GB"/>
              <a:pPr>
                <a:defRPr/>
              </a:pPr>
              <a:t>22/04/2026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90C1290F-A21C-466B-AC47-B767226A10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F64B3345-3BE4-45FD-8B3F-5248CBF51E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64AAF8-D935-42DF-B3C3-CB2F709A5BF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298198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25262BC2-9F08-4DC7-800F-5A225A4AC0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A44F56-4C7B-4670-8495-1F995606A77A}" type="datetimeFigureOut">
              <a:rPr lang="en-GB"/>
              <a:pPr>
                <a:defRPr/>
              </a:pPr>
              <a:t>22/04/2026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7D49C6CC-B87F-449B-B9BE-2BE91A0838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216EDD05-1055-4CA7-8A73-8E43E1799F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A60A30-71CC-4FB0-87AB-E5C760C544E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55712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2539880"/>
            <a:ext cx="4920883" cy="12536047"/>
          </a:xfrm>
        </p:spPr>
        <p:txBody>
          <a:bodyPr/>
          <a:lstStyle>
            <a:lvl1pPr>
              <a:defRPr sz="3402"/>
            </a:lvl1pPr>
            <a:lvl2pPr>
              <a:defRPr sz="2976"/>
            </a:lvl2pPr>
            <a:lvl3pPr>
              <a:defRPr sz="2551"/>
            </a:lvl3pPr>
            <a:lvl4pPr>
              <a:defRPr sz="2126"/>
            </a:lvl4pPr>
            <a:lvl5pPr>
              <a:defRPr sz="2126"/>
            </a:lvl5pPr>
            <a:lvl6pPr>
              <a:defRPr sz="2126"/>
            </a:lvl6pPr>
            <a:lvl7pPr>
              <a:defRPr sz="2126"/>
            </a:lvl7pPr>
            <a:lvl8pPr>
              <a:defRPr sz="2126"/>
            </a:lvl8pPr>
            <a:lvl9pPr>
              <a:defRPr sz="212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E846B9D-C5A4-489A-AE28-A0E53F2A8E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E7E030-AFD9-4A32-8D27-F0B19D8E4F7B}" type="datetimeFigureOut">
              <a:rPr lang="en-GB"/>
              <a:pPr>
                <a:defRPr/>
              </a:pPr>
              <a:t>22/04/2026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B18BA78-3040-4D60-8FB4-E0872B3BA8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D1936AC-0EA2-4682-9230-D1297CC828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82299A-1438-4288-B342-B53F9EBC0BF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44266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2539880"/>
            <a:ext cx="4920883" cy="12536047"/>
          </a:xfrm>
        </p:spPr>
        <p:txBody>
          <a:bodyPr rtlCol="0">
            <a:normAutofit/>
          </a:bodyPr>
          <a:lstStyle>
            <a:lvl1pPr marL="0" indent="0">
              <a:buNone/>
              <a:defRPr sz="3402"/>
            </a:lvl1pPr>
            <a:lvl2pPr marL="486004" indent="0">
              <a:buNone/>
              <a:defRPr sz="2976"/>
            </a:lvl2pPr>
            <a:lvl3pPr marL="972007" indent="0">
              <a:buNone/>
              <a:defRPr sz="2551"/>
            </a:lvl3pPr>
            <a:lvl4pPr marL="1458011" indent="0">
              <a:buNone/>
              <a:defRPr sz="2126"/>
            </a:lvl4pPr>
            <a:lvl5pPr marL="1944014" indent="0">
              <a:buNone/>
              <a:defRPr sz="2126"/>
            </a:lvl5pPr>
            <a:lvl6pPr marL="2430018" indent="0">
              <a:buNone/>
              <a:defRPr sz="2126"/>
            </a:lvl6pPr>
            <a:lvl7pPr marL="2916022" indent="0">
              <a:buNone/>
              <a:defRPr sz="2126"/>
            </a:lvl7pPr>
            <a:lvl8pPr marL="3402025" indent="0">
              <a:buNone/>
              <a:defRPr sz="2126"/>
            </a:lvl8pPr>
            <a:lvl9pPr marL="3888029" indent="0">
              <a:buNone/>
              <a:defRPr sz="2126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7AA5B38-0A08-4497-A724-62A8B942BB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35A0DC-BCF3-4BFD-87F3-CE0A0154E512}" type="datetimeFigureOut">
              <a:rPr lang="en-GB"/>
              <a:pPr>
                <a:defRPr/>
              </a:pPr>
              <a:t>22/04/2026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F22E043-6002-43A2-A440-CE1A410E4E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18021DE-8B69-4029-A140-5A3BEB1708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2C4705-EBD0-48F1-81A4-13887CB2D34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311032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76C342-CAD2-4D7A-A35C-379FD02AD3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35C01C-8375-44C4-8CDF-B1B8C491AAF6}" type="datetimeFigureOut">
              <a:rPr lang="en-GB"/>
              <a:pPr>
                <a:defRPr/>
              </a:pPr>
              <a:t>22/04/2026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A5E7B2-8BBD-45ED-BA29-6429DF4679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B003EF-B869-4299-AEA3-00BF5E053A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5D1EED-DD41-405A-852C-5702EEB1129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10171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4" y="939183"/>
            <a:ext cx="2095932" cy="149493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9" y="939183"/>
            <a:ext cx="6166292" cy="1494933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C96A75-51BA-4866-A8A1-DB78831D5D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EB95B5-0612-4491-9750-89C6F3581635}" type="datetimeFigureOut">
              <a:rPr lang="en-GB"/>
              <a:pPr>
                <a:defRPr/>
              </a:pPr>
              <a:t>22/04/2026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B66131-AFCD-45B4-BD58-FB54D4CCE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9FD20B-8F9F-4AF9-A664-327110FA33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25C011-E1B4-42C2-9C68-AD9612F2548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231922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5CF5F577-0872-45BC-8086-63AA5945E5C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68338" y="939800"/>
            <a:ext cx="8383587" cy="340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936EB07F-A7AA-4D4A-AE1F-804C9B7B4A2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68338" y="4695825"/>
            <a:ext cx="8383587" cy="1119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FA878D-6A61-4877-9575-9D2FDF944B5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68338" y="16349663"/>
            <a:ext cx="2187575" cy="939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defTabSz="1094475" eaLnBrk="1" fontAlgn="auto" hangingPunct="1">
              <a:spcBef>
                <a:spcPts val="0"/>
              </a:spcBef>
              <a:spcAft>
                <a:spcPts val="0"/>
              </a:spcAft>
              <a:defRPr sz="1276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170160F-E00A-4D18-9541-12A69FACA95E}" type="datetimeFigureOut">
              <a:rPr lang="en-GB"/>
              <a:pPr>
                <a:defRPr/>
              </a:pPr>
              <a:t>22/04/2026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9F43CB-D355-4C9C-AFA0-89DE3A82A8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219450" y="16349663"/>
            <a:ext cx="3281363" cy="939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1094475" eaLnBrk="1" fontAlgn="auto" hangingPunct="1">
              <a:spcBef>
                <a:spcPts val="0"/>
              </a:spcBef>
              <a:spcAft>
                <a:spcPts val="0"/>
              </a:spcAft>
              <a:defRPr sz="1276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445B3E-3FAF-438B-9F19-4D4C588EC9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864350" y="16349663"/>
            <a:ext cx="2187575" cy="9398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213D0CEF-DE75-45B3-AF8D-6E4E73C62EAB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715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9715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2pPr>
      <a:lvl3pPr algn="l" defTabSz="9715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3pPr>
      <a:lvl4pPr algn="l" defTabSz="9715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4pPr>
      <a:lvl5pPr algn="l" defTabSz="9715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971550" rtl="0" fontAlgn="base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971550" rtl="0" fontAlgn="base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971550" rtl="0" fontAlgn="base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971550" rtl="0" fontAlgn="base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42888" indent="-242888" algn="l" defTabSz="971550" rtl="0" eaLnBrk="0" fontAlgn="base" hangingPunct="0">
        <a:lnSpc>
          <a:spcPct val="90000"/>
        </a:lnSpc>
        <a:spcBef>
          <a:spcPts val="1063"/>
        </a:spcBef>
        <a:spcAft>
          <a:spcPct val="0"/>
        </a:spcAft>
        <a:buFont typeface="Arial" panose="020B0604020202020204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728663" indent="-242888" algn="l" defTabSz="971550" rtl="0" eaLnBrk="0" fontAlgn="base" hangingPunct="0">
        <a:lnSpc>
          <a:spcPct val="90000"/>
        </a:lnSpc>
        <a:spcBef>
          <a:spcPts val="538"/>
        </a:spcBef>
        <a:spcAft>
          <a:spcPct val="0"/>
        </a:spcAft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14438" indent="-242888" algn="l" defTabSz="971550" rtl="0" eaLnBrk="0" fontAlgn="base" hangingPunct="0">
        <a:lnSpc>
          <a:spcPct val="90000"/>
        </a:lnSpc>
        <a:spcBef>
          <a:spcPts val="538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700213" indent="-242888" algn="l" defTabSz="971550" rtl="0" eaLnBrk="0" fontAlgn="base" hangingPunct="0">
        <a:lnSpc>
          <a:spcPct val="90000"/>
        </a:lnSpc>
        <a:spcBef>
          <a:spcPts val="538"/>
        </a:spcBef>
        <a:spcAft>
          <a:spcPct val="0"/>
        </a:spcAft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185988" indent="-242888" algn="l" defTabSz="971550" rtl="0" eaLnBrk="0" fontAlgn="base" hangingPunct="0">
        <a:lnSpc>
          <a:spcPct val="90000"/>
        </a:lnSpc>
        <a:spcBef>
          <a:spcPts val="538"/>
        </a:spcBef>
        <a:spcAft>
          <a:spcPct val="0"/>
        </a:spcAft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315902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645027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4131031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1pPr>
      <a:lvl2pPr marL="48600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2pPr>
      <a:lvl3pPr marL="972007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3pPr>
      <a:lvl4pPr marL="1458011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194401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430018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2916022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402025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3888029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6" Type="http://schemas.openxmlformats.org/officeDocument/2006/relationships/image" Target="../media/image24.jpeg"/><Relationship Id="rId21" Type="http://schemas.openxmlformats.org/officeDocument/2006/relationships/image" Target="../media/image19.jpeg"/><Relationship Id="rId42" Type="http://schemas.openxmlformats.org/officeDocument/2006/relationships/image" Target="../media/image39.jpeg"/><Relationship Id="rId47" Type="http://schemas.openxmlformats.org/officeDocument/2006/relationships/image" Target="../media/image44.jpeg"/><Relationship Id="rId63" Type="http://schemas.openxmlformats.org/officeDocument/2006/relationships/image" Target="../media/image60.jpeg"/><Relationship Id="rId68" Type="http://schemas.openxmlformats.org/officeDocument/2006/relationships/image" Target="../media/image65.png"/><Relationship Id="rId7" Type="http://schemas.openxmlformats.org/officeDocument/2006/relationships/image" Target="../media/image5.jpeg"/><Relationship Id="rId71" Type="http://schemas.openxmlformats.org/officeDocument/2006/relationships/image" Target="../media/image68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jpeg"/><Relationship Id="rId29" Type="http://schemas.openxmlformats.org/officeDocument/2006/relationships/image" Target="../media/image27.jpeg"/><Relationship Id="rId11" Type="http://schemas.openxmlformats.org/officeDocument/2006/relationships/image" Target="../media/image9.jpeg"/><Relationship Id="rId24" Type="http://schemas.openxmlformats.org/officeDocument/2006/relationships/image" Target="../media/image22.png"/><Relationship Id="rId32" Type="http://schemas.openxmlformats.org/officeDocument/2006/relationships/image" Target="../media/image30.png"/><Relationship Id="rId37" Type="http://schemas.openxmlformats.org/officeDocument/2006/relationships/image" Target="../media/image34.jpeg"/><Relationship Id="rId40" Type="http://schemas.openxmlformats.org/officeDocument/2006/relationships/image" Target="../media/image37.png"/><Relationship Id="rId45" Type="http://schemas.openxmlformats.org/officeDocument/2006/relationships/image" Target="../media/image42.png"/><Relationship Id="rId53" Type="http://schemas.openxmlformats.org/officeDocument/2006/relationships/image" Target="../media/image50.png"/><Relationship Id="rId58" Type="http://schemas.openxmlformats.org/officeDocument/2006/relationships/image" Target="../media/image55.jpeg"/><Relationship Id="rId66" Type="http://schemas.openxmlformats.org/officeDocument/2006/relationships/image" Target="../media/image63.png"/><Relationship Id="rId5" Type="http://schemas.openxmlformats.org/officeDocument/2006/relationships/image" Target="../media/image3.jpeg"/><Relationship Id="rId61" Type="http://schemas.openxmlformats.org/officeDocument/2006/relationships/image" Target="../media/image58.png"/><Relationship Id="rId19" Type="http://schemas.openxmlformats.org/officeDocument/2006/relationships/image" Target="../media/image17.jpeg"/><Relationship Id="rId14" Type="http://schemas.openxmlformats.org/officeDocument/2006/relationships/image" Target="../media/image12.jpeg"/><Relationship Id="rId22" Type="http://schemas.openxmlformats.org/officeDocument/2006/relationships/image" Target="../media/image20.png"/><Relationship Id="rId27" Type="http://schemas.openxmlformats.org/officeDocument/2006/relationships/image" Target="../media/image25.png"/><Relationship Id="rId30" Type="http://schemas.openxmlformats.org/officeDocument/2006/relationships/image" Target="../media/image28.jpeg"/><Relationship Id="rId35" Type="http://schemas.microsoft.com/office/2007/relationships/hdphoto" Target="../media/hdphoto1.wdp"/><Relationship Id="rId43" Type="http://schemas.openxmlformats.org/officeDocument/2006/relationships/image" Target="../media/image40.jpeg"/><Relationship Id="rId48" Type="http://schemas.openxmlformats.org/officeDocument/2006/relationships/image" Target="../media/image45.jpeg"/><Relationship Id="rId56" Type="http://schemas.openxmlformats.org/officeDocument/2006/relationships/image" Target="../media/image53.png"/><Relationship Id="rId64" Type="http://schemas.openxmlformats.org/officeDocument/2006/relationships/image" Target="../media/image61.jpeg"/><Relationship Id="rId69" Type="http://schemas.openxmlformats.org/officeDocument/2006/relationships/image" Target="../media/image66.png"/><Relationship Id="rId8" Type="http://schemas.openxmlformats.org/officeDocument/2006/relationships/image" Target="../media/image6.jpeg"/><Relationship Id="rId51" Type="http://schemas.openxmlformats.org/officeDocument/2006/relationships/image" Target="../media/image48.png"/><Relationship Id="rId3" Type="http://schemas.openxmlformats.org/officeDocument/2006/relationships/image" Target="../media/image1.png"/><Relationship Id="rId12" Type="http://schemas.openxmlformats.org/officeDocument/2006/relationships/image" Target="../media/image10.jpeg"/><Relationship Id="rId17" Type="http://schemas.openxmlformats.org/officeDocument/2006/relationships/image" Target="../media/image15.jpeg"/><Relationship Id="rId25" Type="http://schemas.openxmlformats.org/officeDocument/2006/relationships/image" Target="../media/image23.png"/><Relationship Id="rId33" Type="http://schemas.openxmlformats.org/officeDocument/2006/relationships/image" Target="../media/image31.png"/><Relationship Id="rId38" Type="http://schemas.openxmlformats.org/officeDocument/2006/relationships/image" Target="../media/image35.jpeg"/><Relationship Id="rId46" Type="http://schemas.openxmlformats.org/officeDocument/2006/relationships/image" Target="../media/image43.jpeg"/><Relationship Id="rId59" Type="http://schemas.openxmlformats.org/officeDocument/2006/relationships/image" Target="../media/image56.jpeg"/><Relationship Id="rId67" Type="http://schemas.openxmlformats.org/officeDocument/2006/relationships/image" Target="../media/image64.jpeg"/><Relationship Id="rId20" Type="http://schemas.openxmlformats.org/officeDocument/2006/relationships/image" Target="../media/image18.jpeg"/><Relationship Id="rId41" Type="http://schemas.openxmlformats.org/officeDocument/2006/relationships/image" Target="../media/image38.png"/><Relationship Id="rId54" Type="http://schemas.openxmlformats.org/officeDocument/2006/relationships/image" Target="../media/image51.png"/><Relationship Id="rId62" Type="http://schemas.openxmlformats.org/officeDocument/2006/relationships/image" Target="../media/image59.jpeg"/><Relationship Id="rId70" Type="http://schemas.openxmlformats.org/officeDocument/2006/relationships/image" Target="../media/image6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5" Type="http://schemas.openxmlformats.org/officeDocument/2006/relationships/image" Target="../media/image13.jpeg"/><Relationship Id="rId23" Type="http://schemas.openxmlformats.org/officeDocument/2006/relationships/image" Target="../media/image21.png"/><Relationship Id="rId28" Type="http://schemas.openxmlformats.org/officeDocument/2006/relationships/image" Target="../media/image26.jpeg"/><Relationship Id="rId36" Type="http://schemas.openxmlformats.org/officeDocument/2006/relationships/image" Target="../media/image33.jpeg"/><Relationship Id="rId49" Type="http://schemas.openxmlformats.org/officeDocument/2006/relationships/image" Target="../media/image46.jpeg"/><Relationship Id="rId57" Type="http://schemas.openxmlformats.org/officeDocument/2006/relationships/image" Target="../media/image54.jpeg"/><Relationship Id="rId10" Type="http://schemas.openxmlformats.org/officeDocument/2006/relationships/image" Target="../media/image8.png"/><Relationship Id="rId31" Type="http://schemas.openxmlformats.org/officeDocument/2006/relationships/image" Target="../media/image29.jpeg"/><Relationship Id="rId44" Type="http://schemas.openxmlformats.org/officeDocument/2006/relationships/image" Target="../media/image41.png"/><Relationship Id="rId52" Type="http://schemas.openxmlformats.org/officeDocument/2006/relationships/image" Target="../media/image49.jpeg"/><Relationship Id="rId60" Type="http://schemas.openxmlformats.org/officeDocument/2006/relationships/image" Target="../media/image57.png"/><Relationship Id="rId65" Type="http://schemas.openxmlformats.org/officeDocument/2006/relationships/image" Target="../media/image62.jpe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3" Type="http://schemas.openxmlformats.org/officeDocument/2006/relationships/image" Target="../media/image11.jpeg"/><Relationship Id="rId18" Type="http://schemas.openxmlformats.org/officeDocument/2006/relationships/image" Target="../media/image16.jpeg"/><Relationship Id="rId39" Type="http://schemas.openxmlformats.org/officeDocument/2006/relationships/image" Target="../media/image36.jpeg"/><Relationship Id="rId34" Type="http://schemas.openxmlformats.org/officeDocument/2006/relationships/image" Target="../media/image32.png"/><Relationship Id="rId50" Type="http://schemas.openxmlformats.org/officeDocument/2006/relationships/image" Target="../media/image47.jpeg"/><Relationship Id="rId55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8" name="Picture 104" descr="Image result for vector physics ks3">
            <a:extLst>
              <a:ext uri="{FF2B5EF4-FFF2-40B4-BE49-F238E27FC236}">
                <a16:creationId xmlns:a16="http://schemas.microsoft.com/office/drawing/2014/main" id="{B9D28ED2-4D54-4CA2-83C7-DEE3DF161B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19795">
            <a:off x="2969351" y="5459400"/>
            <a:ext cx="1110738" cy="544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4" name="Picture 100" descr="Image result for bending clipart black and white">
            <a:extLst>
              <a:ext uri="{FF2B5EF4-FFF2-40B4-BE49-F238E27FC236}">
                <a16:creationId xmlns:a16="http://schemas.microsoft.com/office/drawing/2014/main" id="{479D15A5-3BB2-4BB7-A609-7EF69D0E1A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3514" y="5562709"/>
            <a:ext cx="644718" cy="532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9" name="Picture 49">
            <a:extLst>
              <a:ext uri="{FF2B5EF4-FFF2-40B4-BE49-F238E27FC236}">
                <a16:creationId xmlns:a16="http://schemas.microsoft.com/office/drawing/2014/main" id="{A58BEA77-A055-4C11-A147-24CF2CEE97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681650">
            <a:off x="4643452" y="3525554"/>
            <a:ext cx="420411" cy="488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8" name="Picture 59">
            <a:extLst>
              <a:ext uri="{FF2B5EF4-FFF2-40B4-BE49-F238E27FC236}">
                <a16:creationId xmlns:a16="http://schemas.microsoft.com/office/drawing/2014/main" id="{31AD2E0D-8ED8-4393-AEAD-D35945CA85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306" y="10908659"/>
            <a:ext cx="744594" cy="6775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2" name="Picture 19">
            <a:extLst>
              <a:ext uri="{FF2B5EF4-FFF2-40B4-BE49-F238E27FC236}">
                <a16:creationId xmlns:a16="http://schemas.microsoft.com/office/drawing/2014/main" id="{D1BDE815-ABBF-439C-90AD-415F9ECACF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74483">
            <a:off x="5515847" y="5578237"/>
            <a:ext cx="404521" cy="4749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8" name="Picture 44" descr="Image result for crash hazards clipart black and white">
            <a:extLst>
              <a:ext uri="{FF2B5EF4-FFF2-40B4-BE49-F238E27FC236}">
                <a16:creationId xmlns:a16="http://schemas.microsoft.com/office/drawing/2014/main" id="{5503E121-AD10-4B47-88B8-5D87E37959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8120" y="7789060"/>
            <a:ext cx="574155" cy="348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2" name="Picture 20">
            <a:extLst>
              <a:ext uri="{FF2B5EF4-FFF2-40B4-BE49-F238E27FC236}">
                <a16:creationId xmlns:a16="http://schemas.microsoft.com/office/drawing/2014/main" id="{C9FBAF1D-1705-407C-8025-B39523E6DF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977" y="10350463"/>
            <a:ext cx="516967" cy="4348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Block Arc 14">
            <a:extLst>
              <a:ext uri="{FF2B5EF4-FFF2-40B4-BE49-F238E27FC236}">
                <a16:creationId xmlns:a16="http://schemas.microsoft.com/office/drawing/2014/main" id="{BB622F1C-D31E-407E-9F6A-B208A61F51FA}"/>
              </a:ext>
            </a:extLst>
          </p:cNvPr>
          <p:cNvSpPr/>
          <p:nvPr/>
        </p:nvSpPr>
        <p:spPr>
          <a:xfrm rot="16200000">
            <a:off x="722268" y="11263883"/>
            <a:ext cx="2779713" cy="2193925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>
              <a:solidFill>
                <a:schemeClr val="tx1"/>
              </a:solidFill>
            </a:endParaRP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158AAA35-ABE9-4F25-B884-DC654315AEB6}"/>
              </a:ext>
            </a:extLst>
          </p:cNvPr>
          <p:cNvSpPr/>
          <p:nvPr/>
        </p:nvSpPr>
        <p:spPr>
          <a:xfrm>
            <a:off x="2107362" y="13139514"/>
            <a:ext cx="6365875" cy="6096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132" name="Block Arc 131">
            <a:extLst>
              <a:ext uri="{FF2B5EF4-FFF2-40B4-BE49-F238E27FC236}">
                <a16:creationId xmlns:a16="http://schemas.microsoft.com/office/drawing/2014/main" id="{930923A5-7F19-4A59-BF64-D56226D8F729}"/>
              </a:ext>
            </a:extLst>
          </p:cNvPr>
          <p:cNvSpPr/>
          <p:nvPr/>
        </p:nvSpPr>
        <p:spPr>
          <a:xfrm rot="5400000" flipH="1">
            <a:off x="6483569" y="9029934"/>
            <a:ext cx="2890838" cy="2225675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>
              <a:solidFill>
                <a:schemeClr val="tx1"/>
              </a:solidFill>
            </a:endParaRPr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4FECA8C3-E131-4CBF-B2A1-067B9E4A54EE}"/>
              </a:ext>
            </a:extLst>
          </p:cNvPr>
          <p:cNvSpPr/>
          <p:nvPr/>
        </p:nvSpPr>
        <p:spPr>
          <a:xfrm>
            <a:off x="2107362" y="10974164"/>
            <a:ext cx="5842000" cy="6223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135" name="Rectangle 134">
            <a:extLst>
              <a:ext uri="{FF2B5EF4-FFF2-40B4-BE49-F238E27FC236}">
                <a16:creationId xmlns:a16="http://schemas.microsoft.com/office/drawing/2014/main" id="{2E85F7D3-8359-495F-B790-A68CE6B7BAC5}"/>
              </a:ext>
            </a:extLst>
          </p:cNvPr>
          <p:cNvSpPr/>
          <p:nvPr/>
        </p:nvSpPr>
        <p:spPr>
          <a:xfrm>
            <a:off x="2008937" y="8686271"/>
            <a:ext cx="5929312" cy="61625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 dirty="0"/>
          </a:p>
        </p:txBody>
      </p:sp>
      <p:sp>
        <p:nvSpPr>
          <p:cNvPr id="136" name="Block Arc 135">
            <a:extLst>
              <a:ext uri="{FF2B5EF4-FFF2-40B4-BE49-F238E27FC236}">
                <a16:creationId xmlns:a16="http://schemas.microsoft.com/office/drawing/2014/main" id="{26B4C747-6CBD-47F4-A3EF-AEA002B4FDB2}"/>
              </a:ext>
            </a:extLst>
          </p:cNvPr>
          <p:cNvSpPr/>
          <p:nvPr/>
        </p:nvSpPr>
        <p:spPr>
          <a:xfrm rot="16200000">
            <a:off x="718146" y="6855056"/>
            <a:ext cx="2705296" cy="2207611"/>
          </a:xfrm>
          <a:prstGeom prst="blockArc">
            <a:avLst>
              <a:gd name="adj1" fmla="val 10726998"/>
              <a:gd name="adj2" fmla="val 263439"/>
              <a:gd name="adj3" fmla="val 28511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>
              <a:solidFill>
                <a:schemeClr val="tx1"/>
              </a:solidFill>
            </a:endParaRPr>
          </a:p>
        </p:txBody>
      </p:sp>
      <p:sp>
        <p:nvSpPr>
          <p:cNvPr id="140" name="Block Arc 139">
            <a:extLst>
              <a:ext uri="{FF2B5EF4-FFF2-40B4-BE49-F238E27FC236}">
                <a16:creationId xmlns:a16="http://schemas.microsoft.com/office/drawing/2014/main" id="{1CA3438C-3F21-4F86-8C87-7EFB1C9A8394}"/>
              </a:ext>
            </a:extLst>
          </p:cNvPr>
          <p:cNvSpPr/>
          <p:nvPr/>
        </p:nvSpPr>
        <p:spPr>
          <a:xfrm rot="5400000" flipH="1">
            <a:off x="6415571" y="4650622"/>
            <a:ext cx="2846387" cy="235373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>
              <a:solidFill>
                <a:schemeClr val="tx1"/>
              </a:solidFill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AC6390BF-C5B0-44D9-A9D9-DF04ADE98306}"/>
              </a:ext>
            </a:extLst>
          </p:cNvPr>
          <p:cNvSpPr/>
          <p:nvPr/>
        </p:nvSpPr>
        <p:spPr>
          <a:xfrm>
            <a:off x="2069281" y="6626512"/>
            <a:ext cx="5961062" cy="628650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C4D52986-72CC-4B1A-B1E6-9CC3421701DF}"/>
              </a:ext>
            </a:extLst>
          </p:cNvPr>
          <p:cNvSpPr/>
          <p:nvPr/>
        </p:nvSpPr>
        <p:spPr>
          <a:xfrm>
            <a:off x="2054974" y="4405089"/>
            <a:ext cx="5827713" cy="6508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218" name="Oval 217">
            <a:extLst>
              <a:ext uri="{FF2B5EF4-FFF2-40B4-BE49-F238E27FC236}">
                <a16:creationId xmlns:a16="http://schemas.microsoft.com/office/drawing/2014/main" id="{D14D8DE7-E2AA-4A4F-8BB3-DDD680342710}"/>
              </a:ext>
            </a:extLst>
          </p:cNvPr>
          <p:cNvSpPr/>
          <p:nvPr/>
        </p:nvSpPr>
        <p:spPr>
          <a:xfrm>
            <a:off x="987823" y="4096037"/>
            <a:ext cx="1299958" cy="1304925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155" dirty="0"/>
              <a:t>Final GCSE exams</a:t>
            </a:r>
          </a:p>
        </p:txBody>
      </p:sp>
      <p:sp>
        <p:nvSpPr>
          <p:cNvPr id="219" name="Oval 218">
            <a:extLst>
              <a:ext uri="{FF2B5EF4-FFF2-40B4-BE49-F238E27FC236}">
                <a16:creationId xmlns:a16="http://schemas.microsoft.com/office/drawing/2014/main" id="{4334BA4B-706E-4805-907A-F502E2965B63}"/>
              </a:ext>
            </a:extLst>
          </p:cNvPr>
          <p:cNvSpPr/>
          <p:nvPr/>
        </p:nvSpPr>
        <p:spPr>
          <a:xfrm>
            <a:off x="8438073" y="1905198"/>
            <a:ext cx="968375" cy="10287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217" name="Oval 216">
            <a:extLst>
              <a:ext uri="{FF2B5EF4-FFF2-40B4-BE49-F238E27FC236}">
                <a16:creationId xmlns:a16="http://schemas.microsoft.com/office/drawing/2014/main" id="{C737485F-66BA-494C-86A8-6255F3BCE707}"/>
              </a:ext>
            </a:extLst>
          </p:cNvPr>
          <p:cNvSpPr/>
          <p:nvPr/>
        </p:nvSpPr>
        <p:spPr>
          <a:xfrm>
            <a:off x="7831138" y="2870386"/>
            <a:ext cx="841375" cy="9032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231" name="Oval 230">
            <a:extLst>
              <a:ext uri="{FF2B5EF4-FFF2-40B4-BE49-F238E27FC236}">
                <a16:creationId xmlns:a16="http://schemas.microsoft.com/office/drawing/2014/main" id="{DB2BC7E6-ACD5-462B-8AEC-6C108FE49036}"/>
              </a:ext>
            </a:extLst>
          </p:cNvPr>
          <p:cNvSpPr/>
          <p:nvPr/>
        </p:nvSpPr>
        <p:spPr>
          <a:xfrm>
            <a:off x="7982699" y="12949014"/>
            <a:ext cx="841375" cy="9032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2221" name="TextBox 52">
            <a:extLst>
              <a:ext uri="{FF2B5EF4-FFF2-40B4-BE49-F238E27FC236}">
                <a16:creationId xmlns:a16="http://schemas.microsoft.com/office/drawing/2014/main" id="{21AA4465-E102-4017-B577-4B7B1C2C60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8242" y="13260561"/>
            <a:ext cx="1405338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GB" altLang="en-US" sz="2000" b="1" dirty="0">
                <a:latin typeface="Gill Sans MT Condensed" panose="020B0506020104020203" pitchFamily="34" charset="0"/>
              </a:rPr>
              <a:t>Forces</a:t>
            </a:r>
            <a:endParaRPr lang="en-US" altLang="en-US" sz="2400" b="1" dirty="0">
              <a:latin typeface="Gill Sans MT Condensed" panose="020B0506020104020203" pitchFamily="34" charset="0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49D8C0F3-BB49-40A7-A819-C7E25914D685}"/>
              </a:ext>
            </a:extLst>
          </p:cNvPr>
          <p:cNvSpPr/>
          <p:nvPr/>
        </p:nvSpPr>
        <p:spPr>
          <a:xfrm>
            <a:off x="6015483" y="13105110"/>
            <a:ext cx="69850" cy="7175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sp>
        <p:nvSpPr>
          <p:cNvPr id="2225" name="TextBox 52">
            <a:extLst>
              <a:ext uri="{FF2B5EF4-FFF2-40B4-BE49-F238E27FC236}">
                <a16:creationId xmlns:a16="http://schemas.microsoft.com/office/drawing/2014/main" id="{EA248E3F-9EDB-4297-8535-7DD10EBC68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72924" y="13243748"/>
            <a:ext cx="1420812" cy="40005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GB" altLang="en-US" sz="2000" b="1" dirty="0">
                <a:latin typeface="Gill Sans MT Condensed" panose="020B0506020104020203" pitchFamily="34" charset="0"/>
              </a:rPr>
              <a:t>Sound</a:t>
            </a:r>
            <a:endParaRPr lang="en-US" altLang="en-US" sz="2400" b="1" dirty="0">
              <a:latin typeface="Gill Sans MT Condensed" panose="020B0506020104020203" pitchFamily="34" charset="0"/>
            </a:endParaRPr>
          </a:p>
        </p:txBody>
      </p:sp>
      <p:sp>
        <p:nvSpPr>
          <p:cNvPr id="396" name="Rectangle 395">
            <a:extLst>
              <a:ext uri="{FF2B5EF4-FFF2-40B4-BE49-F238E27FC236}">
                <a16:creationId xmlns:a16="http://schemas.microsoft.com/office/drawing/2014/main" id="{86743241-712D-44EB-A666-AA034BC8AE75}"/>
              </a:ext>
            </a:extLst>
          </p:cNvPr>
          <p:cNvSpPr/>
          <p:nvPr/>
        </p:nvSpPr>
        <p:spPr>
          <a:xfrm>
            <a:off x="2106620" y="13088714"/>
            <a:ext cx="90488" cy="6810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sp>
        <p:nvSpPr>
          <p:cNvPr id="456" name="Rectangle 455">
            <a:extLst>
              <a:ext uri="{FF2B5EF4-FFF2-40B4-BE49-F238E27FC236}">
                <a16:creationId xmlns:a16="http://schemas.microsoft.com/office/drawing/2014/main" id="{D165842C-E8E0-4757-9977-B0A16C56CC5C}"/>
              </a:ext>
            </a:extLst>
          </p:cNvPr>
          <p:cNvSpPr/>
          <p:nvPr/>
        </p:nvSpPr>
        <p:spPr>
          <a:xfrm rot="3660063">
            <a:off x="670674" y="14280927"/>
            <a:ext cx="90487" cy="6810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 dirty="0"/>
          </a:p>
        </p:txBody>
      </p:sp>
      <p:sp>
        <p:nvSpPr>
          <p:cNvPr id="2242" name="TextBox 52">
            <a:extLst>
              <a:ext uri="{FF2B5EF4-FFF2-40B4-BE49-F238E27FC236}">
                <a16:creationId xmlns:a16="http://schemas.microsoft.com/office/drawing/2014/main" id="{FBBE2997-0143-4288-8A89-3C51DD600FA8}"/>
              </a:ext>
            </a:extLst>
          </p:cNvPr>
          <p:cNvSpPr txBox="1">
            <a:spLocks noChangeArrowheads="1"/>
          </p:cNvSpPr>
          <p:nvPr/>
        </p:nvSpPr>
        <p:spPr bwMode="auto">
          <a:xfrm rot="3113049">
            <a:off x="692320" y="12707895"/>
            <a:ext cx="159067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GB" altLang="en-US" sz="2000" b="1" dirty="0">
                <a:latin typeface="Gill Sans MT Condensed" panose="020B0506020104020203" pitchFamily="34" charset="0"/>
              </a:rPr>
              <a:t>Space</a:t>
            </a:r>
            <a:endParaRPr lang="en-US" altLang="en-US" sz="2400" b="1" dirty="0">
              <a:latin typeface="Gill Sans MT Condensed" panose="020B0506020104020203" pitchFamily="34" charset="0"/>
            </a:endParaRPr>
          </a:p>
        </p:txBody>
      </p:sp>
      <p:sp>
        <p:nvSpPr>
          <p:cNvPr id="2244" name="TextBox 52">
            <a:extLst>
              <a:ext uri="{FF2B5EF4-FFF2-40B4-BE49-F238E27FC236}">
                <a16:creationId xmlns:a16="http://schemas.microsoft.com/office/drawing/2014/main" id="{A72D30FF-36E1-48EA-BF44-1FA2BE0A28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0179" y="11079596"/>
            <a:ext cx="20510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GB" altLang="en-US" sz="2000" b="1" dirty="0">
                <a:latin typeface="Gill Sans MT Condensed" panose="020B0506020104020203" pitchFamily="34" charset="0"/>
              </a:rPr>
              <a:t>Motion &amp; Pressure</a:t>
            </a:r>
            <a:endParaRPr lang="en-US" altLang="en-US" sz="2400" b="1" dirty="0">
              <a:latin typeface="Gill Sans MT Condensed" panose="020B0506020104020203" pitchFamily="34" charset="0"/>
            </a:endParaRPr>
          </a:p>
        </p:txBody>
      </p:sp>
      <p:sp>
        <p:nvSpPr>
          <p:cNvPr id="379" name="Rectangle 378">
            <a:extLst>
              <a:ext uri="{FF2B5EF4-FFF2-40B4-BE49-F238E27FC236}">
                <a16:creationId xmlns:a16="http://schemas.microsoft.com/office/drawing/2014/main" id="{521DEE49-C65D-4F03-A8FF-B714FE387B0B}"/>
              </a:ext>
            </a:extLst>
          </p:cNvPr>
          <p:cNvSpPr/>
          <p:nvPr/>
        </p:nvSpPr>
        <p:spPr>
          <a:xfrm>
            <a:off x="3631189" y="10975293"/>
            <a:ext cx="61912" cy="6842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sp>
        <p:nvSpPr>
          <p:cNvPr id="2250" name="TextBox 52">
            <a:extLst>
              <a:ext uri="{FF2B5EF4-FFF2-40B4-BE49-F238E27FC236}">
                <a16:creationId xmlns:a16="http://schemas.microsoft.com/office/drawing/2014/main" id="{15A1E09A-68C6-4EED-9D4D-E545C871B0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15133" y="11079596"/>
            <a:ext cx="17335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GB" altLang="en-US" sz="2000" b="1" dirty="0">
                <a:latin typeface="Gill Sans MT Condensed" panose="020B0506020104020203" pitchFamily="34" charset="0"/>
              </a:rPr>
              <a:t>Energy</a:t>
            </a:r>
            <a:endParaRPr lang="en-US" altLang="en-US" sz="2400" b="1" dirty="0">
              <a:latin typeface="Gill Sans MT Condensed" panose="020B0506020104020203" pitchFamily="34" charset="0"/>
            </a:endParaRPr>
          </a:p>
        </p:txBody>
      </p:sp>
      <p:sp>
        <p:nvSpPr>
          <p:cNvPr id="398" name="Rectangle 397">
            <a:extLst>
              <a:ext uri="{FF2B5EF4-FFF2-40B4-BE49-F238E27FC236}">
                <a16:creationId xmlns:a16="http://schemas.microsoft.com/office/drawing/2014/main" id="{F44BD91C-4AE5-428E-9539-38258344C2CA}"/>
              </a:ext>
            </a:extLst>
          </p:cNvPr>
          <p:cNvSpPr/>
          <p:nvPr/>
        </p:nvSpPr>
        <p:spPr>
          <a:xfrm>
            <a:off x="6280386" y="10921246"/>
            <a:ext cx="74612" cy="7588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sp>
        <p:nvSpPr>
          <p:cNvPr id="2252" name="TextBox 52">
            <a:extLst>
              <a:ext uri="{FF2B5EF4-FFF2-40B4-BE49-F238E27FC236}">
                <a16:creationId xmlns:a16="http://schemas.microsoft.com/office/drawing/2014/main" id="{F835EBB1-027D-4F2A-A57F-E0436E94D2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02366" y="11070912"/>
            <a:ext cx="194151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GB" altLang="en-US" sz="2000" b="1" dirty="0">
                <a:latin typeface="Gill Sans MT Condensed" panose="020B0506020104020203" pitchFamily="34" charset="0"/>
              </a:rPr>
              <a:t>Electricity</a:t>
            </a:r>
            <a:endParaRPr lang="en-US" altLang="en-US" sz="2400" b="1" dirty="0">
              <a:latin typeface="Gill Sans MT Condensed" panose="020B0506020104020203" pitchFamily="34" charset="0"/>
            </a:endParaRPr>
          </a:p>
        </p:txBody>
      </p:sp>
      <p:sp>
        <p:nvSpPr>
          <p:cNvPr id="2256" name="TextBox 52">
            <a:extLst>
              <a:ext uri="{FF2B5EF4-FFF2-40B4-BE49-F238E27FC236}">
                <a16:creationId xmlns:a16="http://schemas.microsoft.com/office/drawing/2014/main" id="{AFB56589-88C3-47E5-9CD3-3AB16F7538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53831" y="8807648"/>
            <a:ext cx="1834656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GB" altLang="en-US" sz="2000" b="1" dirty="0">
                <a:latin typeface="Gill Sans MT Condensed" panose="020B0506020104020203" pitchFamily="34" charset="0"/>
              </a:rPr>
              <a:t>Forces and motion</a:t>
            </a:r>
            <a:endParaRPr lang="en-US" altLang="en-US" sz="2400" b="1" dirty="0">
              <a:latin typeface="Gill Sans MT Condensed" panose="020B0506020104020203" pitchFamily="34" charset="0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72ED3BEA-8286-4B47-B339-B1E44F1E0C87}"/>
              </a:ext>
            </a:extLst>
          </p:cNvPr>
          <p:cNvSpPr/>
          <p:nvPr/>
        </p:nvSpPr>
        <p:spPr>
          <a:xfrm rot="2121689">
            <a:off x="7313716" y="9647105"/>
            <a:ext cx="1679127" cy="322040"/>
          </a:xfrm>
          <a:prstGeom prst="rect">
            <a:avLst/>
          </a:prstGeom>
          <a:noFill/>
        </p:spPr>
        <p:txBody>
          <a:bodyPr spcFirstLastPara="1" wrap="none">
            <a:prstTxWarp prst="textArchUp">
              <a:avLst>
                <a:gd name="adj" fmla="val 10328035"/>
              </a:avLst>
            </a:prstTxWarp>
            <a:spAutoFit/>
          </a:bodyPr>
          <a:lstStyle/>
          <a:p>
            <a:pPr algn="ctr" eaLnBrk="0" hangingPunct="0">
              <a:defRPr/>
            </a:pPr>
            <a:r>
              <a:rPr lang="en-US" sz="2800" dirty="0">
                <a:ln w="0"/>
                <a:latin typeface="Gill Sans MT Condensed" panose="020B0506020104020203" pitchFamily="34" charset="0"/>
                <a:cs typeface="+mn-cs"/>
              </a:rPr>
              <a:t> </a:t>
            </a:r>
            <a:r>
              <a:rPr lang="en-GB" sz="2000" b="1" dirty="0">
                <a:ln w="0"/>
                <a:latin typeface="Gill Sans MT Condensed" panose="020B0506020104020203" pitchFamily="34" charset="0"/>
                <a:cs typeface="+mn-cs"/>
              </a:rPr>
              <a:t>Energy</a:t>
            </a:r>
            <a:endParaRPr lang="en-US" altLang="en-US" sz="2400" b="1" dirty="0">
              <a:latin typeface="Gill Sans MT Condensed" panose="020B0506020104020203" pitchFamily="34" charset="0"/>
            </a:endParaRPr>
          </a:p>
          <a:p>
            <a:pPr algn="ctr" eaLnBrk="0" hangingPunct="0">
              <a:defRPr/>
            </a:pPr>
            <a:endParaRPr lang="en-US" sz="20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ill Sans MT Condensed" panose="020B0506020104020203" pitchFamily="34" charset="0"/>
              <a:cs typeface="+mn-cs"/>
            </a:endParaRPr>
          </a:p>
        </p:txBody>
      </p:sp>
      <p:sp>
        <p:nvSpPr>
          <p:cNvPr id="2271" name="TextBox 52">
            <a:extLst>
              <a:ext uri="{FF2B5EF4-FFF2-40B4-BE49-F238E27FC236}">
                <a16:creationId xmlns:a16="http://schemas.microsoft.com/office/drawing/2014/main" id="{895EFDB1-5D21-48F6-80D7-8D81E8314246}"/>
              </a:ext>
            </a:extLst>
          </p:cNvPr>
          <p:cNvSpPr txBox="1">
            <a:spLocks noChangeArrowheads="1"/>
          </p:cNvSpPr>
          <p:nvPr/>
        </p:nvSpPr>
        <p:spPr bwMode="auto">
          <a:xfrm rot="16200000">
            <a:off x="603781" y="7751675"/>
            <a:ext cx="1507839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GB" altLang="en-US" sz="2000" b="1" dirty="0">
                <a:latin typeface="Gill Sans MT Condensed" panose="020B0506020104020203" pitchFamily="34" charset="0"/>
              </a:rPr>
              <a:t>Radioactivity</a:t>
            </a:r>
            <a:endParaRPr lang="en-US" altLang="en-US" sz="2400" b="1" dirty="0">
              <a:latin typeface="Gill Sans MT Condensed" panose="020B0506020104020203" pitchFamily="34" charset="0"/>
            </a:endParaRPr>
          </a:p>
        </p:txBody>
      </p:sp>
      <p:sp>
        <p:nvSpPr>
          <p:cNvPr id="2277" name="TextBox 52">
            <a:extLst>
              <a:ext uri="{FF2B5EF4-FFF2-40B4-BE49-F238E27FC236}">
                <a16:creationId xmlns:a16="http://schemas.microsoft.com/office/drawing/2014/main" id="{F2947A29-41A8-4348-8D2B-B9CD104E75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12389" y="6698274"/>
            <a:ext cx="159523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GB" altLang="en-US" sz="2000" b="1" dirty="0">
                <a:latin typeface="Gill Sans MT Condensed" panose="020B0506020104020203" pitchFamily="34" charset="0"/>
              </a:rPr>
              <a:t>Forces Doing Work</a:t>
            </a:r>
            <a:endParaRPr lang="en-US" altLang="en-US" sz="2400" b="1" dirty="0">
              <a:latin typeface="Gill Sans MT Condensed" panose="020B0506020104020203" pitchFamily="34" charset="0"/>
            </a:endParaRPr>
          </a:p>
        </p:txBody>
      </p:sp>
      <p:sp>
        <p:nvSpPr>
          <p:cNvPr id="2298" name="TextBox 52">
            <a:extLst>
              <a:ext uri="{FF2B5EF4-FFF2-40B4-BE49-F238E27FC236}">
                <a16:creationId xmlns:a16="http://schemas.microsoft.com/office/drawing/2014/main" id="{E5B1D877-4474-46F1-BB99-61DFB54C0C4D}"/>
              </a:ext>
            </a:extLst>
          </p:cNvPr>
          <p:cNvSpPr txBox="1">
            <a:spLocks noChangeArrowheads="1"/>
          </p:cNvSpPr>
          <p:nvPr/>
        </p:nvSpPr>
        <p:spPr bwMode="auto">
          <a:xfrm rot="794600">
            <a:off x="7380403" y="4610124"/>
            <a:ext cx="1184343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GB" altLang="en-US" sz="2000" b="1" dirty="0">
                <a:latin typeface="Gill Sans MT Condensed" panose="020B0506020104020203" pitchFamily="34" charset="0"/>
              </a:rPr>
              <a:t>EM Induction</a:t>
            </a:r>
            <a:endParaRPr lang="en-US" altLang="en-US" sz="2400" b="1" dirty="0">
              <a:latin typeface="Gill Sans MT Condensed" panose="020B0506020104020203" pitchFamily="34" charset="0"/>
            </a:endParaRPr>
          </a:p>
        </p:txBody>
      </p:sp>
      <p:sp>
        <p:nvSpPr>
          <p:cNvPr id="585" name="Rectangle 584">
            <a:extLst>
              <a:ext uri="{FF2B5EF4-FFF2-40B4-BE49-F238E27FC236}">
                <a16:creationId xmlns:a16="http://schemas.microsoft.com/office/drawing/2014/main" id="{282C1CEF-332C-4B06-97F2-384644F659CC}"/>
              </a:ext>
            </a:extLst>
          </p:cNvPr>
          <p:cNvSpPr/>
          <p:nvPr/>
        </p:nvSpPr>
        <p:spPr>
          <a:xfrm>
            <a:off x="7846364" y="6577290"/>
            <a:ext cx="68468" cy="83935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sp>
        <p:nvSpPr>
          <p:cNvPr id="590" name="Rectangle 589">
            <a:extLst>
              <a:ext uri="{FF2B5EF4-FFF2-40B4-BE49-F238E27FC236}">
                <a16:creationId xmlns:a16="http://schemas.microsoft.com/office/drawing/2014/main" id="{376B636A-0689-470F-BBD3-11F69CC62DED}"/>
              </a:ext>
            </a:extLst>
          </p:cNvPr>
          <p:cNvSpPr/>
          <p:nvPr/>
        </p:nvSpPr>
        <p:spPr>
          <a:xfrm rot="5400000">
            <a:off x="8479941" y="4791685"/>
            <a:ext cx="112828" cy="85007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sp>
        <p:nvSpPr>
          <p:cNvPr id="2366" name="TextBox 52">
            <a:extLst>
              <a:ext uri="{FF2B5EF4-FFF2-40B4-BE49-F238E27FC236}">
                <a16:creationId xmlns:a16="http://schemas.microsoft.com/office/drawing/2014/main" id="{5A1A7785-2DF1-425A-A611-10D0A54F7F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83955" y="4516194"/>
            <a:ext cx="1952405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GB" altLang="en-US" sz="2000" b="1" dirty="0">
                <a:latin typeface="Gill Sans MT Condensed" panose="020B0506020104020203" pitchFamily="34" charset="0"/>
              </a:rPr>
              <a:t>Particle Model</a:t>
            </a:r>
            <a:endParaRPr lang="en-US" altLang="en-US" sz="2400" b="1" dirty="0">
              <a:latin typeface="Gill Sans MT Condensed" panose="020B0506020104020203" pitchFamily="34" charset="0"/>
            </a:endParaRPr>
          </a:p>
        </p:txBody>
      </p:sp>
      <p:sp>
        <p:nvSpPr>
          <p:cNvPr id="617" name="Rectangle 616">
            <a:extLst>
              <a:ext uri="{FF2B5EF4-FFF2-40B4-BE49-F238E27FC236}">
                <a16:creationId xmlns:a16="http://schemas.microsoft.com/office/drawing/2014/main" id="{9A62301E-7555-48FD-B9EC-72E160863470}"/>
              </a:ext>
            </a:extLst>
          </p:cNvPr>
          <p:cNvSpPr/>
          <p:nvPr/>
        </p:nvSpPr>
        <p:spPr>
          <a:xfrm>
            <a:off x="5506827" y="4404294"/>
            <a:ext cx="80962" cy="67786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sp>
        <p:nvSpPr>
          <p:cNvPr id="2513" name="TextBox 1">
            <a:extLst>
              <a:ext uri="{FF2B5EF4-FFF2-40B4-BE49-F238E27FC236}">
                <a16:creationId xmlns:a16="http://schemas.microsoft.com/office/drawing/2014/main" id="{4EE7F0E5-98B0-47DA-A382-BF25B95B71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4306" y="234828"/>
            <a:ext cx="7239792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eaLnBrk="0" hangingPunct="0"/>
            <a:r>
              <a:rPr lang="en-GB" altLang="en-US" sz="4000" b="1" dirty="0">
                <a:solidFill>
                  <a:schemeClr val="accent1">
                    <a:lumMod val="75000"/>
                  </a:schemeClr>
                </a:solidFill>
                <a:latin typeface="Bahnschrift SemiLight SemiConde" panose="020B0502040204020203" pitchFamily="34" charset="0"/>
              </a:rPr>
              <a:t>Separate Sciences : Physics Learning Journey</a:t>
            </a:r>
          </a:p>
        </p:txBody>
      </p:sp>
      <p:sp>
        <p:nvSpPr>
          <p:cNvPr id="544" name="TextBox 52">
            <a:extLst>
              <a:ext uri="{FF2B5EF4-FFF2-40B4-BE49-F238E27FC236}">
                <a16:creationId xmlns:a16="http://schemas.microsoft.com/office/drawing/2014/main" id="{5D8D8D70-2449-4832-900D-A0DECE0EFB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25328" y="8810412"/>
            <a:ext cx="1678416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GB" altLang="en-US" sz="2000" b="1" dirty="0">
                <a:latin typeface="Gill Sans MT Condensed" panose="020B0506020104020203" pitchFamily="34" charset="0"/>
              </a:rPr>
              <a:t>EM Spectrum</a:t>
            </a:r>
            <a:endParaRPr lang="en-US" altLang="en-US" sz="2400" b="1" dirty="0">
              <a:latin typeface="Gill Sans MT Condensed" panose="020B0506020104020203" pitchFamily="34" charset="0"/>
            </a:endParaRPr>
          </a:p>
        </p:txBody>
      </p:sp>
      <p:sp>
        <p:nvSpPr>
          <p:cNvPr id="545" name="Rectangle 544">
            <a:extLst>
              <a:ext uri="{FF2B5EF4-FFF2-40B4-BE49-F238E27FC236}">
                <a16:creationId xmlns:a16="http://schemas.microsoft.com/office/drawing/2014/main" id="{B1E7EAD8-1689-4731-A874-28B46F226E68}"/>
              </a:ext>
            </a:extLst>
          </p:cNvPr>
          <p:cNvSpPr/>
          <p:nvPr/>
        </p:nvSpPr>
        <p:spPr>
          <a:xfrm>
            <a:off x="1765382" y="8485518"/>
            <a:ext cx="45719" cy="82599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sp>
        <p:nvSpPr>
          <p:cNvPr id="649" name="Oval 648">
            <a:extLst>
              <a:ext uri="{FF2B5EF4-FFF2-40B4-BE49-F238E27FC236}">
                <a16:creationId xmlns:a16="http://schemas.microsoft.com/office/drawing/2014/main" id="{934CD6B6-EE90-4296-BCE7-D7D030E20F05}"/>
              </a:ext>
            </a:extLst>
          </p:cNvPr>
          <p:cNvSpPr/>
          <p:nvPr/>
        </p:nvSpPr>
        <p:spPr>
          <a:xfrm>
            <a:off x="7282408" y="6323542"/>
            <a:ext cx="1214438" cy="1304925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 dirty="0"/>
          </a:p>
        </p:txBody>
      </p:sp>
      <p:sp>
        <p:nvSpPr>
          <p:cNvPr id="415" name="TextBox 59">
            <a:extLst>
              <a:ext uri="{FF2B5EF4-FFF2-40B4-BE49-F238E27FC236}">
                <a16:creationId xmlns:a16="http://schemas.microsoft.com/office/drawing/2014/main" id="{FBF66B61-2F04-4A5C-A3E3-DD4600F7EF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11008" y="6666983"/>
            <a:ext cx="841375" cy="82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4800" b="1" dirty="0">
                <a:solidFill>
                  <a:schemeClr val="bg1"/>
                </a:solidFill>
              </a:rPr>
              <a:t>11</a:t>
            </a:r>
          </a:p>
        </p:txBody>
      </p:sp>
      <p:sp>
        <p:nvSpPr>
          <p:cNvPr id="416" name="TextBox 58">
            <a:extLst>
              <a:ext uri="{FF2B5EF4-FFF2-40B4-BE49-F238E27FC236}">
                <a16:creationId xmlns:a16="http://schemas.microsoft.com/office/drawing/2014/main" id="{0BE82E64-BE16-46DF-9631-7A95405511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94098" y="6513418"/>
            <a:ext cx="84137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2000" b="1" dirty="0">
                <a:solidFill>
                  <a:schemeClr val="bg1"/>
                </a:solidFill>
              </a:rPr>
              <a:t>YEAR</a:t>
            </a:r>
          </a:p>
        </p:txBody>
      </p:sp>
      <p:sp>
        <p:nvSpPr>
          <p:cNvPr id="417" name="Oval 416">
            <a:extLst>
              <a:ext uri="{FF2B5EF4-FFF2-40B4-BE49-F238E27FC236}">
                <a16:creationId xmlns:a16="http://schemas.microsoft.com/office/drawing/2014/main" id="{BDF269D9-6630-4FEF-92EB-4F1B24A36994}"/>
              </a:ext>
            </a:extLst>
          </p:cNvPr>
          <p:cNvSpPr/>
          <p:nvPr/>
        </p:nvSpPr>
        <p:spPr>
          <a:xfrm>
            <a:off x="2979737" y="8410181"/>
            <a:ext cx="1175575" cy="1304925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 dirty="0"/>
          </a:p>
        </p:txBody>
      </p:sp>
      <p:sp>
        <p:nvSpPr>
          <p:cNvPr id="419" name="TextBox 59">
            <a:extLst>
              <a:ext uri="{FF2B5EF4-FFF2-40B4-BE49-F238E27FC236}">
                <a16:creationId xmlns:a16="http://schemas.microsoft.com/office/drawing/2014/main" id="{65DF8BB1-DABF-400C-A885-0E16151A6C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08338" y="8753622"/>
            <a:ext cx="814450" cy="82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4800" b="1" dirty="0">
                <a:solidFill>
                  <a:schemeClr val="bg1"/>
                </a:solidFill>
              </a:rPr>
              <a:t>10</a:t>
            </a:r>
          </a:p>
        </p:txBody>
      </p:sp>
      <p:sp>
        <p:nvSpPr>
          <p:cNvPr id="420" name="TextBox 58">
            <a:extLst>
              <a:ext uri="{FF2B5EF4-FFF2-40B4-BE49-F238E27FC236}">
                <a16:creationId xmlns:a16="http://schemas.microsoft.com/office/drawing/2014/main" id="{1A406321-EF07-4296-9F91-D88621E32A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91428" y="8600057"/>
            <a:ext cx="81445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2000" b="1" dirty="0">
                <a:solidFill>
                  <a:schemeClr val="bg1"/>
                </a:solidFill>
              </a:rPr>
              <a:t>YEAR</a:t>
            </a:r>
          </a:p>
        </p:txBody>
      </p:sp>
      <p:sp>
        <p:nvSpPr>
          <p:cNvPr id="422" name="Oval 421">
            <a:extLst>
              <a:ext uri="{FF2B5EF4-FFF2-40B4-BE49-F238E27FC236}">
                <a16:creationId xmlns:a16="http://schemas.microsoft.com/office/drawing/2014/main" id="{6BECC660-8488-448E-9152-3C5F3647A543}"/>
              </a:ext>
            </a:extLst>
          </p:cNvPr>
          <p:cNvSpPr/>
          <p:nvPr/>
        </p:nvSpPr>
        <p:spPr>
          <a:xfrm>
            <a:off x="8080972" y="9896569"/>
            <a:ext cx="1214438" cy="1304925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 dirty="0"/>
          </a:p>
        </p:txBody>
      </p:sp>
      <p:sp>
        <p:nvSpPr>
          <p:cNvPr id="424" name="TextBox 59">
            <a:extLst>
              <a:ext uri="{FF2B5EF4-FFF2-40B4-BE49-F238E27FC236}">
                <a16:creationId xmlns:a16="http://schemas.microsoft.com/office/drawing/2014/main" id="{78F3B2B2-99C6-4AA8-95D1-89AA81BB81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09572" y="10240010"/>
            <a:ext cx="841375" cy="82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4800" b="1" dirty="0">
                <a:solidFill>
                  <a:schemeClr val="bg1"/>
                </a:solidFill>
              </a:rPr>
              <a:t>9</a:t>
            </a:r>
          </a:p>
        </p:txBody>
      </p:sp>
      <p:sp>
        <p:nvSpPr>
          <p:cNvPr id="426" name="TextBox 58">
            <a:extLst>
              <a:ext uri="{FF2B5EF4-FFF2-40B4-BE49-F238E27FC236}">
                <a16:creationId xmlns:a16="http://schemas.microsoft.com/office/drawing/2014/main" id="{2EE52324-AE37-4747-B9AD-35EC8434F9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92662" y="10086445"/>
            <a:ext cx="84137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2000" b="1" dirty="0">
                <a:solidFill>
                  <a:schemeClr val="bg1"/>
                </a:solidFill>
              </a:rPr>
              <a:t>YEAR</a:t>
            </a:r>
          </a:p>
        </p:txBody>
      </p:sp>
      <p:sp>
        <p:nvSpPr>
          <p:cNvPr id="429" name="Oval 428">
            <a:extLst>
              <a:ext uri="{FF2B5EF4-FFF2-40B4-BE49-F238E27FC236}">
                <a16:creationId xmlns:a16="http://schemas.microsoft.com/office/drawing/2014/main" id="{4EF21904-0DA8-425C-B37B-2C7B5CD9C929}"/>
              </a:ext>
            </a:extLst>
          </p:cNvPr>
          <p:cNvSpPr/>
          <p:nvPr/>
        </p:nvSpPr>
        <p:spPr>
          <a:xfrm>
            <a:off x="807391" y="11219273"/>
            <a:ext cx="1214438" cy="1304925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 dirty="0"/>
          </a:p>
        </p:txBody>
      </p:sp>
      <p:sp>
        <p:nvSpPr>
          <p:cNvPr id="430" name="TextBox 59">
            <a:extLst>
              <a:ext uri="{FF2B5EF4-FFF2-40B4-BE49-F238E27FC236}">
                <a16:creationId xmlns:a16="http://schemas.microsoft.com/office/drawing/2014/main" id="{2F8554DD-A90E-4112-A8AC-925231884E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35991" y="11562714"/>
            <a:ext cx="841375" cy="82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4800" b="1" dirty="0">
                <a:solidFill>
                  <a:schemeClr val="bg1"/>
                </a:solidFill>
              </a:rPr>
              <a:t>8</a:t>
            </a:r>
          </a:p>
        </p:txBody>
      </p:sp>
      <p:sp>
        <p:nvSpPr>
          <p:cNvPr id="431" name="TextBox 58">
            <a:extLst>
              <a:ext uri="{FF2B5EF4-FFF2-40B4-BE49-F238E27FC236}">
                <a16:creationId xmlns:a16="http://schemas.microsoft.com/office/drawing/2014/main" id="{C553C59F-E0B3-4031-83D0-10FFA958A3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9081" y="11409149"/>
            <a:ext cx="84137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2000" b="1" dirty="0">
                <a:solidFill>
                  <a:schemeClr val="bg1"/>
                </a:solidFill>
              </a:rPr>
              <a:t>YEAR</a:t>
            </a:r>
          </a:p>
        </p:txBody>
      </p:sp>
      <p:sp>
        <p:nvSpPr>
          <p:cNvPr id="432" name="Oval 431">
            <a:extLst>
              <a:ext uri="{FF2B5EF4-FFF2-40B4-BE49-F238E27FC236}">
                <a16:creationId xmlns:a16="http://schemas.microsoft.com/office/drawing/2014/main" id="{0C1A75DD-D74A-495C-B33C-764FFA7BEBAE}"/>
              </a:ext>
            </a:extLst>
          </p:cNvPr>
          <p:cNvSpPr/>
          <p:nvPr/>
        </p:nvSpPr>
        <p:spPr>
          <a:xfrm>
            <a:off x="7746956" y="12791311"/>
            <a:ext cx="1214438" cy="1304925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 dirty="0"/>
          </a:p>
        </p:txBody>
      </p:sp>
      <p:sp>
        <p:nvSpPr>
          <p:cNvPr id="433" name="TextBox 59">
            <a:extLst>
              <a:ext uri="{FF2B5EF4-FFF2-40B4-BE49-F238E27FC236}">
                <a16:creationId xmlns:a16="http://schemas.microsoft.com/office/drawing/2014/main" id="{CF129AAF-7EBF-4224-AD20-544A1F18FA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75556" y="13134752"/>
            <a:ext cx="841375" cy="82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4800" b="1" dirty="0">
                <a:solidFill>
                  <a:schemeClr val="bg1"/>
                </a:solidFill>
              </a:rPr>
              <a:t>7</a:t>
            </a:r>
          </a:p>
        </p:txBody>
      </p:sp>
      <p:sp>
        <p:nvSpPr>
          <p:cNvPr id="434" name="TextBox 58">
            <a:extLst>
              <a:ext uri="{FF2B5EF4-FFF2-40B4-BE49-F238E27FC236}">
                <a16:creationId xmlns:a16="http://schemas.microsoft.com/office/drawing/2014/main" id="{0C36E098-CD46-46DF-BFA5-F4199A3041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58646" y="12981187"/>
            <a:ext cx="84137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2000" b="1" dirty="0">
                <a:solidFill>
                  <a:schemeClr val="bg1"/>
                </a:solidFill>
              </a:rPr>
              <a:t>YEAR</a:t>
            </a:r>
          </a:p>
        </p:txBody>
      </p:sp>
      <p:cxnSp>
        <p:nvCxnSpPr>
          <p:cNvPr id="192" name="Straight Connector 191">
            <a:extLst>
              <a:ext uri="{FF2B5EF4-FFF2-40B4-BE49-F238E27FC236}">
                <a16:creationId xmlns:a16="http://schemas.microsoft.com/office/drawing/2014/main" id="{2C591EAA-BE06-4285-9F54-80663BA431B5}"/>
              </a:ext>
            </a:extLst>
          </p:cNvPr>
          <p:cNvCxnSpPr>
            <a:cxnSpLocks/>
          </p:cNvCxnSpPr>
          <p:nvPr/>
        </p:nvCxnSpPr>
        <p:spPr>
          <a:xfrm>
            <a:off x="7425248" y="12991677"/>
            <a:ext cx="0" cy="329791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4" name="Straight Connector 193">
            <a:extLst>
              <a:ext uri="{FF2B5EF4-FFF2-40B4-BE49-F238E27FC236}">
                <a16:creationId xmlns:a16="http://schemas.microsoft.com/office/drawing/2014/main" id="{0E345DE6-8F1A-43DC-9C3C-5D693850572C}"/>
              </a:ext>
            </a:extLst>
          </p:cNvPr>
          <p:cNvCxnSpPr>
            <a:cxnSpLocks/>
          </p:cNvCxnSpPr>
          <p:nvPr/>
        </p:nvCxnSpPr>
        <p:spPr>
          <a:xfrm flipV="1">
            <a:off x="7680711" y="13716311"/>
            <a:ext cx="0" cy="392365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5" name="TextBox 16">
            <a:extLst>
              <a:ext uri="{FF2B5EF4-FFF2-40B4-BE49-F238E27FC236}">
                <a16:creationId xmlns:a16="http://schemas.microsoft.com/office/drawing/2014/main" id="{2FB7D5F9-73D6-46F7-B50C-A255FF4EBD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57874" y="14084077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Identifying forces</a:t>
            </a:r>
          </a:p>
        </p:txBody>
      </p:sp>
      <p:sp>
        <p:nvSpPr>
          <p:cNvPr id="197" name="TextBox 16">
            <a:extLst>
              <a:ext uri="{FF2B5EF4-FFF2-40B4-BE49-F238E27FC236}">
                <a16:creationId xmlns:a16="http://schemas.microsoft.com/office/drawing/2014/main" id="{66147BF2-49F3-4B71-A154-FEA5795A44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19879" y="12711340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Representing forces</a:t>
            </a:r>
          </a:p>
        </p:txBody>
      </p:sp>
      <p:cxnSp>
        <p:nvCxnSpPr>
          <p:cNvPr id="198" name="Straight Connector 197">
            <a:extLst>
              <a:ext uri="{FF2B5EF4-FFF2-40B4-BE49-F238E27FC236}">
                <a16:creationId xmlns:a16="http://schemas.microsoft.com/office/drawing/2014/main" id="{A8DCE1B0-685A-403A-A5FE-E8F98F9F801E}"/>
              </a:ext>
            </a:extLst>
          </p:cNvPr>
          <p:cNvCxnSpPr>
            <a:cxnSpLocks/>
          </p:cNvCxnSpPr>
          <p:nvPr/>
        </p:nvCxnSpPr>
        <p:spPr>
          <a:xfrm flipV="1">
            <a:off x="7097714" y="13716312"/>
            <a:ext cx="0" cy="392364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9" name="TextBox 16">
            <a:extLst>
              <a:ext uri="{FF2B5EF4-FFF2-40B4-BE49-F238E27FC236}">
                <a16:creationId xmlns:a16="http://schemas.microsoft.com/office/drawing/2014/main" id="{BB764414-31EA-4BA1-B83A-B228ECABAB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14255" y="14088052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Gravity </a:t>
            </a:r>
          </a:p>
        </p:txBody>
      </p:sp>
      <p:cxnSp>
        <p:nvCxnSpPr>
          <p:cNvPr id="200" name="Straight Connector 199">
            <a:extLst>
              <a:ext uri="{FF2B5EF4-FFF2-40B4-BE49-F238E27FC236}">
                <a16:creationId xmlns:a16="http://schemas.microsoft.com/office/drawing/2014/main" id="{E3071FA2-6387-40F5-AC10-2720391897C0}"/>
              </a:ext>
            </a:extLst>
          </p:cNvPr>
          <p:cNvCxnSpPr>
            <a:cxnSpLocks/>
          </p:cNvCxnSpPr>
          <p:nvPr/>
        </p:nvCxnSpPr>
        <p:spPr>
          <a:xfrm>
            <a:off x="6854760" y="12991678"/>
            <a:ext cx="0" cy="329791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1" name="TextBox 16">
            <a:extLst>
              <a:ext uri="{FF2B5EF4-FFF2-40B4-BE49-F238E27FC236}">
                <a16:creationId xmlns:a16="http://schemas.microsoft.com/office/drawing/2014/main" id="{1A7B273B-9E79-4F5B-8DC1-F6243FE4E1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09899" y="12709352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Speed</a:t>
            </a:r>
          </a:p>
        </p:txBody>
      </p:sp>
      <p:cxnSp>
        <p:nvCxnSpPr>
          <p:cNvPr id="202" name="Straight Connector 201">
            <a:extLst>
              <a:ext uri="{FF2B5EF4-FFF2-40B4-BE49-F238E27FC236}">
                <a16:creationId xmlns:a16="http://schemas.microsoft.com/office/drawing/2014/main" id="{4F7438C6-8A71-47EF-9621-3807DD55CABF}"/>
              </a:ext>
            </a:extLst>
          </p:cNvPr>
          <p:cNvCxnSpPr>
            <a:cxnSpLocks/>
          </p:cNvCxnSpPr>
          <p:nvPr/>
        </p:nvCxnSpPr>
        <p:spPr>
          <a:xfrm flipV="1">
            <a:off x="6509376" y="13716311"/>
            <a:ext cx="0" cy="392364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3" name="TextBox 16">
            <a:extLst>
              <a:ext uri="{FF2B5EF4-FFF2-40B4-BE49-F238E27FC236}">
                <a16:creationId xmlns:a16="http://schemas.microsoft.com/office/drawing/2014/main" id="{02ACD62B-C258-4907-BFBF-0150EED2AD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09522" y="14065338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Forces at a distance</a:t>
            </a:r>
          </a:p>
        </p:txBody>
      </p:sp>
      <p:cxnSp>
        <p:nvCxnSpPr>
          <p:cNvPr id="204" name="Straight Connector 203">
            <a:extLst>
              <a:ext uri="{FF2B5EF4-FFF2-40B4-BE49-F238E27FC236}">
                <a16:creationId xmlns:a16="http://schemas.microsoft.com/office/drawing/2014/main" id="{773C75BF-2453-47FF-A5FF-40B45932E0EA}"/>
              </a:ext>
            </a:extLst>
          </p:cNvPr>
          <p:cNvCxnSpPr>
            <a:cxnSpLocks/>
          </p:cNvCxnSpPr>
          <p:nvPr/>
        </p:nvCxnSpPr>
        <p:spPr>
          <a:xfrm>
            <a:off x="6268659" y="13000447"/>
            <a:ext cx="0" cy="329791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" name="TextBox 16">
            <a:extLst>
              <a:ext uri="{FF2B5EF4-FFF2-40B4-BE49-F238E27FC236}">
                <a16:creationId xmlns:a16="http://schemas.microsoft.com/office/drawing/2014/main" id="{16A5AA83-F48E-409E-81B3-2B5F417CD8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31038" y="12704590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Balancing forces</a:t>
            </a:r>
          </a:p>
        </p:txBody>
      </p:sp>
      <p:sp>
        <p:nvSpPr>
          <p:cNvPr id="206" name="Rectangle 205">
            <a:extLst>
              <a:ext uri="{FF2B5EF4-FFF2-40B4-BE49-F238E27FC236}">
                <a16:creationId xmlns:a16="http://schemas.microsoft.com/office/drawing/2014/main" id="{30317A66-A348-46E1-ABA5-46DAB7116304}"/>
              </a:ext>
            </a:extLst>
          </p:cNvPr>
          <p:cNvSpPr/>
          <p:nvPr/>
        </p:nvSpPr>
        <p:spPr>
          <a:xfrm>
            <a:off x="3948395" y="13120097"/>
            <a:ext cx="90488" cy="6810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cxnSp>
        <p:nvCxnSpPr>
          <p:cNvPr id="207" name="Straight Connector 206">
            <a:extLst>
              <a:ext uri="{FF2B5EF4-FFF2-40B4-BE49-F238E27FC236}">
                <a16:creationId xmlns:a16="http://schemas.microsoft.com/office/drawing/2014/main" id="{A6F0FE1B-5D08-474F-B384-D3B77BC9E33B}"/>
              </a:ext>
            </a:extLst>
          </p:cNvPr>
          <p:cNvCxnSpPr>
            <a:cxnSpLocks/>
          </p:cNvCxnSpPr>
          <p:nvPr/>
        </p:nvCxnSpPr>
        <p:spPr>
          <a:xfrm flipV="1">
            <a:off x="5775717" y="13708184"/>
            <a:ext cx="0" cy="392364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8" name="TextBox 16">
            <a:extLst>
              <a:ext uri="{FF2B5EF4-FFF2-40B4-BE49-F238E27FC236}">
                <a16:creationId xmlns:a16="http://schemas.microsoft.com/office/drawing/2014/main" id="{D2CE43FF-4C1A-486B-8AFD-EE5B68FE6F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8249" y="14064911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Sound and energy transfer</a:t>
            </a:r>
          </a:p>
        </p:txBody>
      </p:sp>
      <p:cxnSp>
        <p:nvCxnSpPr>
          <p:cNvPr id="209" name="Straight Connector 208">
            <a:extLst>
              <a:ext uri="{FF2B5EF4-FFF2-40B4-BE49-F238E27FC236}">
                <a16:creationId xmlns:a16="http://schemas.microsoft.com/office/drawing/2014/main" id="{6614A7D9-AAC9-4ABA-B4C9-C1B8CA0641D6}"/>
              </a:ext>
            </a:extLst>
          </p:cNvPr>
          <p:cNvCxnSpPr>
            <a:cxnSpLocks/>
          </p:cNvCxnSpPr>
          <p:nvPr/>
        </p:nvCxnSpPr>
        <p:spPr>
          <a:xfrm>
            <a:off x="5583316" y="12989059"/>
            <a:ext cx="0" cy="329791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" name="TextBox 16">
            <a:extLst>
              <a:ext uri="{FF2B5EF4-FFF2-40B4-BE49-F238E27FC236}">
                <a16:creationId xmlns:a16="http://schemas.microsoft.com/office/drawing/2014/main" id="{7F9088A1-C79D-4F22-8286-F232E32A48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70566" y="12724007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Loudness and pitch </a:t>
            </a:r>
          </a:p>
        </p:txBody>
      </p:sp>
      <p:cxnSp>
        <p:nvCxnSpPr>
          <p:cNvPr id="211" name="Straight Connector 210">
            <a:extLst>
              <a:ext uri="{FF2B5EF4-FFF2-40B4-BE49-F238E27FC236}">
                <a16:creationId xmlns:a16="http://schemas.microsoft.com/office/drawing/2014/main" id="{785316DD-7B8F-4AED-8335-02B740B0E86B}"/>
              </a:ext>
            </a:extLst>
          </p:cNvPr>
          <p:cNvCxnSpPr>
            <a:cxnSpLocks/>
          </p:cNvCxnSpPr>
          <p:nvPr/>
        </p:nvCxnSpPr>
        <p:spPr>
          <a:xfrm flipV="1">
            <a:off x="5202077" y="13724542"/>
            <a:ext cx="0" cy="392364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2" name="TextBox 16">
            <a:extLst>
              <a:ext uri="{FF2B5EF4-FFF2-40B4-BE49-F238E27FC236}">
                <a16:creationId xmlns:a16="http://schemas.microsoft.com/office/drawing/2014/main" id="{906F2ED9-15B6-4534-9422-94636C29CC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79971" y="14061907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Waves</a:t>
            </a:r>
          </a:p>
        </p:txBody>
      </p:sp>
      <p:cxnSp>
        <p:nvCxnSpPr>
          <p:cNvPr id="213" name="Straight Connector 212">
            <a:extLst>
              <a:ext uri="{FF2B5EF4-FFF2-40B4-BE49-F238E27FC236}">
                <a16:creationId xmlns:a16="http://schemas.microsoft.com/office/drawing/2014/main" id="{BE7D8E02-F817-4EC4-A2E6-82F717C17281}"/>
              </a:ext>
            </a:extLst>
          </p:cNvPr>
          <p:cNvCxnSpPr>
            <a:cxnSpLocks/>
          </p:cNvCxnSpPr>
          <p:nvPr/>
        </p:nvCxnSpPr>
        <p:spPr>
          <a:xfrm>
            <a:off x="4997216" y="12989058"/>
            <a:ext cx="0" cy="329791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4" name="TextBox 16">
            <a:extLst>
              <a:ext uri="{FF2B5EF4-FFF2-40B4-BE49-F238E27FC236}">
                <a16:creationId xmlns:a16="http://schemas.microsoft.com/office/drawing/2014/main" id="{E5D8C40E-1996-45DD-B6F7-DC9E19BF6F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84466" y="12728196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Detecting sound</a:t>
            </a:r>
          </a:p>
        </p:txBody>
      </p:sp>
      <p:cxnSp>
        <p:nvCxnSpPr>
          <p:cNvPr id="215" name="Straight Connector 214">
            <a:extLst>
              <a:ext uri="{FF2B5EF4-FFF2-40B4-BE49-F238E27FC236}">
                <a16:creationId xmlns:a16="http://schemas.microsoft.com/office/drawing/2014/main" id="{E6309C73-EECE-4DCB-BDE9-565077624A92}"/>
              </a:ext>
            </a:extLst>
          </p:cNvPr>
          <p:cNvCxnSpPr>
            <a:cxnSpLocks/>
          </p:cNvCxnSpPr>
          <p:nvPr/>
        </p:nvCxnSpPr>
        <p:spPr>
          <a:xfrm flipV="1">
            <a:off x="4633995" y="13719574"/>
            <a:ext cx="0" cy="392364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6" name="TextBox 16">
            <a:extLst>
              <a:ext uri="{FF2B5EF4-FFF2-40B4-BE49-F238E27FC236}">
                <a16:creationId xmlns:a16="http://schemas.microsoft.com/office/drawing/2014/main" id="{87DA0300-5F04-461F-AD80-F75DF32BD4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99687" y="14096236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Echoes of ultrasound</a:t>
            </a:r>
          </a:p>
        </p:txBody>
      </p:sp>
      <p:cxnSp>
        <p:nvCxnSpPr>
          <p:cNvPr id="220" name="Straight Connector 219">
            <a:extLst>
              <a:ext uri="{FF2B5EF4-FFF2-40B4-BE49-F238E27FC236}">
                <a16:creationId xmlns:a16="http://schemas.microsoft.com/office/drawing/2014/main" id="{3D537FE9-BADE-4249-9774-4855E5BCC13F}"/>
              </a:ext>
            </a:extLst>
          </p:cNvPr>
          <p:cNvCxnSpPr>
            <a:cxnSpLocks/>
          </p:cNvCxnSpPr>
          <p:nvPr/>
        </p:nvCxnSpPr>
        <p:spPr>
          <a:xfrm>
            <a:off x="4427580" y="12993247"/>
            <a:ext cx="0" cy="329791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1" name="TextBox 16">
            <a:extLst>
              <a:ext uri="{FF2B5EF4-FFF2-40B4-BE49-F238E27FC236}">
                <a16:creationId xmlns:a16="http://schemas.microsoft.com/office/drawing/2014/main" id="{F900E0FD-9A3D-4A2A-8513-A6FBD4416A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06598" y="12810757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Speed of sound</a:t>
            </a:r>
          </a:p>
        </p:txBody>
      </p:sp>
      <p:sp>
        <p:nvSpPr>
          <p:cNvPr id="222" name="TextBox 52">
            <a:extLst>
              <a:ext uri="{FF2B5EF4-FFF2-40B4-BE49-F238E27FC236}">
                <a16:creationId xmlns:a16="http://schemas.microsoft.com/office/drawing/2014/main" id="{944937F2-84D2-406A-B579-1872C34354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8036" y="13245521"/>
            <a:ext cx="1420812" cy="40005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GB" altLang="en-US" sz="2000" b="1" dirty="0">
                <a:latin typeface="Gill Sans MT Condensed" panose="020B0506020104020203" pitchFamily="34" charset="0"/>
              </a:rPr>
              <a:t>Light</a:t>
            </a:r>
            <a:endParaRPr lang="en-US" altLang="en-US" sz="2400" b="1" dirty="0">
              <a:latin typeface="Gill Sans MT Condensed" panose="020B0506020104020203" pitchFamily="34" charset="0"/>
            </a:endParaRPr>
          </a:p>
        </p:txBody>
      </p:sp>
      <p:cxnSp>
        <p:nvCxnSpPr>
          <p:cNvPr id="223" name="Straight Connector 222">
            <a:extLst>
              <a:ext uri="{FF2B5EF4-FFF2-40B4-BE49-F238E27FC236}">
                <a16:creationId xmlns:a16="http://schemas.microsoft.com/office/drawing/2014/main" id="{B6BE209F-9D0F-4EAC-AB47-C257D732A274}"/>
              </a:ext>
            </a:extLst>
          </p:cNvPr>
          <p:cNvCxnSpPr>
            <a:cxnSpLocks/>
          </p:cNvCxnSpPr>
          <p:nvPr/>
        </p:nvCxnSpPr>
        <p:spPr>
          <a:xfrm flipV="1">
            <a:off x="3761107" y="13717419"/>
            <a:ext cx="0" cy="392364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4" name="TextBox 16">
            <a:extLst>
              <a:ext uri="{FF2B5EF4-FFF2-40B4-BE49-F238E27FC236}">
                <a16:creationId xmlns:a16="http://schemas.microsoft.com/office/drawing/2014/main" id="{384A76D5-1E56-43A0-AD3A-36A4BDB47D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62645" y="14084687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Light</a:t>
            </a:r>
          </a:p>
        </p:txBody>
      </p:sp>
      <p:cxnSp>
        <p:nvCxnSpPr>
          <p:cNvPr id="225" name="Straight Connector 224">
            <a:extLst>
              <a:ext uri="{FF2B5EF4-FFF2-40B4-BE49-F238E27FC236}">
                <a16:creationId xmlns:a16="http://schemas.microsoft.com/office/drawing/2014/main" id="{CBD4188D-A552-4F73-A0FB-476CB0DFFDB1}"/>
              </a:ext>
            </a:extLst>
          </p:cNvPr>
          <p:cNvCxnSpPr>
            <a:cxnSpLocks/>
          </p:cNvCxnSpPr>
          <p:nvPr/>
        </p:nvCxnSpPr>
        <p:spPr>
          <a:xfrm>
            <a:off x="3607580" y="13000446"/>
            <a:ext cx="0" cy="329791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6" name="TextBox 16">
            <a:extLst>
              <a:ext uri="{FF2B5EF4-FFF2-40B4-BE49-F238E27FC236}">
                <a16:creationId xmlns:a16="http://schemas.microsoft.com/office/drawing/2014/main" id="{ECEA7C06-567A-4548-B064-3D4A650BD6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19203" y="12831313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Reflection</a:t>
            </a:r>
          </a:p>
        </p:txBody>
      </p:sp>
      <p:cxnSp>
        <p:nvCxnSpPr>
          <p:cNvPr id="227" name="Straight Connector 226">
            <a:extLst>
              <a:ext uri="{FF2B5EF4-FFF2-40B4-BE49-F238E27FC236}">
                <a16:creationId xmlns:a16="http://schemas.microsoft.com/office/drawing/2014/main" id="{5D17D522-57CD-4722-B84C-311FD37D23FC}"/>
              </a:ext>
            </a:extLst>
          </p:cNvPr>
          <p:cNvCxnSpPr>
            <a:cxnSpLocks/>
          </p:cNvCxnSpPr>
          <p:nvPr/>
        </p:nvCxnSpPr>
        <p:spPr>
          <a:xfrm flipV="1">
            <a:off x="3267815" y="13717419"/>
            <a:ext cx="0" cy="392364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8" name="TextBox 16">
            <a:extLst>
              <a:ext uri="{FF2B5EF4-FFF2-40B4-BE49-F238E27FC236}">
                <a16:creationId xmlns:a16="http://schemas.microsoft.com/office/drawing/2014/main" id="{B56F488E-CDB2-4CFB-9C63-75B5B3F925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39863" y="14079367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Refraction</a:t>
            </a:r>
          </a:p>
        </p:txBody>
      </p:sp>
      <p:cxnSp>
        <p:nvCxnSpPr>
          <p:cNvPr id="229" name="Straight Connector 228">
            <a:extLst>
              <a:ext uri="{FF2B5EF4-FFF2-40B4-BE49-F238E27FC236}">
                <a16:creationId xmlns:a16="http://schemas.microsoft.com/office/drawing/2014/main" id="{B3800F71-E0CE-485D-8A7F-52672F6894C5}"/>
              </a:ext>
            </a:extLst>
          </p:cNvPr>
          <p:cNvCxnSpPr>
            <a:cxnSpLocks/>
          </p:cNvCxnSpPr>
          <p:nvPr/>
        </p:nvCxnSpPr>
        <p:spPr>
          <a:xfrm>
            <a:off x="3025975" y="12989058"/>
            <a:ext cx="0" cy="329791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0" name="TextBox 16">
            <a:extLst>
              <a:ext uri="{FF2B5EF4-FFF2-40B4-BE49-F238E27FC236}">
                <a16:creationId xmlns:a16="http://schemas.microsoft.com/office/drawing/2014/main" id="{C59F7464-B35C-4A16-8335-A841BCC654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16134" y="12830114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The eye </a:t>
            </a:r>
          </a:p>
        </p:txBody>
      </p:sp>
      <p:cxnSp>
        <p:nvCxnSpPr>
          <p:cNvPr id="232" name="Straight Connector 231">
            <a:extLst>
              <a:ext uri="{FF2B5EF4-FFF2-40B4-BE49-F238E27FC236}">
                <a16:creationId xmlns:a16="http://schemas.microsoft.com/office/drawing/2014/main" id="{602A5990-D2B6-420A-B585-A86FB4EF4168}"/>
              </a:ext>
            </a:extLst>
          </p:cNvPr>
          <p:cNvCxnSpPr>
            <a:cxnSpLocks/>
          </p:cNvCxnSpPr>
          <p:nvPr/>
        </p:nvCxnSpPr>
        <p:spPr>
          <a:xfrm flipV="1">
            <a:off x="2594164" y="13710780"/>
            <a:ext cx="0" cy="392364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3" name="TextBox 16">
            <a:extLst>
              <a:ext uri="{FF2B5EF4-FFF2-40B4-BE49-F238E27FC236}">
                <a16:creationId xmlns:a16="http://schemas.microsoft.com/office/drawing/2014/main" id="{387107AA-D0AC-4D7F-800E-58C5DC6070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87608" y="14074047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The camera</a:t>
            </a:r>
          </a:p>
        </p:txBody>
      </p:sp>
      <p:cxnSp>
        <p:nvCxnSpPr>
          <p:cNvPr id="234" name="Straight Connector 233">
            <a:extLst>
              <a:ext uri="{FF2B5EF4-FFF2-40B4-BE49-F238E27FC236}">
                <a16:creationId xmlns:a16="http://schemas.microsoft.com/office/drawing/2014/main" id="{04B02DDC-ECD6-4BBC-A7DF-AD416636E586}"/>
              </a:ext>
            </a:extLst>
          </p:cNvPr>
          <p:cNvCxnSpPr>
            <a:cxnSpLocks/>
          </p:cNvCxnSpPr>
          <p:nvPr/>
        </p:nvCxnSpPr>
        <p:spPr>
          <a:xfrm>
            <a:off x="2376688" y="13000447"/>
            <a:ext cx="0" cy="329791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5" name="TextBox 16">
            <a:extLst>
              <a:ext uri="{FF2B5EF4-FFF2-40B4-BE49-F238E27FC236}">
                <a16:creationId xmlns:a16="http://schemas.microsoft.com/office/drawing/2014/main" id="{0DCB1D0C-38CF-4B21-B3F6-C98A438A94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63938" y="12822092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 err="1">
                <a:cs typeface="Calibri" panose="020F0502020204030204" pitchFamily="34" charset="0"/>
              </a:rPr>
              <a:t>Colours</a:t>
            </a:r>
            <a:endParaRPr lang="en-US" altLang="en-US" sz="800" dirty="0">
              <a:cs typeface="Calibri" panose="020F0502020204030204" pitchFamily="34" charset="0"/>
            </a:endParaRPr>
          </a:p>
        </p:txBody>
      </p:sp>
      <p:cxnSp>
        <p:nvCxnSpPr>
          <p:cNvPr id="236" name="Straight Connector 235">
            <a:extLst>
              <a:ext uri="{FF2B5EF4-FFF2-40B4-BE49-F238E27FC236}">
                <a16:creationId xmlns:a16="http://schemas.microsoft.com/office/drawing/2014/main" id="{567007B7-574A-47E2-BB89-879BE5B93D68}"/>
              </a:ext>
            </a:extLst>
          </p:cNvPr>
          <p:cNvCxnSpPr>
            <a:cxnSpLocks/>
          </p:cNvCxnSpPr>
          <p:nvPr/>
        </p:nvCxnSpPr>
        <p:spPr>
          <a:xfrm flipV="1">
            <a:off x="1595899" y="13513677"/>
            <a:ext cx="0" cy="392364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7" name="TextBox 16">
            <a:extLst>
              <a:ext uri="{FF2B5EF4-FFF2-40B4-BE49-F238E27FC236}">
                <a16:creationId xmlns:a16="http://schemas.microsoft.com/office/drawing/2014/main" id="{F1193886-D673-4C88-AE15-7AB22958D9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89343" y="13876944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The night sky</a:t>
            </a:r>
          </a:p>
        </p:txBody>
      </p:sp>
      <p:cxnSp>
        <p:nvCxnSpPr>
          <p:cNvPr id="238" name="Straight Connector 237">
            <a:extLst>
              <a:ext uri="{FF2B5EF4-FFF2-40B4-BE49-F238E27FC236}">
                <a16:creationId xmlns:a16="http://schemas.microsoft.com/office/drawing/2014/main" id="{13F96762-91F9-4A47-B248-C95EA802F8A3}"/>
              </a:ext>
            </a:extLst>
          </p:cNvPr>
          <p:cNvCxnSpPr>
            <a:cxnSpLocks/>
          </p:cNvCxnSpPr>
          <p:nvPr/>
        </p:nvCxnSpPr>
        <p:spPr>
          <a:xfrm flipV="1">
            <a:off x="998252" y="13215872"/>
            <a:ext cx="288704" cy="247775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0" name="TextBox 16">
            <a:extLst>
              <a:ext uri="{FF2B5EF4-FFF2-40B4-BE49-F238E27FC236}">
                <a16:creationId xmlns:a16="http://schemas.microsoft.com/office/drawing/2014/main" id="{67F505BE-0B9D-4987-ADF4-D8F3FFF129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5039" y="13495216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The solar system</a:t>
            </a:r>
          </a:p>
        </p:txBody>
      </p:sp>
      <p:cxnSp>
        <p:nvCxnSpPr>
          <p:cNvPr id="243" name="Straight Connector 242">
            <a:extLst>
              <a:ext uri="{FF2B5EF4-FFF2-40B4-BE49-F238E27FC236}">
                <a16:creationId xmlns:a16="http://schemas.microsoft.com/office/drawing/2014/main" id="{E329347F-7D82-487A-83C1-ADC7C3F2DAE8}"/>
              </a:ext>
            </a:extLst>
          </p:cNvPr>
          <p:cNvCxnSpPr>
            <a:cxnSpLocks/>
          </p:cNvCxnSpPr>
          <p:nvPr/>
        </p:nvCxnSpPr>
        <p:spPr>
          <a:xfrm flipV="1">
            <a:off x="747824" y="13001113"/>
            <a:ext cx="375518" cy="111499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4" name="TextBox 16">
            <a:extLst>
              <a:ext uri="{FF2B5EF4-FFF2-40B4-BE49-F238E27FC236}">
                <a16:creationId xmlns:a16="http://schemas.microsoft.com/office/drawing/2014/main" id="{78EDAE07-9EC5-437D-8E5E-2F32357C56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990" y="13087205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The Earth and Moon</a:t>
            </a:r>
          </a:p>
        </p:txBody>
      </p:sp>
      <p:cxnSp>
        <p:nvCxnSpPr>
          <p:cNvPr id="245" name="Straight Connector 244">
            <a:extLst>
              <a:ext uri="{FF2B5EF4-FFF2-40B4-BE49-F238E27FC236}">
                <a16:creationId xmlns:a16="http://schemas.microsoft.com/office/drawing/2014/main" id="{E43EB60C-62F1-42B2-A691-B147C111709A}"/>
              </a:ext>
            </a:extLst>
          </p:cNvPr>
          <p:cNvCxnSpPr>
            <a:cxnSpLocks/>
          </p:cNvCxnSpPr>
          <p:nvPr/>
        </p:nvCxnSpPr>
        <p:spPr>
          <a:xfrm flipV="1">
            <a:off x="646498" y="12429222"/>
            <a:ext cx="393666" cy="25848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8" name="TextBox 16">
            <a:extLst>
              <a:ext uri="{FF2B5EF4-FFF2-40B4-BE49-F238E27FC236}">
                <a16:creationId xmlns:a16="http://schemas.microsoft.com/office/drawing/2014/main" id="{6707C305-22A3-4494-A990-E6B5C040A8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7540" y="12407648"/>
            <a:ext cx="120745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 dirty="0">
                <a:cs typeface="Calibri" panose="020F0502020204030204" pitchFamily="34" charset="0"/>
              </a:rPr>
              <a:t>Turning points</a:t>
            </a:r>
          </a:p>
          <a:p>
            <a:pPr marL="171450" indent="-171450" eaLnBrk="1" hangingPunct="1">
              <a:buFontTx/>
              <a:buChar char="-"/>
            </a:pPr>
            <a:r>
              <a:rPr lang="en-US" altLang="en-US" sz="800" dirty="0">
                <a:cs typeface="Calibri" panose="020F0502020204030204" pitchFamily="34" charset="0"/>
              </a:rPr>
              <a:t>The Universe</a:t>
            </a:r>
          </a:p>
          <a:p>
            <a:pPr marL="171450" indent="-171450" eaLnBrk="1" hangingPunct="1">
              <a:buFontTx/>
              <a:buChar char="-"/>
            </a:pPr>
            <a:r>
              <a:rPr lang="en-US" altLang="en-US" sz="800" dirty="0">
                <a:cs typeface="Calibri" panose="020F0502020204030204" pitchFamily="34" charset="0"/>
              </a:rPr>
              <a:t>radioactivity</a:t>
            </a:r>
          </a:p>
          <a:p>
            <a:pPr marL="171450" indent="-171450" eaLnBrk="1" hangingPunct="1">
              <a:buFontTx/>
              <a:buChar char="-"/>
            </a:pPr>
            <a:r>
              <a:rPr lang="en-US" altLang="en-US" sz="800" dirty="0">
                <a:cs typeface="Calibri" panose="020F0502020204030204" pitchFamily="34" charset="0"/>
              </a:rPr>
              <a:t>electromagnetism</a:t>
            </a:r>
          </a:p>
        </p:txBody>
      </p:sp>
      <p:cxnSp>
        <p:nvCxnSpPr>
          <p:cNvPr id="249" name="Straight Connector 248">
            <a:extLst>
              <a:ext uri="{FF2B5EF4-FFF2-40B4-BE49-F238E27FC236}">
                <a16:creationId xmlns:a16="http://schemas.microsoft.com/office/drawing/2014/main" id="{7E1E3680-969F-4FF6-8090-1333D79BECA8}"/>
              </a:ext>
            </a:extLst>
          </p:cNvPr>
          <p:cNvCxnSpPr>
            <a:cxnSpLocks/>
          </p:cNvCxnSpPr>
          <p:nvPr/>
        </p:nvCxnSpPr>
        <p:spPr>
          <a:xfrm>
            <a:off x="1692601" y="10902201"/>
            <a:ext cx="0" cy="329791"/>
          </a:xfrm>
          <a:prstGeom prst="line">
            <a:avLst/>
          </a:prstGeom>
          <a:ln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50" name="TextBox 16">
            <a:extLst>
              <a:ext uri="{FF2B5EF4-FFF2-40B4-BE49-F238E27FC236}">
                <a16:creationId xmlns:a16="http://schemas.microsoft.com/office/drawing/2014/main" id="{6F8B81AA-06F8-4862-9EC3-990E347BE6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20735" y="10617748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Speed</a:t>
            </a:r>
          </a:p>
        </p:txBody>
      </p:sp>
      <p:cxnSp>
        <p:nvCxnSpPr>
          <p:cNvPr id="251" name="Straight Connector 250">
            <a:extLst>
              <a:ext uri="{FF2B5EF4-FFF2-40B4-BE49-F238E27FC236}">
                <a16:creationId xmlns:a16="http://schemas.microsoft.com/office/drawing/2014/main" id="{D6432BBA-D674-4696-A600-3387E33C95D1}"/>
              </a:ext>
            </a:extLst>
          </p:cNvPr>
          <p:cNvCxnSpPr>
            <a:cxnSpLocks/>
          </p:cNvCxnSpPr>
          <p:nvPr/>
        </p:nvCxnSpPr>
        <p:spPr>
          <a:xfrm flipV="1">
            <a:off x="2377957" y="11455123"/>
            <a:ext cx="0" cy="392364"/>
          </a:xfrm>
          <a:prstGeom prst="line">
            <a:avLst/>
          </a:prstGeom>
          <a:ln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53" name="TextBox 16">
            <a:extLst>
              <a:ext uri="{FF2B5EF4-FFF2-40B4-BE49-F238E27FC236}">
                <a16:creationId xmlns:a16="http://schemas.microsoft.com/office/drawing/2014/main" id="{5A38F014-55F0-4069-BD29-2382D40155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4934" y="11669555"/>
            <a:ext cx="82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Pressure in gasses</a:t>
            </a:r>
          </a:p>
        </p:txBody>
      </p:sp>
      <p:cxnSp>
        <p:nvCxnSpPr>
          <p:cNvPr id="254" name="Straight Connector 253">
            <a:extLst>
              <a:ext uri="{FF2B5EF4-FFF2-40B4-BE49-F238E27FC236}">
                <a16:creationId xmlns:a16="http://schemas.microsoft.com/office/drawing/2014/main" id="{A7FF0224-8876-426D-9ADC-2504B0DA5010}"/>
              </a:ext>
            </a:extLst>
          </p:cNvPr>
          <p:cNvCxnSpPr>
            <a:cxnSpLocks/>
          </p:cNvCxnSpPr>
          <p:nvPr/>
        </p:nvCxnSpPr>
        <p:spPr>
          <a:xfrm>
            <a:off x="2193494" y="10791406"/>
            <a:ext cx="0" cy="329791"/>
          </a:xfrm>
          <a:prstGeom prst="line">
            <a:avLst/>
          </a:prstGeom>
          <a:ln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55" name="TextBox 16">
            <a:extLst>
              <a:ext uri="{FF2B5EF4-FFF2-40B4-BE49-F238E27FC236}">
                <a16:creationId xmlns:a16="http://schemas.microsoft.com/office/drawing/2014/main" id="{89384B5E-8370-48EA-852D-6D4CFFDB7B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80486" y="10633736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Motion graphs</a:t>
            </a:r>
          </a:p>
        </p:txBody>
      </p:sp>
      <p:cxnSp>
        <p:nvCxnSpPr>
          <p:cNvPr id="256" name="Straight Connector 255">
            <a:extLst>
              <a:ext uri="{FF2B5EF4-FFF2-40B4-BE49-F238E27FC236}">
                <a16:creationId xmlns:a16="http://schemas.microsoft.com/office/drawing/2014/main" id="{073109D8-31FC-4F49-AA5A-85C098C917F1}"/>
              </a:ext>
            </a:extLst>
          </p:cNvPr>
          <p:cNvCxnSpPr>
            <a:cxnSpLocks/>
          </p:cNvCxnSpPr>
          <p:nvPr/>
        </p:nvCxnSpPr>
        <p:spPr>
          <a:xfrm>
            <a:off x="2807267" y="10791406"/>
            <a:ext cx="0" cy="329791"/>
          </a:xfrm>
          <a:prstGeom prst="line">
            <a:avLst/>
          </a:prstGeom>
          <a:ln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57" name="TextBox 16">
            <a:extLst>
              <a:ext uri="{FF2B5EF4-FFF2-40B4-BE49-F238E27FC236}">
                <a16:creationId xmlns:a16="http://schemas.microsoft.com/office/drawing/2014/main" id="{E2318608-8D7D-40C8-8405-B85CE0311A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94517" y="10386622"/>
            <a:ext cx="82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Pressure in liquids</a:t>
            </a:r>
          </a:p>
        </p:txBody>
      </p:sp>
      <p:cxnSp>
        <p:nvCxnSpPr>
          <p:cNvPr id="258" name="Straight Connector 257">
            <a:extLst>
              <a:ext uri="{FF2B5EF4-FFF2-40B4-BE49-F238E27FC236}">
                <a16:creationId xmlns:a16="http://schemas.microsoft.com/office/drawing/2014/main" id="{A206873B-B405-48D4-B845-169C6F106CB7}"/>
              </a:ext>
            </a:extLst>
          </p:cNvPr>
          <p:cNvCxnSpPr>
            <a:cxnSpLocks/>
          </p:cNvCxnSpPr>
          <p:nvPr/>
        </p:nvCxnSpPr>
        <p:spPr>
          <a:xfrm flipV="1">
            <a:off x="2945623" y="11455123"/>
            <a:ext cx="0" cy="392364"/>
          </a:xfrm>
          <a:prstGeom prst="line">
            <a:avLst/>
          </a:prstGeom>
          <a:ln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59" name="TextBox 16">
            <a:extLst>
              <a:ext uri="{FF2B5EF4-FFF2-40B4-BE49-F238E27FC236}">
                <a16:creationId xmlns:a16="http://schemas.microsoft.com/office/drawing/2014/main" id="{B21209EA-CCC2-44AF-9C90-C9B7529115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5418" y="11674123"/>
            <a:ext cx="82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Pressure in solids</a:t>
            </a:r>
          </a:p>
        </p:txBody>
      </p:sp>
      <p:cxnSp>
        <p:nvCxnSpPr>
          <p:cNvPr id="260" name="Straight Connector 259">
            <a:extLst>
              <a:ext uri="{FF2B5EF4-FFF2-40B4-BE49-F238E27FC236}">
                <a16:creationId xmlns:a16="http://schemas.microsoft.com/office/drawing/2014/main" id="{BA8D6B42-00FA-4E97-B216-C99AA712179B}"/>
              </a:ext>
            </a:extLst>
          </p:cNvPr>
          <p:cNvCxnSpPr>
            <a:cxnSpLocks/>
          </p:cNvCxnSpPr>
          <p:nvPr/>
        </p:nvCxnSpPr>
        <p:spPr>
          <a:xfrm>
            <a:off x="3398749" y="10791406"/>
            <a:ext cx="0" cy="329791"/>
          </a:xfrm>
          <a:prstGeom prst="line">
            <a:avLst/>
          </a:prstGeom>
          <a:ln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61" name="TextBox 16">
            <a:extLst>
              <a:ext uri="{FF2B5EF4-FFF2-40B4-BE49-F238E27FC236}">
                <a16:creationId xmlns:a16="http://schemas.microsoft.com/office/drawing/2014/main" id="{89479D28-B406-4F84-AC5F-AC25D4823A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06238" y="10499710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Turning forces</a:t>
            </a:r>
          </a:p>
        </p:txBody>
      </p:sp>
      <p:cxnSp>
        <p:nvCxnSpPr>
          <p:cNvPr id="262" name="Straight Connector 261">
            <a:extLst>
              <a:ext uri="{FF2B5EF4-FFF2-40B4-BE49-F238E27FC236}">
                <a16:creationId xmlns:a16="http://schemas.microsoft.com/office/drawing/2014/main" id="{FD323769-F200-4E76-8022-A89630F6727C}"/>
              </a:ext>
            </a:extLst>
          </p:cNvPr>
          <p:cNvCxnSpPr>
            <a:cxnSpLocks/>
          </p:cNvCxnSpPr>
          <p:nvPr/>
        </p:nvCxnSpPr>
        <p:spPr>
          <a:xfrm flipV="1">
            <a:off x="3801304" y="11467730"/>
            <a:ext cx="0" cy="392364"/>
          </a:xfrm>
          <a:prstGeom prst="line">
            <a:avLst/>
          </a:prstGeom>
          <a:ln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63" name="TextBox 16">
            <a:extLst>
              <a:ext uri="{FF2B5EF4-FFF2-40B4-BE49-F238E27FC236}">
                <a16:creationId xmlns:a16="http://schemas.microsoft.com/office/drawing/2014/main" id="{E2E13892-CECC-4BBA-8859-4528BFB6A8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15911" y="11668640"/>
            <a:ext cx="82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Energy &amp; </a:t>
            </a: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food</a:t>
            </a:r>
          </a:p>
        </p:txBody>
      </p:sp>
      <p:cxnSp>
        <p:nvCxnSpPr>
          <p:cNvPr id="264" name="Straight Connector 263">
            <a:extLst>
              <a:ext uri="{FF2B5EF4-FFF2-40B4-BE49-F238E27FC236}">
                <a16:creationId xmlns:a16="http://schemas.microsoft.com/office/drawing/2014/main" id="{E7963B57-FA80-4AF5-80F7-6DF855AC6EF3}"/>
              </a:ext>
            </a:extLst>
          </p:cNvPr>
          <p:cNvCxnSpPr>
            <a:cxnSpLocks/>
          </p:cNvCxnSpPr>
          <p:nvPr/>
        </p:nvCxnSpPr>
        <p:spPr>
          <a:xfrm>
            <a:off x="4007691" y="10793606"/>
            <a:ext cx="0" cy="329791"/>
          </a:xfrm>
          <a:prstGeom prst="line">
            <a:avLst/>
          </a:prstGeom>
          <a:ln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65" name="TextBox 16">
            <a:extLst>
              <a:ext uri="{FF2B5EF4-FFF2-40B4-BE49-F238E27FC236}">
                <a16:creationId xmlns:a16="http://schemas.microsoft.com/office/drawing/2014/main" id="{E3A67CF0-EE08-4EF7-9829-E2B66A9B7D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9623" y="10400239"/>
            <a:ext cx="82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Energy </a:t>
            </a: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adds up</a:t>
            </a:r>
          </a:p>
        </p:txBody>
      </p:sp>
      <p:cxnSp>
        <p:nvCxnSpPr>
          <p:cNvPr id="266" name="Straight Connector 265">
            <a:extLst>
              <a:ext uri="{FF2B5EF4-FFF2-40B4-BE49-F238E27FC236}">
                <a16:creationId xmlns:a16="http://schemas.microsoft.com/office/drawing/2014/main" id="{A93F5AF0-7BFB-40B3-94EE-86079741B010}"/>
              </a:ext>
            </a:extLst>
          </p:cNvPr>
          <p:cNvCxnSpPr>
            <a:cxnSpLocks/>
          </p:cNvCxnSpPr>
          <p:nvPr/>
        </p:nvCxnSpPr>
        <p:spPr>
          <a:xfrm flipV="1">
            <a:off x="4376364" y="11455932"/>
            <a:ext cx="0" cy="392364"/>
          </a:xfrm>
          <a:prstGeom prst="line">
            <a:avLst/>
          </a:prstGeom>
          <a:ln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67" name="TextBox 16">
            <a:extLst>
              <a:ext uri="{FF2B5EF4-FFF2-40B4-BE49-F238E27FC236}">
                <a16:creationId xmlns:a16="http://schemas.microsoft.com/office/drawing/2014/main" id="{C55F252C-CEAD-47F4-B010-B1761B5046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80458" y="11683781"/>
            <a:ext cx="82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Energy &amp; </a:t>
            </a: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Temperature</a:t>
            </a:r>
          </a:p>
        </p:txBody>
      </p:sp>
      <p:cxnSp>
        <p:nvCxnSpPr>
          <p:cNvPr id="268" name="Straight Connector 267">
            <a:extLst>
              <a:ext uri="{FF2B5EF4-FFF2-40B4-BE49-F238E27FC236}">
                <a16:creationId xmlns:a16="http://schemas.microsoft.com/office/drawing/2014/main" id="{28EAE9D8-9F34-4D0D-AC21-433C1E37FEC4}"/>
              </a:ext>
            </a:extLst>
          </p:cNvPr>
          <p:cNvCxnSpPr>
            <a:cxnSpLocks/>
          </p:cNvCxnSpPr>
          <p:nvPr/>
        </p:nvCxnSpPr>
        <p:spPr>
          <a:xfrm>
            <a:off x="4555632" y="10793606"/>
            <a:ext cx="0" cy="329791"/>
          </a:xfrm>
          <a:prstGeom prst="line">
            <a:avLst/>
          </a:prstGeom>
          <a:ln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69" name="TextBox 16">
            <a:extLst>
              <a:ext uri="{FF2B5EF4-FFF2-40B4-BE49-F238E27FC236}">
                <a16:creationId xmlns:a16="http://schemas.microsoft.com/office/drawing/2014/main" id="{01D4F949-4156-4174-93D2-27BE2F8F46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35292" y="10395366"/>
            <a:ext cx="82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Energy transfer - particles</a:t>
            </a:r>
          </a:p>
        </p:txBody>
      </p:sp>
      <p:cxnSp>
        <p:nvCxnSpPr>
          <p:cNvPr id="270" name="Straight Connector 269">
            <a:extLst>
              <a:ext uri="{FF2B5EF4-FFF2-40B4-BE49-F238E27FC236}">
                <a16:creationId xmlns:a16="http://schemas.microsoft.com/office/drawing/2014/main" id="{BBF62B04-2977-44CB-889A-1E6CBDF33FF6}"/>
              </a:ext>
            </a:extLst>
          </p:cNvPr>
          <p:cNvCxnSpPr>
            <a:cxnSpLocks/>
          </p:cNvCxnSpPr>
          <p:nvPr/>
        </p:nvCxnSpPr>
        <p:spPr>
          <a:xfrm flipV="1">
            <a:off x="4936394" y="11463044"/>
            <a:ext cx="0" cy="392364"/>
          </a:xfrm>
          <a:prstGeom prst="line">
            <a:avLst/>
          </a:prstGeom>
          <a:ln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71" name="TextBox 16">
            <a:extLst>
              <a:ext uri="{FF2B5EF4-FFF2-40B4-BE49-F238E27FC236}">
                <a16:creationId xmlns:a16="http://schemas.microsoft.com/office/drawing/2014/main" id="{F87D02A5-4FBA-4325-A35C-60D8E2EE41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52671" y="11683813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Radiation</a:t>
            </a:r>
          </a:p>
        </p:txBody>
      </p:sp>
      <p:cxnSp>
        <p:nvCxnSpPr>
          <p:cNvPr id="272" name="Straight Connector 271">
            <a:extLst>
              <a:ext uri="{FF2B5EF4-FFF2-40B4-BE49-F238E27FC236}">
                <a16:creationId xmlns:a16="http://schemas.microsoft.com/office/drawing/2014/main" id="{83682DCF-C909-4D5A-A386-B23511D9C564}"/>
              </a:ext>
            </a:extLst>
          </p:cNvPr>
          <p:cNvCxnSpPr>
            <a:cxnSpLocks/>
          </p:cNvCxnSpPr>
          <p:nvPr/>
        </p:nvCxnSpPr>
        <p:spPr>
          <a:xfrm>
            <a:off x="5182175" y="10793606"/>
            <a:ext cx="0" cy="329791"/>
          </a:xfrm>
          <a:prstGeom prst="line">
            <a:avLst/>
          </a:prstGeom>
          <a:ln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73" name="TextBox 16">
            <a:extLst>
              <a:ext uri="{FF2B5EF4-FFF2-40B4-BE49-F238E27FC236}">
                <a16:creationId xmlns:a16="http://schemas.microsoft.com/office/drawing/2014/main" id="{71CA54B9-48D8-464C-8AC6-21B9D1DAFF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1688" y="10402328"/>
            <a:ext cx="88887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Conduction &amp; Convection</a:t>
            </a:r>
          </a:p>
        </p:txBody>
      </p:sp>
      <p:cxnSp>
        <p:nvCxnSpPr>
          <p:cNvPr id="274" name="Straight Connector 273">
            <a:extLst>
              <a:ext uri="{FF2B5EF4-FFF2-40B4-BE49-F238E27FC236}">
                <a16:creationId xmlns:a16="http://schemas.microsoft.com/office/drawing/2014/main" id="{299E3B9B-72BF-47C1-A3FE-C6A5D8049B17}"/>
              </a:ext>
            </a:extLst>
          </p:cNvPr>
          <p:cNvCxnSpPr>
            <a:cxnSpLocks/>
          </p:cNvCxnSpPr>
          <p:nvPr/>
        </p:nvCxnSpPr>
        <p:spPr>
          <a:xfrm flipV="1">
            <a:off x="5449946" y="11458855"/>
            <a:ext cx="0" cy="392364"/>
          </a:xfrm>
          <a:prstGeom prst="line">
            <a:avLst/>
          </a:prstGeom>
          <a:ln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75" name="TextBox 16">
            <a:extLst>
              <a:ext uri="{FF2B5EF4-FFF2-40B4-BE49-F238E27FC236}">
                <a16:creationId xmlns:a16="http://schemas.microsoft.com/office/drawing/2014/main" id="{DF88A881-0306-4239-9486-7BFF0145B9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66223" y="11679624"/>
            <a:ext cx="82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Energy resources</a:t>
            </a:r>
          </a:p>
        </p:txBody>
      </p:sp>
      <p:cxnSp>
        <p:nvCxnSpPr>
          <p:cNvPr id="276" name="Straight Connector 275">
            <a:extLst>
              <a:ext uri="{FF2B5EF4-FFF2-40B4-BE49-F238E27FC236}">
                <a16:creationId xmlns:a16="http://schemas.microsoft.com/office/drawing/2014/main" id="{943EE132-A91E-4D0D-A80E-89B3DE4416BA}"/>
              </a:ext>
            </a:extLst>
          </p:cNvPr>
          <p:cNvCxnSpPr>
            <a:cxnSpLocks/>
          </p:cNvCxnSpPr>
          <p:nvPr/>
        </p:nvCxnSpPr>
        <p:spPr>
          <a:xfrm>
            <a:off x="5780261" y="10795888"/>
            <a:ext cx="0" cy="329791"/>
          </a:xfrm>
          <a:prstGeom prst="line">
            <a:avLst/>
          </a:prstGeom>
          <a:ln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77" name="TextBox 16">
            <a:extLst>
              <a:ext uri="{FF2B5EF4-FFF2-40B4-BE49-F238E27FC236}">
                <a16:creationId xmlns:a16="http://schemas.microsoft.com/office/drawing/2014/main" id="{A7B00543-3D86-46D2-83CF-81F254224A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209" y="10386011"/>
            <a:ext cx="88887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Energy &amp; </a:t>
            </a: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Power</a:t>
            </a:r>
          </a:p>
        </p:txBody>
      </p:sp>
      <p:cxnSp>
        <p:nvCxnSpPr>
          <p:cNvPr id="278" name="Straight Connector 277">
            <a:extLst>
              <a:ext uri="{FF2B5EF4-FFF2-40B4-BE49-F238E27FC236}">
                <a16:creationId xmlns:a16="http://schemas.microsoft.com/office/drawing/2014/main" id="{0DAAE013-1A11-4E83-9FAB-353FDF1F9551}"/>
              </a:ext>
            </a:extLst>
          </p:cNvPr>
          <p:cNvCxnSpPr>
            <a:cxnSpLocks/>
          </p:cNvCxnSpPr>
          <p:nvPr/>
        </p:nvCxnSpPr>
        <p:spPr>
          <a:xfrm flipV="1">
            <a:off x="6011945" y="11462820"/>
            <a:ext cx="0" cy="392364"/>
          </a:xfrm>
          <a:prstGeom prst="line">
            <a:avLst/>
          </a:prstGeom>
          <a:ln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79" name="TextBox 16">
            <a:extLst>
              <a:ext uri="{FF2B5EF4-FFF2-40B4-BE49-F238E27FC236}">
                <a16:creationId xmlns:a16="http://schemas.microsoft.com/office/drawing/2014/main" id="{26F03149-4A92-4005-91E8-78D24561BC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28222" y="11683589"/>
            <a:ext cx="82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Work, Energy and Machines</a:t>
            </a:r>
          </a:p>
        </p:txBody>
      </p:sp>
      <p:cxnSp>
        <p:nvCxnSpPr>
          <p:cNvPr id="280" name="Straight Connector 279">
            <a:extLst>
              <a:ext uri="{FF2B5EF4-FFF2-40B4-BE49-F238E27FC236}">
                <a16:creationId xmlns:a16="http://schemas.microsoft.com/office/drawing/2014/main" id="{8C944F6A-81F3-4498-A98D-87FCDA89095C}"/>
              </a:ext>
            </a:extLst>
          </p:cNvPr>
          <p:cNvCxnSpPr>
            <a:cxnSpLocks/>
          </p:cNvCxnSpPr>
          <p:nvPr/>
        </p:nvCxnSpPr>
        <p:spPr>
          <a:xfrm flipV="1">
            <a:off x="6699671" y="11455123"/>
            <a:ext cx="0" cy="392364"/>
          </a:xfrm>
          <a:prstGeom prst="line">
            <a:avLst/>
          </a:prstGeom>
          <a:ln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81" name="TextBox 16">
            <a:extLst>
              <a:ext uri="{FF2B5EF4-FFF2-40B4-BE49-F238E27FC236}">
                <a16:creationId xmlns:a16="http://schemas.microsoft.com/office/drawing/2014/main" id="{D26B64A1-185A-4C69-8B6A-09C1FB994D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88824" y="11699094"/>
            <a:ext cx="82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Circuits &amp; current</a:t>
            </a:r>
          </a:p>
        </p:txBody>
      </p:sp>
      <p:cxnSp>
        <p:nvCxnSpPr>
          <p:cNvPr id="282" name="Straight Connector 281">
            <a:extLst>
              <a:ext uri="{FF2B5EF4-FFF2-40B4-BE49-F238E27FC236}">
                <a16:creationId xmlns:a16="http://schemas.microsoft.com/office/drawing/2014/main" id="{40C5612A-842A-4A61-89BF-4F9D433F66CB}"/>
              </a:ext>
            </a:extLst>
          </p:cNvPr>
          <p:cNvCxnSpPr>
            <a:cxnSpLocks/>
          </p:cNvCxnSpPr>
          <p:nvPr/>
        </p:nvCxnSpPr>
        <p:spPr>
          <a:xfrm>
            <a:off x="6456243" y="10790729"/>
            <a:ext cx="0" cy="329791"/>
          </a:xfrm>
          <a:prstGeom prst="line">
            <a:avLst/>
          </a:prstGeom>
          <a:ln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83" name="TextBox 16">
            <a:extLst>
              <a:ext uri="{FF2B5EF4-FFF2-40B4-BE49-F238E27FC236}">
                <a16:creationId xmlns:a16="http://schemas.microsoft.com/office/drawing/2014/main" id="{1AFD8244-7D00-4AFD-B11E-876FDDD175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57151" y="10491467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Charging up</a:t>
            </a:r>
          </a:p>
        </p:txBody>
      </p:sp>
      <p:cxnSp>
        <p:nvCxnSpPr>
          <p:cNvPr id="284" name="Straight Connector 283">
            <a:extLst>
              <a:ext uri="{FF2B5EF4-FFF2-40B4-BE49-F238E27FC236}">
                <a16:creationId xmlns:a16="http://schemas.microsoft.com/office/drawing/2014/main" id="{5AE7CA10-4C05-447A-AECF-E3BA0125DC47}"/>
              </a:ext>
            </a:extLst>
          </p:cNvPr>
          <p:cNvCxnSpPr>
            <a:cxnSpLocks/>
          </p:cNvCxnSpPr>
          <p:nvPr/>
        </p:nvCxnSpPr>
        <p:spPr>
          <a:xfrm flipV="1">
            <a:off x="7215593" y="11469897"/>
            <a:ext cx="0" cy="392364"/>
          </a:xfrm>
          <a:prstGeom prst="line">
            <a:avLst/>
          </a:prstGeom>
          <a:ln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85" name="TextBox 16">
            <a:extLst>
              <a:ext uri="{FF2B5EF4-FFF2-40B4-BE49-F238E27FC236}">
                <a16:creationId xmlns:a16="http://schemas.microsoft.com/office/drawing/2014/main" id="{48FA8AED-A714-4230-8239-F25FABFE0F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21087" y="11705502"/>
            <a:ext cx="82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Series and parallel</a:t>
            </a:r>
          </a:p>
        </p:txBody>
      </p:sp>
      <p:cxnSp>
        <p:nvCxnSpPr>
          <p:cNvPr id="286" name="Straight Connector 285">
            <a:extLst>
              <a:ext uri="{FF2B5EF4-FFF2-40B4-BE49-F238E27FC236}">
                <a16:creationId xmlns:a16="http://schemas.microsoft.com/office/drawing/2014/main" id="{97113B87-221A-4AA1-8001-AF5665A206BF}"/>
              </a:ext>
            </a:extLst>
          </p:cNvPr>
          <p:cNvCxnSpPr>
            <a:cxnSpLocks/>
          </p:cNvCxnSpPr>
          <p:nvPr/>
        </p:nvCxnSpPr>
        <p:spPr>
          <a:xfrm>
            <a:off x="7047412" y="10788581"/>
            <a:ext cx="0" cy="329791"/>
          </a:xfrm>
          <a:prstGeom prst="line">
            <a:avLst/>
          </a:prstGeom>
          <a:ln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87" name="TextBox 16">
            <a:extLst>
              <a:ext uri="{FF2B5EF4-FFF2-40B4-BE49-F238E27FC236}">
                <a16:creationId xmlns:a16="http://schemas.microsoft.com/office/drawing/2014/main" id="{71A4FA44-D8FC-4CC0-86DD-D8F9349541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16746" y="10542317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Potential difference</a:t>
            </a:r>
          </a:p>
        </p:txBody>
      </p:sp>
      <p:cxnSp>
        <p:nvCxnSpPr>
          <p:cNvPr id="288" name="Straight Connector 287">
            <a:extLst>
              <a:ext uri="{FF2B5EF4-FFF2-40B4-BE49-F238E27FC236}">
                <a16:creationId xmlns:a16="http://schemas.microsoft.com/office/drawing/2014/main" id="{1AA7A93C-F424-4025-A468-224F74EBBC51}"/>
              </a:ext>
            </a:extLst>
          </p:cNvPr>
          <p:cNvCxnSpPr>
            <a:cxnSpLocks/>
          </p:cNvCxnSpPr>
          <p:nvPr/>
        </p:nvCxnSpPr>
        <p:spPr>
          <a:xfrm flipV="1">
            <a:off x="7764645" y="11455961"/>
            <a:ext cx="0" cy="392364"/>
          </a:xfrm>
          <a:prstGeom prst="line">
            <a:avLst/>
          </a:prstGeom>
          <a:ln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89" name="TextBox 16">
            <a:extLst>
              <a:ext uri="{FF2B5EF4-FFF2-40B4-BE49-F238E27FC236}">
                <a16:creationId xmlns:a16="http://schemas.microsoft.com/office/drawing/2014/main" id="{B24DC3B9-2815-42AC-B2C7-AAF711F3EA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11601" y="11714447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Resistance</a:t>
            </a:r>
          </a:p>
        </p:txBody>
      </p:sp>
      <p:cxnSp>
        <p:nvCxnSpPr>
          <p:cNvPr id="290" name="Straight Connector 289">
            <a:extLst>
              <a:ext uri="{FF2B5EF4-FFF2-40B4-BE49-F238E27FC236}">
                <a16:creationId xmlns:a16="http://schemas.microsoft.com/office/drawing/2014/main" id="{E1A5B9A1-1A0A-423F-93C6-433BB5E7D475}"/>
              </a:ext>
            </a:extLst>
          </p:cNvPr>
          <p:cNvCxnSpPr>
            <a:cxnSpLocks/>
          </p:cNvCxnSpPr>
          <p:nvPr/>
        </p:nvCxnSpPr>
        <p:spPr>
          <a:xfrm>
            <a:off x="7737426" y="10788581"/>
            <a:ext cx="0" cy="329791"/>
          </a:xfrm>
          <a:prstGeom prst="line">
            <a:avLst/>
          </a:prstGeom>
          <a:ln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91" name="TextBox 16">
            <a:extLst>
              <a:ext uri="{FF2B5EF4-FFF2-40B4-BE49-F238E27FC236}">
                <a16:creationId xmlns:a16="http://schemas.microsoft.com/office/drawing/2014/main" id="{B0E4FCFD-8534-4870-943C-8697B5CCF2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05789" y="10399091"/>
            <a:ext cx="82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Magnets and magnetic fields</a:t>
            </a:r>
          </a:p>
        </p:txBody>
      </p:sp>
      <p:cxnSp>
        <p:nvCxnSpPr>
          <p:cNvPr id="292" name="Straight Connector 291">
            <a:extLst>
              <a:ext uri="{FF2B5EF4-FFF2-40B4-BE49-F238E27FC236}">
                <a16:creationId xmlns:a16="http://schemas.microsoft.com/office/drawing/2014/main" id="{7711DC44-BA43-406E-95FC-36895C342F9A}"/>
              </a:ext>
            </a:extLst>
          </p:cNvPr>
          <p:cNvCxnSpPr>
            <a:cxnSpLocks/>
          </p:cNvCxnSpPr>
          <p:nvPr/>
        </p:nvCxnSpPr>
        <p:spPr>
          <a:xfrm flipH="1" flipV="1">
            <a:off x="8199180" y="11406345"/>
            <a:ext cx="51183" cy="415588"/>
          </a:xfrm>
          <a:prstGeom prst="line">
            <a:avLst/>
          </a:prstGeom>
          <a:ln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93" name="TextBox 16">
            <a:extLst>
              <a:ext uri="{FF2B5EF4-FFF2-40B4-BE49-F238E27FC236}">
                <a16:creationId xmlns:a16="http://schemas.microsoft.com/office/drawing/2014/main" id="{2F86BFF1-D050-42AF-8898-4BC57A600D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29439" y="11760903"/>
            <a:ext cx="93851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Electromagnetism</a:t>
            </a:r>
          </a:p>
        </p:txBody>
      </p:sp>
      <p:cxnSp>
        <p:nvCxnSpPr>
          <p:cNvPr id="294" name="Straight Connector 293">
            <a:extLst>
              <a:ext uri="{FF2B5EF4-FFF2-40B4-BE49-F238E27FC236}">
                <a16:creationId xmlns:a16="http://schemas.microsoft.com/office/drawing/2014/main" id="{AD44056A-520A-4F2E-9DF0-62EDDE76D93C}"/>
              </a:ext>
            </a:extLst>
          </p:cNvPr>
          <p:cNvCxnSpPr>
            <a:cxnSpLocks/>
            <a:stCxn id="295" idx="1"/>
          </p:cNvCxnSpPr>
          <p:nvPr/>
        </p:nvCxnSpPr>
        <p:spPr>
          <a:xfrm flipH="1" flipV="1">
            <a:off x="8608602" y="11247638"/>
            <a:ext cx="276368" cy="63252"/>
          </a:xfrm>
          <a:prstGeom prst="line">
            <a:avLst/>
          </a:prstGeom>
          <a:ln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95" name="TextBox 16">
            <a:extLst>
              <a:ext uri="{FF2B5EF4-FFF2-40B4-BE49-F238E27FC236}">
                <a16:creationId xmlns:a16="http://schemas.microsoft.com/office/drawing/2014/main" id="{F4AF0B9A-B8B3-4B7B-B23D-3145120DBF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84970" y="10956947"/>
            <a:ext cx="86276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eaLnBrk="1" hangingPunct="1"/>
            <a:r>
              <a:rPr lang="en-US" altLang="en-US" sz="800" dirty="0">
                <a:cs typeface="Calibri" panose="020F0502020204030204" pitchFamily="34" charset="0"/>
              </a:rPr>
              <a:t>New technology - homes, hospitals &amp; more</a:t>
            </a:r>
          </a:p>
        </p:txBody>
      </p:sp>
      <p:cxnSp>
        <p:nvCxnSpPr>
          <p:cNvPr id="296" name="Straight Connector 295">
            <a:extLst>
              <a:ext uri="{FF2B5EF4-FFF2-40B4-BE49-F238E27FC236}">
                <a16:creationId xmlns:a16="http://schemas.microsoft.com/office/drawing/2014/main" id="{4EAF0524-1DA4-45F0-9DB4-8936E7B7752D}"/>
              </a:ext>
            </a:extLst>
          </p:cNvPr>
          <p:cNvCxnSpPr>
            <a:cxnSpLocks/>
          </p:cNvCxnSpPr>
          <p:nvPr/>
        </p:nvCxnSpPr>
        <p:spPr>
          <a:xfrm flipH="1">
            <a:off x="8967957" y="9683203"/>
            <a:ext cx="280156" cy="0"/>
          </a:xfrm>
          <a:prstGeom prst="line">
            <a:avLst/>
          </a:prstGeom>
          <a:ln>
            <a:solidFill>
              <a:srgbClr val="FFFF00"/>
            </a:solidFill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97" name="TextBox 16">
            <a:extLst>
              <a:ext uri="{FF2B5EF4-FFF2-40B4-BE49-F238E27FC236}">
                <a16:creationId xmlns:a16="http://schemas.microsoft.com/office/drawing/2014/main" id="{9BE46B98-676B-43DA-B8B6-BFC955BB77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97078" y="9455315"/>
            <a:ext cx="82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Kinetic</a:t>
            </a: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 energy</a:t>
            </a:r>
          </a:p>
        </p:txBody>
      </p:sp>
      <p:sp>
        <p:nvSpPr>
          <p:cNvPr id="298" name="TextBox 16">
            <a:extLst>
              <a:ext uri="{FF2B5EF4-FFF2-40B4-BE49-F238E27FC236}">
                <a16:creationId xmlns:a16="http://schemas.microsoft.com/office/drawing/2014/main" id="{E01B0A88-D38B-489A-8898-BAF38AC40A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12219" y="9644143"/>
            <a:ext cx="93105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Gravitational energy</a:t>
            </a:r>
          </a:p>
        </p:txBody>
      </p:sp>
      <p:cxnSp>
        <p:nvCxnSpPr>
          <p:cNvPr id="300" name="Straight Connector 299">
            <a:extLst>
              <a:ext uri="{FF2B5EF4-FFF2-40B4-BE49-F238E27FC236}">
                <a16:creationId xmlns:a16="http://schemas.microsoft.com/office/drawing/2014/main" id="{5A60DA3E-ECBD-4907-BA3E-F9CF7BE3AC20}"/>
              </a:ext>
            </a:extLst>
          </p:cNvPr>
          <p:cNvCxnSpPr>
            <a:cxnSpLocks/>
          </p:cNvCxnSpPr>
          <p:nvPr/>
        </p:nvCxnSpPr>
        <p:spPr>
          <a:xfrm flipH="1">
            <a:off x="8846068" y="9321662"/>
            <a:ext cx="292109" cy="76478"/>
          </a:xfrm>
          <a:prstGeom prst="line">
            <a:avLst/>
          </a:prstGeom>
          <a:ln>
            <a:solidFill>
              <a:srgbClr val="FFFF00"/>
            </a:solidFill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301" name="TextBox 16">
            <a:extLst>
              <a:ext uri="{FF2B5EF4-FFF2-40B4-BE49-F238E27FC236}">
                <a16:creationId xmlns:a16="http://schemas.microsoft.com/office/drawing/2014/main" id="{52FF2ECF-F34E-4D0B-B6A3-712784A417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94763" y="9042691"/>
            <a:ext cx="82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Energy transfers</a:t>
            </a:r>
          </a:p>
        </p:txBody>
      </p:sp>
      <p:cxnSp>
        <p:nvCxnSpPr>
          <p:cNvPr id="302" name="Straight Connector 301">
            <a:extLst>
              <a:ext uri="{FF2B5EF4-FFF2-40B4-BE49-F238E27FC236}">
                <a16:creationId xmlns:a16="http://schemas.microsoft.com/office/drawing/2014/main" id="{18D099F4-D72B-45E0-9F08-E671AF9B40A7}"/>
              </a:ext>
            </a:extLst>
          </p:cNvPr>
          <p:cNvCxnSpPr>
            <a:cxnSpLocks/>
          </p:cNvCxnSpPr>
          <p:nvPr/>
        </p:nvCxnSpPr>
        <p:spPr>
          <a:xfrm flipH="1">
            <a:off x="8616962" y="8995793"/>
            <a:ext cx="292109" cy="76478"/>
          </a:xfrm>
          <a:prstGeom prst="line">
            <a:avLst/>
          </a:prstGeom>
          <a:ln>
            <a:solidFill>
              <a:srgbClr val="FFFF00"/>
            </a:solidFill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303" name="TextBox 16">
            <a:extLst>
              <a:ext uri="{FF2B5EF4-FFF2-40B4-BE49-F238E27FC236}">
                <a16:creationId xmlns:a16="http://schemas.microsoft.com/office/drawing/2014/main" id="{F0A0D831-AEDB-44ED-B290-4B9DBFFCB8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43518" y="8756825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Efficiency </a:t>
            </a:r>
          </a:p>
        </p:txBody>
      </p:sp>
      <p:cxnSp>
        <p:nvCxnSpPr>
          <p:cNvPr id="304" name="Straight Connector 303">
            <a:extLst>
              <a:ext uri="{FF2B5EF4-FFF2-40B4-BE49-F238E27FC236}">
                <a16:creationId xmlns:a16="http://schemas.microsoft.com/office/drawing/2014/main" id="{F0B43ABB-C514-4869-8A5B-146491E0D0FC}"/>
              </a:ext>
            </a:extLst>
          </p:cNvPr>
          <p:cNvCxnSpPr>
            <a:cxnSpLocks/>
          </p:cNvCxnSpPr>
          <p:nvPr/>
        </p:nvCxnSpPr>
        <p:spPr>
          <a:xfrm flipH="1">
            <a:off x="8305096" y="8632525"/>
            <a:ext cx="213092" cy="156256"/>
          </a:xfrm>
          <a:prstGeom prst="line">
            <a:avLst/>
          </a:prstGeom>
          <a:ln>
            <a:solidFill>
              <a:srgbClr val="FFFF00"/>
            </a:solidFill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305" name="TextBox 16">
            <a:extLst>
              <a:ext uri="{FF2B5EF4-FFF2-40B4-BE49-F238E27FC236}">
                <a16:creationId xmlns:a16="http://schemas.microsoft.com/office/drawing/2014/main" id="{68E2C1D8-F098-45AF-8156-73EBE80494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71678" y="8226059"/>
            <a:ext cx="93105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Renewable and non-renewable energy</a:t>
            </a:r>
          </a:p>
        </p:txBody>
      </p:sp>
      <p:cxnSp>
        <p:nvCxnSpPr>
          <p:cNvPr id="306" name="Straight Connector 305">
            <a:extLst>
              <a:ext uri="{FF2B5EF4-FFF2-40B4-BE49-F238E27FC236}">
                <a16:creationId xmlns:a16="http://schemas.microsoft.com/office/drawing/2014/main" id="{11534C9A-E238-4AFF-A5AA-97ED7FEDBA56}"/>
              </a:ext>
            </a:extLst>
          </p:cNvPr>
          <p:cNvCxnSpPr>
            <a:cxnSpLocks/>
          </p:cNvCxnSpPr>
          <p:nvPr/>
        </p:nvCxnSpPr>
        <p:spPr>
          <a:xfrm>
            <a:off x="8135141" y="9797738"/>
            <a:ext cx="288998" cy="0"/>
          </a:xfrm>
          <a:prstGeom prst="line">
            <a:avLst/>
          </a:prstGeom>
          <a:ln>
            <a:solidFill>
              <a:srgbClr val="FFFF00"/>
            </a:solidFill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307" name="Rectangle 306">
            <a:extLst>
              <a:ext uri="{FF2B5EF4-FFF2-40B4-BE49-F238E27FC236}">
                <a16:creationId xmlns:a16="http://schemas.microsoft.com/office/drawing/2014/main" id="{E145FC6E-E57B-4E1B-B481-4B8421906D39}"/>
              </a:ext>
            </a:extLst>
          </p:cNvPr>
          <p:cNvSpPr/>
          <p:nvPr/>
        </p:nvSpPr>
        <p:spPr>
          <a:xfrm>
            <a:off x="7894914" y="8601076"/>
            <a:ext cx="74612" cy="7588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cxnSp>
        <p:nvCxnSpPr>
          <p:cNvPr id="311" name="Straight Connector 310">
            <a:extLst>
              <a:ext uri="{FF2B5EF4-FFF2-40B4-BE49-F238E27FC236}">
                <a16:creationId xmlns:a16="http://schemas.microsoft.com/office/drawing/2014/main" id="{2A0A1FED-478A-4DF9-B605-37155671C50A}"/>
              </a:ext>
            </a:extLst>
          </p:cNvPr>
          <p:cNvCxnSpPr>
            <a:cxnSpLocks/>
          </p:cNvCxnSpPr>
          <p:nvPr/>
        </p:nvCxnSpPr>
        <p:spPr>
          <a:xfrm flipV="1">
            <a:off x="6917518" y="9160531"/>
            <a:ext cx="0" cy="322262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2" name="Straight Connector 311">
            <a:extLst>
              <a:ext uri="{FF2B5EF4-FFF2-40B4-BE49-F238E27FC236}">
                <a16:creationId xmlns:a16="http://schemas.microsoft.com/office/drawing/2014/main" id="{F1B10B63-7D05-43D2-9507-C9BE2A3E9E01}"/>
              </a:ext>
            </a:extLst>
          </p:cNvPr>
          <p:cNvCxnSpPr>
            <a:cxnSpLocks/>
          </p:cNvCxnSpPr>
          <p:nvPr/>
        </p:nvCxnSpPr>
        <p:spPr>
          <a:xfrm>
            <a:off x="7336439" y="8590321"/>
            <a:ext cx="1730" cy="311359"/>
          </a:xfrm>
          <a:prstGeom prst="line">
            <a:avLst/>
          </a:prstGeom>
          <a:ln>
            <a:solidFill>
              <a:srgbClr val="FFFF00"/>
            </a:solidFill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313" name="TextBox 16">
            <a:extLst>
              <a:ext uri="{FF2B5EF4-FFF2-40B4-BE49-F238E27FC236}">
                <a16:creationId xmlns:a16="http://schemas.microsoft.com/office/drawing/2014/main" id="{F20A7295-37E8-44C8-AFEF-CD37D6EB5B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78527" y="8192490"/>
            <a:ext cx="82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Forces and quantities</a:t>
            </a:r>
          </a:p>
        </p:txBody>
      </p:sp>
      <p:sp>
        <p:nvSpPr>
          <p:cNvPr id="314" name="TextBox 16">
            <a:extLst>
              <a:ext uri="{FF2B5EF4-FFF2-40B4-BE49-F238E27FC236}">
                <a16:creationId xmlns:a16="http://schemas.microsoft.com/office/drawing/2014/main" id="{9BFEA8E9-B034-4586-B720-BF6E7F8CBA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22174" y="9400254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Momentum</a:t>
            </a:r>
          </a:p>
        </p:txBody>
      </p:sp>
      <p:cxnSp>
        <p:nvCxnSpPr>
          <p:cNvPr id="315" name="Straight Connector 314">
            <a:extLst>
              <a:ext uri="{FF2B5EF4-FFF2-40B4-BE49-F238E27FC236}">
                <a16:creationId xmlns:a16="http://schemas.microsoft.com/office/drawing/2014/main" id="{CAF42EA3-68FB-43C3-ACC5-7485B786C302}"/>
              </a:ext>
            </a:extLst>
          </p:cNvPr>
          <p:cNvCxnSpPr>
            <a:cxnSpLocks/>
          </p:cNvCxnSpPr>
          <p:nvPr/>
        </p:nvCxnSpPr>
        <p:spPr>
          <a:xfrm>
            <a:off x="6771159" y="8605528"/>
            <a:ext cx="1730" cy="311359"/>
          </a:xfrm>
          <a:prstGeom prst="line">
            <a:avLst/>
          </a:prstGeom>
          <a:ln>
            <a:solidFill>
              <a:srgbClr val="FFFF00"/>
            </a:solidFill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316" name="TextBox 16">
            <a:extLst>
              <a:ext uri="{FF2B5EF4-FFF2-40B4-BE49-F238E27FC236}">
                <a16:creationId xmlns:a16="http://schemas.microsoft.com/office/drawing/2014/main" id="{E19BA32F-4CF7-4392-9577-D989617CB4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88969" y="8161869"/>
            <a:ext cx="82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Vectors and scalars</a:t>
            </a:r>
          </a:p>
        </p:txBody>
      </p:sp>
      <p:cxnSp>
        <p:nvCxnSpPr>
          <p:cNvPr id="317" name="Straight Connector 316">
            <a:extLst>
              <a:ext uri="{FF2B5EF4-FFF2-40B4-BE49-F238E27FC236}">
                <a16:creationId xmlns:a16="http://schemas.microsoft.com/office/drawing/2014/main" id="{A397686D-2688-4AE2-84C8-93F1CAE885BF}"/>
              </a:ext>
            </a:extLst>
          </p:cNvPr>
          <p:cNvCxnSpPr>
            <a:cxnSpLocks/>
          </p:cNvCxnSpPr>
          <p:nvPr/>
        </p:nvCxnSpPr>
        <p:spPr>
          <a:xfrm flipV="1">
            <a:off x="7455438" y="9126317"/>
            <a:ext cx="0" cy="322262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8" name="TextBox 16">
            <a:extLst>
              <a:ext uri="{FF2B5EF4-FFF2-40B4-BE49-F238E27FC236}">
                <a16:creationId xmlns:a16="http://schemas.microsoft.com/office/drawing/2014/main" id="{4C5FEA6E-9491-466B-9B2B-0AF855DBAC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38445" y="9419618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Newton</a:t>
            </a:r>
          </a:p>
        </p:txBody>
      </p:sp>
      <p:sp>
        <p:nvSpPr>
          <p:cNvPr id="320" name="Rectangle 319">
            <a:extLst>
              <a:ext uri="{FF2B5EF4-FFF2-40B4-BE49-F238E27FC236}">
                <a16:creationId xmlns:a16="http://schemas.microsoft.com/office/drawing/2014/main" id="{85928CAA-BC7A-462A-804A-9F79B35541C2}"/>
              </a:ext>
            </a:extLst>
          </p:cNvPr>
          <p:cNvSpPr/>
          <p:nvPr/>
        </p:nvSpPr>
        <p:spPr>
          <a:xfrm>
            <a:off x="5398232" y="8654619"/>
            <a:ext cx="66899" cy="7588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cxnSp>
        <p:nvCxnSpPr>
          <p:cNvPr id="321" name="Straight Connector 320">
            <a:extLst>
              <a:ext uri="{FF2B5EF4-FFF2-40B4-BE49-F238E27FC236}">
                <a16:creationId xmlns:a16="http://schemas.microsoft.com/office/drawing/2014/main" id="{4CD56B56-D775-4D32-A06B-259E778012F5}"/>
              </a:ext>
            </a:extLst>
          </p:cNvPr>
          <p:cNvCxnSpPr>
            <a:cxnSpLocks/>
          </p:cNvCxnSpPr>
          <p:nvPr/>
        </p:nvCxnSpPr>
        <p:spPr>
          <a:xfrm flipV="1">
            <a:off x="6415144" y="9136992"/>
            <a:ext cx="0" cy="322262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2" name="TextBox 16">
            <a:extLst>
              <a:ext uri="{FF2B5EF4-FFF2-40B4-BE49-F238E27FC236}">
                <a16:creationId xmlns:a16="http://schemas.microsoft.com/office/drawing/2014/main" id="{C562B849-9A1F-42ED-84D3-0E96748A04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2194" y="9404093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Resultant forces</a:t>
            </a:r>
          </a:p>
        </p:txBody>
      </p:sp>
      <p:cxnSp>
        <p:nvCxnSpPr>
          <p:cNvPr id="323" name="Straight Connector 322">
            <a:extLst>
              <a:ext uri="{FF2B5EF4-FFF2-40B4-BE49-F238E27FC236}">
                <a16:creationId xmlns:a16="http://schemas.microsoft.com/office/drawing/2014/main" id="{5CF8A45F-7A05-40CE-AF0B-21740299237D}"/>
              </a:ext>
            </a:extLst>
          </p:cNvPr>
          <p:cNvCxnSpPr>
            <a:cxnSpLocks/>
          </p:cNvCxnSpPr>
          <p:nvPr/>
        </p:nvCxnSpPr>
        <p:spPr>
          <a:xfrm>
            <a:off x="6203491" y="8581871"/>
            <a:ext cx="1730" cy="311359"/>
          </a:xfrm>
          <a:prstGeom prst="line">
            <a:avLst/>
          </a:prstGeom>
          <a:ln>
            <a:solidFill>
              <a:srgbClr val="FFFF00"/>
            </a:solidFill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324" name="TextBox 16">
            <a:extLst>
              <a:ext uri="{FF2B5EF4-FFF2-40B4-BE49-F238E27FC236}">
                <a16:creationId xmlns:a16="http://schemas.microsoft.com/office/drawing/2014/main" id="{2513F626-6FC0-4B32-B1AD-C9D0BD33B1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88270" y="8330458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Mass and weight</a:t>
            </a:r>
          </a:p>
        </p:txBody>
      </p:sp>
      <p:cxnSp>
        <p:nvCxnSpPr>
          <p:cNvPr id="325" name="Straight Connector 324">
            <a:extLst>
              <a:ext uri="{FF2B5EF4-FFF2-40B4-BE49-F238E27FC236}">
                <a16:creationId xmlns:a16="http://schemas.microsoft.com/office/drawing/2014/main" id="{E702F94A-635F-4D8E-A664-72CB53383C35}"/>
              </a:ext>
            </a:extLst>
          </p:cNvPr>
          <p:cNvCxnSpPr>
            <a:cxnSpLocks/>
          </p:cNvCxnSpPr>
          <p:nvPr/>
        </p:nvCxnSpPr>
        <p:spPr>
          <a:xfrm flipV="1">
            <a:off x="5858056" y="9141540"/>
            <a:ext cx="0" cy="322262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6" name="TextBox 16">
            <a:extLst>
              <a:ext uri="{FF2B5EF4-FFF2-40B4-BE49-F238E27FC236}">
                <a16:creationId xmlns:a16="http://schemas.microsoft.com/office/drawing/2014/main" id="{D56B2AD1-6477-4D7F-BE7C-DB831A9B69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60440" y="9403655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Stopping distances</a:t>
            </a:r>
          </a:p>
        </p:txBody>
      </p:sp>
      <p:cxnSp>
        <p:nvCxnSpPr>
          <p:cNvPr id="328" name="Straight Connector 327">
            <a:extLst>
              <a:ext uri="{FF2B5EF4-FFF2-40B4-BE49-F238E27FC236}">
                <a16:creationId xmlns:a16="http://schemas.microsoft.com/office/drawing/2014/main" id="{DED6BA1A-6C27-485B-9746-DC8095BDF49E}"/>
              </a:ext>
            </a:extLst>
          </p:cNvPr>
          <p:cNvCxnSpPr>
            <a:cxnSpLocks/>
          </p:cNvCxnSpPr>
          <p:nvPr/>
        </p:nvCxnSpPr>
        <p:spPr>
          <a:xfrm>
            <a:off x="5683990" y="8587016"/>
            <a:ext cx="1730" cy="311359"/>
          </a:xfrm>
          <a:prstGeom prst="line">
            <a:avLst/>
          </a:prstGeom>
          <a:ln>
            <a:solidFill>
              <a:srgbClr val="FFFF00"/>
            </a:solidFill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329" name="TextBox 16">
            <a:extLst>
              <a:ext uri="{FF2B5EF4-FFF2-40B4-BE49-F238E27FC236}">
                <a16:creationId xmlns:a16="http://schemas.microsoft.com/office/drawing/2014/main" id="{24307334-9EF2-4A1B-8088-9BA8E109E4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73434" y="8316589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Crash</a:t>
            </a: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 hazards</a:t>
            </a:r>
          </a:p>
        </p:txBody>
      </p:sp>
      <p:sp>
        <p:nvSpPr>
          <p:cNvPr id="349" name="TextBox 16">
            <a:extLst>
              <a:ext uri="{FF2B5EF4-FFF2-40B4-BE49-F238E27FC236}">
                <a16:creationId xmlns:a16="http://schemas.microsoft.com/office/drawing/2014/main" id="{F2C0CBEE-84B9-4F02-9C45-905F7F2061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97680" y="8174495"/>
            <a:ext cx="82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EM radiation dangers</a:t>
            </a:r>
          </a:p>
        </p:txBody>
      </p:sp>
      <p:cxnSp>
        <p:nvCxnSpPr>
          <p:cNvPr id="350" name="Straight Connector 349">
            <a:extLst>
              <a:ext uri="{FF2B5EF4-FFF2-40B4-BE49-F238E27FC236}">
                <a16:creationId xmlns:a16="http://schemas.microsoft.com/office/drawing/2014/main" id="{F306A231-AA51-46B7-B7A5-F70259982808}"/>
              </a:ext>
            </a:extLst>
          </p:cNvPr>
          <p:cNvCxnSpPr>
            <a:cxnSpLocks/>
          </p:cNvCxnSpPr>
          <p:nvPr/>
        </p:nvCxnSpPr>
        <p:spPr>
          <a:xfrm>
            <a:off x="2012847" y="8583172"/>
            <a:ext cx="0" cy="262748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1" name="Straight Connector 350">
            <a:extLst>
              <a:ext uri="{FF2B5EF4-FFF2-40B4-BE49-F238E27FC236}">
                <a16:creationId xmlns:a16="http://schemas.microsoft.com/office/drawing/2014/main" id="{0D0BBB15-2ED4-4807-B7FF-F7BCF28A7CF5}"/>
              </a:ext>
            </a:extLst>
          </p:cNvPr>
          <p:cNvCxnSpPr>
            <a:cxnSpLocks/>
          </p:cNvCxnSpPr>
          <p:nvPr/>
        </p:nvCxnSpPr>
        <p:spPr>
          <a:xfrm flipV="1">
            <a:off x="2091859" y="9179120"/>
            <a:ext cx="0" cy="286448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2" name="TextBox 16">
            <a:extLst>
              <a:ext uri="{FF2B5EF4-FFF2-40B4-BE49-F238E27FC236}">
                <a16:creationId xmlns:a16="http://schemas.microsoft.com/office/drawing/2014/main" id="{56BBBDC2-A3BF-453F-8CB4-84F34EC6A8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3654" y="9418711"/>
            <a:ext cx="82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Using the short and long wavelengths</a:t>
            </a:r>
          </a:p>
        </p:txBody>
      </p:sp>
      <p:cxnSp>
        <p:nvCxnSpPr>
          <p:cNvPr id="354" name="Straight Connector 353">
            <a:extLst>
              <a:ext uri="{FF2B5EF4-FFF2-40B4-BE49-F238E27FC236}">
                <a16:creationId xmlns:a16="http://schemas.microsoft.com/office/drawing/2014/main" id="{95EF70D4-A096-41CC-A5D9-F3B0086030D8}"/>
              </a:ext>
            </a:extLst>
          </p:cNvPr>
          <p:cNvCxnSpPr>
            <a:cxnSpLocks/>
          </p:cNvCxnSpPr>
          <p:nvPr/>
        </p:nvCxnSpPr>
        <p:spPr>
          <a:xfrm>
            <a:off x="2606309" y="8580603"/>
            <a:ext cx="0" cy="262748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6" name="Straight Connector 355">
            <a:extLst>
              <a:ext uri="{FF2B5EF4-FFF2-40B4-BE49-F238E27FC236}">
                <a16:creationId xmlns:a16="http://schemas.microsoft.com/office/drawing/2014/main" id="{E02197D3-8271-46C3-8029-952EAD88B0A5}"/>
              </a:ext>
            </a:extLst>
          </p:cNvPr>
          <p:cNvCxnSpPr>
            <a:cxnSpLocks/>
          </p:cNvCxnSpPr>
          <p:nvPr/>
        </p:nvCxnSpPr>
        <p:spPr>
          <a:xfrm flipV="1">
            <a:off x="2802882" y="9197150"/>
            <a:ext cx="0" cy="286448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7" name="TextBox 16">
            <a:extLst>
              <a:ext uri="{FF2B5EF4-FFF2-40B4-BE49-F238E27FC236}">
                <a16:creationId xmlns:a16="http://schemas.microsoft.com/office/drawing/2014/main" id="{AFE81660-828B-4AFC-84C6-D59259E0C6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84777" y="9395117"/>
            <a:ext cx="8623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The electromagnetic spectrum</a:t>
            </a:r>
          </a:p>
        </p:txBody>
      </p:sp>
      <p:sp>
        <p:nvSpPr>
          <p:cNvPr id="358" name="TextBox 16">
            <a:extLst>
              <a:ext uri="{FF2B5EF4-FFF2-40B4-BE49-F238E27FC236}">
                <a16:creationId xmlns:a16="http://schemas.microsoft.com/office/drawing/2014/main" id="{73C86F71-BD7A-430C-845A-AE648D156F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0997" y="8138335"/>
            <a:ext cx="87451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Electromagnetic waves</a:t>
            </a:r>
          </a:p>
        </p:txBody>
      </p:sp>
      <p:cxnSp>
        <p:nvCxnSpPr>
          <p:cNvPr id="362" name="Straight Connector 361">
            <a:extLst>
              <a:ext uri="{FF2B5EF4-FFF2-40B4-BE49-F238E27FC236}">
                <a16:creationId xmlns:a16="http://schemas.microsoft.com/office/drawing/2014/main" id="{241A371C-0DE0-4846-BB6F-AA57FB75974C}"/>
              </a:ext>
            </a:extLst>
          </p:cNvPr>
          <p:cNvCxnSpPr>
            <a:cxnSpLocks/>
          </p:cNvCxnSpPr>
          <p:nvPr/>
        </p:nvCxnSpPr>
        <p:spPr>
          <a:xfrm flipV="1">
            <a:off x="1216565" y="9029062"/>
            <a:ext cx="339139" cy="57412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3" name="TextBox 16">
            <a:extLst>
              <a:ext uri="{FF2B5EF4-FFF2-40B4-BE49-F238E27FC236}">
                <a16:creationId xmlns:a16="http://schemas.microsoft.com/office/drawing/2014/main" id="{9613AD5C-34FD-4222-9550-2B8A2E525B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7981" y="9052809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Atomic models</a:t>
            </a:r>
          </a:p>
        </p:txBody>
      </p:sp>
      <p:cxnSp>
        <p:nvCxnSpPr>
          <p:cNvPr id="365" name="Straight Connector 364">
            <a:extLst>
              <a:ext uri="{FF2B5EF4-FFF2-40B4-BE49-F238E27FC236}">
                <a16:creationId xmlns:a16="http://schemas.microsoft.com/office/drawing/2014/main" id="{355C0C76-7DE4-4430-A6D3-E2EC95A606DA}"/>
              </a:ext>
            </a:extLst>
          </p:cNvPr>
          <p:cNvCxnSpPr>
            <a:cxnSpLocks/>
          </p:cNvCxnSpPr>
          <p:nvPr/>
        </p:nvCxnSpPr>
        <p:spPr>
          <a:xfrm flipV="1">
            <a:off x="907611" y="8704470"/>
            <a:ext cx="348978" cy="17973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7" name="TextBox 16">
            <a:extLst>
              <a:ext uri="{FF2B5EF4-FFF2-40B4-BE49-F238E27FC236}">
                <a16:creationId xmlns:a16="http://schemas.microsoft.com/office/drawing/2014/main" id="{E40C3C87-75E4-4072-BA56-988824842F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2833" y="8600498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Inside atoms</a:t>
            </a:r>
          </a:p>
        </p:txBody>
      </p:sp>
      <p:cxnSp>
        <p:nvCxnSpPr>
          <p:cNvPr id="368" name="Straight Connector 367">
            <a:extLst>
              <a:ext uri="{FF2B5EF4-FFF2-40B4-BE49-F238E27FC236}">
                <a16:creationId xmlns:a16="http://schemas.microsoft.com/office/drawing/2014/main" id="{699E84BF-BD0D-45F8-BDDA-007DA31E2147}"/>
              </a:ext>
            </a:extLst>
          </p:cNvPr>
          <p:cNvCxnSpPr>
            <a:cxnSpLocks/>
          </p:cNvCxnSpPr>
          <p:nvPr/>
        </p:nvCxnSpPr>
        <p:spPr>
          <a:xfrm>
            <a:off x="800245" y="8318975"/>
            <a:ext cx="316917" cy="3033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9" name="Straight Connector 368">
            <a:extLst>
              <a:ext uri="{FF2B5EF4-FFF2-40B4-BE49-F238E27FC236}">
                <a16:creationId xmlns:a16="http://schemas.microsoft.com/office/drawing/2014/main" id="{C9EF61AA-5D18-40F7-8A9E-C3090CD7CBA6}"/>
              </a:ext>
            </a:extLst>
          </p:cNvPr>
          <p:cNvCxnSpPr>
            <a:cxnSpLocks/>
          </p:cNvCxnSpPr>
          <p:nvPr/>
        </p:nvCxnSpPr>
        <p:spPr>
          <a:xfrm>
            <a:off x="777582" y="7420495"/>
            <a:ext cx="362777" cy="8517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0" name="TextBox 16">
            <a:extLst>
              <a:ext uri="{FF2B5EF4-FFF2-40B4-BE49-F238E27FC236}">
                <a16:creationId xmlns:a16="http://schemas.microsoft.com/office/drawing/2014/main" id="{E632A0E0-C119-4B87-B79C-942F367B4E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379" y="7235775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Alpha, beta and gamma </a:t>
            </a:r>
          </a:p>
        </p:txBody>
      </p:sp>
      <p:cxnSp>
        <p:nvCxnSpPr>
          <p:cNvPr id="371" name="Straight Connector 370">
            <a:extLst>
              <a:ext uri="{FF2B5EF4-FFF2-40B4-BE49-F238E27FC236}">
                <a16:creationId xmlns:a16="http://schemas.microsoft.com/office/drawing/2014/main" id="{E0B98522-CCD8-4B28-A8BD-3589DD4944B1}"/>
              </a:ext>
            </a:extLst>
          </p:cNvPr>
          <p:cNvCxnSpPr>
            <a:cxnSpLocks/>
          </p:cNvCxnSpPr>
          <p:nvPr/>
        </p:nvCxnSpPr>
        <p:spPr>
          <a:xfrm>
            <a:off x="955581" y="7098782"/>
            <a:ext cx="352880" cy="25940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2" name="TextBox 16">
            <a:extLst>
              <a:ext uri="{FF2B5EF4-FFF2-40B4-BE49-F238E27FC236}">
                <a16:creationId xmlns:a16="http://schemas.microsoft.com/office/drawing/2014/main" id="{5870B8DD-348A-45B6-BA10-3B813B3455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4875" y="6862608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Background radiation</a:t>
            </a:r>
          </a:p>
        </p:txBody>
      </p:sp>
      <p:cxnSp>
        <p:nvCxnSpPr>
          <p:cNvPr id="373" name="Straight Connector 372">
            <a:extLst>
              <a:ext uri="{FF2B5EF4-FFF2-40B4-BE49-F238E27FC236}">
                <a16:creationId xmlns:a16="http://schemas.microsoft.com/office/drawing/2014/main" id="{5C84C408-2929-4A57-84CC-9A89DABAE13F}"/>
              </a:ext>
            </a:extLst>
          </p:cNvPr>
          <p:cNvCxnSpPr>
            <a:cxnSpLocks/>
          </p:cNvCxnSpPr>
          <p:nvPr/>
        </p:nvCxnSpPr>
        <p:spPr>
          <a:xfrm>
            <a:off x="1262119" y="6621581"/>
            <a:ext cx="259479" cy="171007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5" name="TextBox 16">
            <a:extLst>
              <a:ext uri="{FF2B5EF4-FFF2-40B4-BE49-F238E27FC236}">
                <a16:creationId xmlns:a16="http://schemas.microsoft.com/office/drawing/2014/main" id="{826F6A82-ECA3-4109-A61B-9D35BB36FE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4407" y="6359005"/>
            <a:ext cx="82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Understanding and calculating half lives</a:t>
            </a:r>
          </a:p>
        </p:txBody>
      </p:sp>
      <p:sp>
        <p:nvSpPr>
          <p:cNvPr id="376" name="TextBox 16">
            <a:extLst>
              <a:ext uri="{FF2B5EF4-FFF2-40B4-BE49-F238E27FC236}">
                <a16:creationId xmlns:a16="http://schemas.microsoft.com/office/drawing/2014/main" id="{D3D410E3-05BE-4C34-B38E-1351E8E15A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6814" y="8135355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Electrons and orbits</a:t>
            </a:r>
          </a:p>
        </p:txBody>
      </p:sp>
      <p:cxnSp>
        <p:nvCxnSpPr>
          <p:cNvPr id="377" name="Straight Connector 376">
            <a:extLst>
              <a:ext uri="{FF2B5EF4-FFF2-40B4-BE49-F238E27FC236}">
                <a16:creationId xmlns:a16="http://schemas.microsoft.com/office/drawing/2014/main" id="{B6C73A11-1D74-4168-A89C-A9BAF7FAC211}"/>
              </a:ext>
            </a:extLst>
          </p:cNvPr>
          <p:cNvCxnSpPr>
            <a:cxnSpLocks/>
          </p:cNvCxnSpPr>
          <p:nvPr/>
        </p:nvCxnSpPr>
        <p:spPr>
          <a:xfrm>
            <a:off x="1820368" y="6480807"/>
            <a:ext cx="80833" cy="245078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2" name="TextBox 16">
            <a:extLst>
              <a:ext uri="{FF2B5EF4-FFF2-40B4-BE49-F238E27FC236}">
                <a16:creationId xmlns:a16="http://schemas.microsoft.com/office/drawing/2014/main" id="{3EDB4C53-C941-4122-830D-BBD612B987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63800" y="6059583"/>
            <a:ext cx="82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Beta decay and nuclear equations</a:t>
            </a:r>
          </a:p>
        </p:txBody>
      </p:sp>
      <p:cxnSp>
        <p:nvCxnSpPr>
          <p:cNvPr id="386" name="Straight Connector 385">
            <a:extLst>
              <a:ext uri="{FF2B5EF4-FFF2-40B4-BE49-F238E27FC236}">
                <a16:creationId xmlns:a16="http://schemas.microsoft.com/office/drawing/2014/main" id="{C719671C-C2D1-4693-9416-583490B75535}"/>
              </a:ext>
            </a:extLst>
          </p:cNvPr>
          <p:cNvCxnSpPr>
            <a:cxnSpLocks/>
          </p:cNvCxnSpPr>
          <p:nvPr/>
        </p:nvCxnSpPr>
        <p:spPr>
          <a:xfrm flipV="1">
            <a:off x="2057528" y="7188394"/>
            <a:ext cx="0" cy="286448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7" name="TextBox 16">
            <a:extLst>
              <a:ext uri="{FF2B5EF4-FFF2-40B4-BE49-F238E27FC236}">
                <a16:creationId xmlns:a16="http://schemas.microsoft.com/office/drawing/2014/main" id="{D61BCC29-B347-42EA-8484-732A2458C1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9323" y="7427985"/>
            <a:ext cx="82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Dangers of ionizing radiation</a:t>
            </a:r>
          </a:p>
        </p:txBody>
      </p:sp>
      <p:sp>
        <p:nvSpPr>
          <p:cNvPr id="389" name="Rectangle 388">
            <a:extLst>
              <a:ext uri="{FF2B5EF4-FFF2-40B4-BE49-F238E27FC236}">
                <a16:creationId xmlns:a16="http://schemas.microsoft.com/office/drawing/2014/main" id="{0333B875-B4F0-402A-882D-9B2ECE3EBAC1}"/>
              </a:ext>
            </a:extLst>
          </p:cNvPr>
          <p:cNvSpPr/>
          <p:nvPr/>
        </p:nvSpPr>
        <p:spPr>
          <a:xfrm>
            <a:off x="2284054" y="6522606"/>
            <a:ext cx="74613" cy="7588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sp>
        <p:nvSpPr>
          <p:cNvPr id="390" name="Rectangle 389">
            <a:extLst>
              <a:ext uri="{FF2B5EF4-FFF2-40B4-BE49-F238E27FC236}">
                <a16:creationId xmlns:a16="http://schemas.microsoft.com/office/drawing/2014/main" id="{4772B346-07BC-4AD9-9391-9F2B0C401EAD}"/>
              </a:ext>
            </a:extLst>
          </p:cNvPr>
          <p:cNvSpPr/>
          <p:nvPr/>
        </p:nvSpPr>
        <p:spPr>
          <a:xfrm>
            <a:off x="3844156" y="6578193"/>
            <a:ext cx="74613" cy="7588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sp>
        <p:nvSpPr>
          <p:cNvPr id="391" name="TextBox 16">
            <a:extLst>
              <a:ext uri="{FF2B5EF4-FFF2-40B4-BE49-F238E27FC236}">
                <a16:creationId xmlns:a16="http://schemas.microsoft.com/office/drawing/2014/main" id="{5D249686-2431-47E0-90CE-71929E4269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11590" y="5987758"/>
            <a:ext cx="82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Calculating work done</a:t>
            </a:r>
          </a:p>
        </p:txBody>
      </p:sp>
      <p:cxnSp>
        <p:nvCxnSpPr>
          <p:cNvPr id="392" name="Straight Connector 391">
            <a:extLst>
              <a:ext uri="{FF2B5EF4-FFF2-40B4-BE49-F238E27FC236}">
                <a16:creationId xmlns:a16="http://schemas.microsoft.com/office/drawing/2014/main" id="{7A838902-D8B9-4008-B923-C4CA8BFB1A66}"/>
              </a:ext>
            </a:extLst>
          </p:cNvPr>
          <p:cNvCxnSpPr>
            <a:cxnSpLocks/>
          </p:cNvCxnSpPr>
          <p:nvPr/>
        </p:nvCxnSpPr>
        <p:spPr>
          <a:xfrm>
            <a:off x="2526757" y="6396435"/>
            <a:ext cx="0" cy="262748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3" name="Straight Connector 392">
            <a:extLst>
              <a:ext uri="{FF2B5EF4-FFF2-40B4-BE49-F238E27FC236}">
                <a16:creationId xmlns:a16="http://schemas.microsoft.com/office/drawing/2014/main" id="{AB9CFBF7-CCDF-4B71-A300-2BB1309A101B}"/>
              </a:ext>
            </a:extLst>
          </p:cNvPr>
          <p:cNvCxnSpPr>
            <a:cxnSpLocks/>
          </p:cNvCxnSpPr>
          <p:nvPr/>
        </p:nvCxnSpPr>
        <p:spPr>
          <a:xfrm flipV="1">
            <a:off x="2733001" y="7074319"/>
            <a:ext cx="0" cy="286448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5" name="TextBox 16">
            <a:extLst>
              <a:ext uri="{FF2B5EF4-FFF2-40B4-BE49-F238E27FC236}">
                <a16:creationId xmlns:a16="http://schemas.microsoft.com/office/drawing/2014/main" id="{93AD6DFA-7ADB-47A2-A8B7-7F042B09C8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4796" y="7313910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Fields</a:t>
            </a:r>
          </a:p>
        </p:txBody>
      </p:sp>
      <p:sp>
        <p:nvSpPr>
          <p:cNvPr id="400" name="TextBox 16">
            <a:extLst>
              <a:ext uri="{FF2B5EF4-FFF2-40B4-BE49-F238E27FC236}">
                <a16:creationId xmlns:a16="http://schemas.microsoft.com/office/drawing/2014/main" id="{2295DA77-3E84-44D8-914D-A057D429A4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72874" y="5991202"/>
            <a:ext cx="82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Resolving vectors</a:t>
            </a:r>
          </a:p>
        </p:txBody>
      </p:sp>
      <p:cxnSp>
        <p:nvCxnSpPr>
          <p:cNvPr id="401" name="Straight Connector 400">
            <a:extLst>
              <a:ext uri="{FF2B5EF4-FFF2-40B4-BE49-F238E27FC236}">
                <a16:creationId xmlns:a16="http://schemas.microsoft.com/office/drawing/2014/main" id="{E66B8883-71DB-411D-9E4A-1C8AA6317FF3}"/>
              </a:ext>
            </a:extLst>
          </p:cNvPr>
          <p:cNvCxnSpPr>
            <a:cxnSpLocks/>
          </p:cNvCxnSpPr>
          <p:nvPr/>
        </p:nvCxnSpPr>
        <p:spPr>
          <a:xfrm>
            <a:off x="3075660" y="6379834"/>
            <a:ext cx="0" cy="262748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2" name="Straight Connector 401">
            <a:extLst>
              <a:ext uri="{FF2B5EF4-FFF2-40B4-BE49-F238E27FC236}">
                <a16:creationId xmlns:a16="http://schemas.microsoft.com/office/drawing/2014/main" id="{1A47C1D6-B5EA-4272-AAEA-CD0480FBD22D}"/>
              </a:ext>
            </a:extLst>
          </p:cNvPr>
          <p:cNvCxnSpPr>
            <a:cxnSpLocks/>
          </p:cNvCxnSpPr>
          <p:nvPr/>
        </p:nvCxnSpPr>
        <p:spPr>
          <a:xfrm flipV="1">
            <a:off x="3347939" y="7084163"/>
            <a:ext cx="0" cy="286448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4" name="TextBox 16">
            <a:extLst>
              <a:ext uri="{FF2B5EF4-FFF2-40B4-BE49-F238E27FC236}">
                <a16:creationId xmlns:a16="http://schemas.microsoft.com/office/drawing/2014/main" id="{063FCEF5-EDEE-4CC9-95C5-CE2FA3A2F3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6779" y="7309716"/>
            <a:ext cx="86231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Calculating power</a:t>
            </a:r>
          </a:p>
        </p:txBody>
      </p:sp>
      <p:sp>
        <p:nvSpPr>
          <p:cNvPr id="405" name="TextBox 16">
            <a:extLst>
              <a:ext uri="{FF2B5EF4-FFF2-40B4-BE49-F238E27FC236}">
                <a16:creationId xmlns:a16="http://schemas.microsoft.com/office/drawing/2014/main" id="{68A5AA1A-B549-407A-BF66-B86A7B0E01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9048" y="5861946"/>
            <a:ext cx="8255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Power/Work done relationship</a:t>
            </a:r>
          </a:p>
        </p:txBody>
      </p:sp>
      <p:cxnSp>
        <p:nvCxnSpPr>
          <p:cNvPr id="406" name="Straight Connector 405">
            <a:extLst>
              <a:ext uri="{FF2B5EF4-FFF2-40B4-BE49-F238E27FC236}">
                <a16:creationId xmlns:a16="http://schemas.microsoft.com/office/drawing/2014/main" id="{652E1D5C-370C-4889-974B-3ACBC3AE1A34}"/>
              </a:ext>
            </a:extLst>
          </p:cNvPr>
          <p:cNvCxnSpPr>
            <a:cxnSpLocks/>
          </p:cNvCxnSpPr>
          <p:nvPr/>
        </p:nvCxnSpPr>
        <p:spPr>
          <a:xfrm>
            <a:off x="3670962" y="6390462"/>
            <a:ext cx="0" cy="262748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7" name="TextBox 52">
            <a:extLst>
              <a:ext uri="{FF2B5EF4-FFF2-40B4-BE49-F238E27FC236}">
                <a16:creationId xmlns:a16="http://schemas.microsoft.com/office/drawing/2014/main" id="{AB0ED535-E4D3-48F3-9515-D5CC1567FE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35912" y="6712147"/>
            <a:ext cx="159523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GB" altLang="en-US" sz="2000" b="1" dirty="0">
                <a:latin typeface="Gill Sans MT Condensed" panose="020B0506020104020203" pitchFamily="34" charset="0"/>
              </a:rPr>
              <a:t>Electricity</a:t>
            </a:r>
            <a:endParaRPr lang="en-US" altLang="en-US" sz="2400" b="1" dirty="0">
              <a:latin typeface="Gill Sans MT Condensed" panose="020B0506020104020203" pitchFamily="34" charset="0"/>
            </a:endParaRPr>
          </a:p>
        </p:txBody>
      </p:sp>
      <p:sp>
        <p:nvSpPr>
          <p:cNvPr id="408" name="TextBox 16">
            <a:extLst>
              <a:ext uri="{FF2B5EF4-FFF2-40B4-BE49-F238E27FC236}">
                <a16:creationId xmlns:a16="http://schemas.microsoft.com/office/drawing/2014/main" id="{2192A06F-F36D-4707-869B-C39EA3FDE7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44612" y="6204004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Voltage</a:t>
            </a:r>
          </a:p>
        </p:txBody>
      </p:sp>
      <p:cxnSp>
        <p:nvCxnSpPr>
          <p:cNvPr id="409" name="Straight Connector 408">
            <a:extLst>
              <a:ext uri="{FF2B5EF4-FFF2-40B4-BE49-F238E27FC236}">
                <a16:creationId xmlns:a16="http://schemas.microsoft.com/office/drawing/2014/main" id="{7E39677C-DE28-4724-B831-FD86978ACA30}"/>
              </a:ext>
            </a:extLst>
          </p:cNvPr>
          <p:cNvCxnSpPr>
            <a:cxnSpLocks/>
          </p:cNvCxnSpPr>
          <p:nvPr/>
        </p:nvCxnSpPr>
        <p:spPr>
          <a:xfrm>
            <a:off x="4366574" y="6498393"/>
            <a:ext cx="0" cy="262748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0" name="Straight Connector 409">
            <a:extLst>
              <a:ext uri="{FF2B5EF4-FFF2-40B4-BE49-F238E27FC236}">
                <a16:creationId xmlns:a16="http://schemas.microsoft.com/office/drawing/2014/main" id="{64E385DB-51D0-4BB4-A815-DAFF40853E54}"/>
              </a:ext>
            </a:extLst>
          </p:cNvPr>
          <p:cNvCxnSpPr>
            <a:cxnSpLocks/>
          </p:cNvCxnSpPr>
          <p:nvPr/>
        </p:nvCxnSpPr>
        <p:spPr>
          <a:xfrm flipV="1">
            <a:off x="4100014" y="7072082"/>
            <a:ext cx="0" cy="286448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1" name="TextBox 16">
            <a:extLst>
              <a:ext uri="{FF2B5EF4-FFF2-40B4-BE49-F238E27FC236}">
                <a16:creationId xmlns:a16="http://schemas.microsoft.com/office/drawing/2014/main" id="{AFF876F5-92C1-44A2-9398-637096D233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01854" y="7278663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Current</a:t>
            </a:r>
          </a:p>
        </p:txBody>
      </p:sp>
      <p:sp>
        <p:nvSpPr>
          <p:cNvPr id="412" name="TextBox 16">
            <a:extLst>
              <a:ext uri="{FF2B5EF4-FFF2-40B4-BE49-F238E27FC236}">
                <a16:creationId xmlns:a16="http://schemas.microsoft.com/office/drawing/2014/main" id="{F9A9A7DD-11D9-459E-9E24-FAA36BF8E5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75363" y="6080407"/>
            <a:ext cx="82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Transferring energy</a:t>
            </a:r>
          </a:p>
        </p:txBody>
      </p:sp>
      <p:cxnSp>
        <p:nvCxnSpPr>
          <p:cNvPr id="413" name="Straight Connector 412">
            <a:extLst>
              <a:ext uri="{FF2B5EF4-FFF2-40B4-BE49-F238E27FC236}">
                <a16:creationId xmlns:a16="http://schemas.microsoft.com/office/drawing/2014/main" id="{009BCF84-D514-4DED-9078-63CA9B4A58B3}"/>
              </a:ext>
            </a:extLst>
          </p:cNvPr>
          <p:cNvCxnSpPr>
            <a:cxnSpLocks/>
          </p:cNvCxnSpPr>
          <p:nvPr/>
        </p:nvCxnSpPr>
        <p:spPr>
          <a:xfrm>
            <a:off x="4872198" y="6489949"/>
            <a:ext cx="0" cy="262748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4" name="Straight Connector 413">
            <a:extLst>
              <a:ext uri="{FF2B5EF4-FFF2-40B4-BE49-F238E27FC236}">
                <a16:creationId xmlns:a16="http://schemas.microsoft.com/office/drawing/2014/main" id="{E10098ED-DEA5-47FB-9CB9-E5F391829EE8}"/>
              </a:ext>
            </a:extLst>
          </p:cNvPr>
          <p:cNvCxnSpPr>
            <a:cxnSpLocks/>
          </p:cNvCxnSpPr>
          <p:nvPr/>
        </p:nvCxnSpPr>
        <p:spPr>
          <a:xfrm flipV="1">
            <a:off x="4654055" y="7069813"/>
            <a:ext cx="0" cy="286448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7" name="TextBox 16">
            <a:extLst>
              <a:ext uri="{FF2B5EF4-FFF2-40B4-BE49-F238E27FC236}">
                <a16:creationId xmlns:a16="http://schemas.microsoft.com/office/drawing/2014/main" id="{33FA06E0-A0F5-4AA7-A92F-17979A517B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22895" y="7295366"/>
            <a:ext cx="862319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Resistance</a:t>
            </a:r>
          </a:p>
        </p:txBody>
      </p:sp>
      <p:sp>
        <p:nvSpPr>
          <p:cNvPr id="438" name="TextBox 16">
            <a:extLst>
              <a:ext uri="{FF2B5EF4-FFF2-40B4-BE49-F238E27FC236}">
                <a16:creationId xmlns:a16="http://schemas.microsoft.com/office/drawing/2014/main" id="{E73C5906-42EF-4837-9EAC-20A07C5CC2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09240" y="6197548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Resistance in circuits</a:t>
            </a:r>
          </a:p>
        </p:txBody>
      </p:sp>
      <p:cxnSp>
        <p:nvCxnSpPr>
          <p:cNvPr id="439" name="Straight Connector 438">
            <a:extLst>
              <a:ext uri="{FF2B5EF4-FFF2-40B4-BE49-F238E27FC236}">
                <a16:creationId xmlns:a16="http://schemas.microsoft.com/office/drawing/2014/main" id="{2CBC6ACA-535F-4781-BDDD-4D255EE6AD30}"/>
              </a:ext>
            </a:extLst>
          </p:cNvPr>
          <p:cNvCxnSpPr>
            <a:cxnSpLocks/>
          </p:cNvCxnSpPr>
          <p:nvPr/>
        </p:nvCxnSpPr>
        <p:spPr>
          <a:xfrm>
            <a:off x="5514955" y="6485363"/>
            <a:ext cx="0" cy="262748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0" name="Straight Connector 439">
            <a:extLst>
              <a:ext uri="{FF2B5EF4-FFF2-40B4-BE49-F238E27FC236}">
                <a16:creationId xmlns:a16="http://schemas.microsoft.com/office/drawing/2014/main" id="{BB8EE8EC-21F3-4E8C-9DC2-1C39631EA539}"/>
              </a:ext>
            </a:extLst>
          </p:cNvPr>
          <p:cNvCxnSpPr>
            <a:cxnSpLocks/>
          </p:cNvCxnSpPr>
          <p:nvPr/>
        </p:nvCxnSpPr>
        <p:spPr>
          <a:xfrm flipV="1">
            <a:off x="5199993" y="7068537"/>
            <a:ext cx="0" cy="286448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1" name="TextBox 16">
            <a:extLst>
              <a:ext uri="{FF2B5EF4-FFF2-40B4-BE49-F238E27FC236}">
                <a16:creationId xmlns:a16="http://schemas.microsoft.com/office/drawing/2014/main" id="{C365382C-C17C-4553-B66C-BA84955E33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30634" y="7291634"/>
            <a:ext cx="8623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Circuits – parallel and series</a:t>
            </a:r>
          </a:p>
        </p:txBody>
      </p:sp>
      <p:cxnSp>
        <p:nvCxnSpPr>
          <p:cNvPr id="442" name="Straight Connector 441">
            <a:extLst>
              <a:ext uri="{FF2B5EF4-FFF2-40B4-BE49-F238E27FC236}">
                <a16:creationId xmlns:a16="http://schemas.microsoft.com/office/drawing/2014/main" id="{94B8BA48-4674-43BC-9F75-FB4B6C24D8B3}"/>
              </a:ext>
            </a:extLst>
          </p:cNvPr>
          <p:cNvCxnSpPr>
            <a:cxnSpLocks/>
          </p:cNvCxnSpPr>
          <p:nvPr/>
        </p:nvCxnSpPr>
        <p:spPr>
          <a:xfrm flipV="1">
            <a:off x="5793308" y="7085864"/>
            <a:ext cx="0" cy="286448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3" name="TextBox 16">
            <a:extLst>
              <a:ext uri="{FF2B5EF4-FFF2-40B4-BE49-F238E27FC236}">
                <a16:creationId xmlns:a16="http://schemas.microsoft.com/office/drawing/2014/main" id="{9E9B9CCC-ADD2-49FE-8BAE-6C48E61358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62148" y="7311417"/>
            <a:ext cx="86231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Potential difference</a:t>
            </a:r>
          </a:p>
        </p:txBody>
      </p:sp>
      <p:sp>
        <p:nvSpPr>
          <p:cNvPr id="445" name="TextBox 16">
            <a:extLst>
              <a:ext uri="{FF2B5EF4-FFF2-40B4-BE49-F238E27FC236}">
                <a16:creationId xmlns:a16="http://schemas.microsoft.com/office/drawing/2014/main" id="{1732A9FF-8641-42BF-8D0F-8343B0CF6D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12491" y="6305208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Power</a:t>
            </a:r>
          </a:p>
        </p:txBody>
      </p:sp>
      <p:cxnSp>
        <p:nvCxnSpPr>
          <p:cNvPr id="447" name="Straight Connector 446">
            <a:extLst>
              <a:ext uri="{FF2B5EF4-FFF2-40B4-BE49-F238E27FC236}">
                <a16:creationId xmlns:a16="http://schemas.microsoft.com/office/drawing/2014/main" id="{C758B83F-B553-41A1-BDEA-3BB4ED5EE95A}"/>
              </a:ext>
            </a:extLst>
          </p:cNvPr>
          <p:cNvCxnSpPr>
            <a:cxnSpLocks/>
          </p:cNvCxnSpPr>
          <p:nvPr/>
        </p:nvCxnSpPr>
        <p:spPr>
          <a:xfrm>
            <a:off x="6230092" y="6487293"/>
            <a:ext cx="0" cy="262748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9" name="Straight Connector 448">
            <a:extLst>
              <a:ext uri="{FF2B5EF4-FFF2-40B4-BE49-F238E27FC236}">
                <a16:creationId xmlns:a16="http://schemas.microsoft.com/office/drawing/2014/main" id="{7DCFB731-B8EE-44A6-98C9-872E5C5C5351}"/>
              </a:ext>
            </a:extLst>
          </p:cNvPr>
          <p:cNvCxnSpPr>
            <a:cxnSpLocks/>
          </p:cNvCxnSpPr>
          <p:nvPr/>
        </p:nvCxnSpPr>
        <p:spPr>
          <a:xfrm flipV="1">
            <a:off x="6427226" y="7076603"/>
            <a:ext cx="0" cy="286448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4" name="TextBox 16">
            <a:extLst>
              <a:ext uri="{FF2B5EF4-FFF2-40B4-BE49-F238E27FC236}">
                <a16:creationId xmlns:a16="http://schemas.microsoft.com/office/drawing/2014/main" id="{F3E4071D-669C-44B7-B4FF-4BE7F6B129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96066" y="7302156"/>
            <a:ext cx="86231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Electricity in our homes</a:t>
            </a:r>
          </a:p>
        </p:txBody>
      </p:sp>
      <p:sp>
        <p:nvSpPr>
          <p:cNvPr id="455" name="TextBox 16">
            <a:extLst>
              <a:ext uri="{FF2B5EF4-FFF2-40B4-BE49-F238E27FC236}">
                <a16:creationId xmlns:a16="http://schemas.microsoft.com/office/drawing/2014/main" id="{85FC059F-4D74-4F27-B74B-B2512C4CC8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64979" y="6314272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Wiring a plug</a:t>
            </a:r>
          </a:p>
        </p:txBody>
      </p:sp>
      <p:cxnSp>
        <p:nvCxnSpPr>
          <p:cNvPr id="457" name="Straight Connector 456">
            <a:extLst>
              <a:ext uri="{FF2B5EF4-FFF2-40B4-BE49-F238E27FC236}">
                <a16:creationId xmlns:a16="http://schemas.microsoft.com/office/drawing/2014/main" id="{D6D3D765-B124-4AED-8F8C-07A349B6CD02}"/>
              </a:ext>
            </a:extLst>
          </p:cNvPr>
          <p:cNvCxnSpPr>
            <a:cxnSpLocks/>
          </p:cNvCxnSpPr>
          <p:nvPr/>
        </p:nvCxnSpPr>
        <p:spPr>
          <a:xfrm>
            <a:off x="6882580" y="6496357"/>
            <a:ext cx="0" cy="262748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8" name="Straight Connector 457">
            <a:extLst>
              <a:ext uri="{FF2B5EF4-FFF2-40B4-BE49-F238E27FC236}">
                <a16:creationId xmlns:a16="http://schemas.microsoft.com/office/drawing/2014/main" id="{A3C5D6B2-F6FA-4B3D-B3C8-646E946AEC4A}"/>
              </a:ext>
            </a:extLst>
          </p:cNvPr>
          <p:cNvCxnSpPr>
            <a:cxnSpLocks/>
          </p:cNvCxnSpPr>
          <p:nvPr/>
        </p:nvCxnSpPr>
        <p:spPr>
          <a:xfrm flipV="1">
            <a:off x="7107400" y="7087950"/>
            <a:ext cx="0" cy="286448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9" name="TextBox 16">
            <a:extLst>
              <a:ext uri="{FF2B5EF4-FFF2-40B4-BE49-F238E27FC236}">
                <a16:creationId xmlns:a16="http://schemas.microsoft.com/office/drawing/2014/main" id="{CC41C039-6211-4000-9924-3F6104365D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76240" y="7313503"/>
            <a:ext cx="86231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AC/DC &amp; electrical safety</a:t>
            </a:r>
          </a:p>
        </p:txBody>
      </p:sp>
      <p:sp>
        <p:nvSpPr>
          <p:cNvPr id="465" name="TextBox 16">
            <a:extLst>
              <a:ext uri="{FF2B5EF4-FFF2-40B4-BE49-F238E27FC236}">
                <a16:creationId xmlns:a16="http://schemas.microsoft.com/office/drawing/2014/main" id="{C0AB8DBB-BC29-4216-B87C-568747D372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33190" y="6767213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Magnetic fields</a:t>
            </a:r>
          </a:p>
        </p:txBody>
      </p:sp>
      <p:cxnSp>
        <p:nvCxnSpPr>
          <p:cNvPr id="466" name="Straight Connector 465">
            <a:extLst>
              <a:ext uri="{FF2B5EF4-FFF2-40B4-BE49-F238E27FC236}">
                <a16:creationId xmlns:a16="http://schemas.microsoft.com/office/drawing/2014/main" id="{44AA0813-7CF2-4EE9-8167-96338632DDFB}"/>
              </a:ext>
            </a:extLst>
          </p:cNvPr>
          <p:cNvCxnSpPr>
            <a:cxnSpLocks/>
          </p:cNvCxnSpPr>
          <p:nvPr/>
        </p:nvCxnSpPr>
        <p:spPr>
          <a:xfrm flipH="1" flipV="1">
            <a:off x="8608602" y="6857392"/>
            <a:ext cx="352490" cy="66803"/>
          </a:xfrm>
          <a:prstGeom prst="line">
            <a:avLst/>
          </a:prstGeom>
          <a:ln>
            <a:tailEnd type="oval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75" name="TextBox 16">
            <a:extLst>
              <a:ext uri="{FF2B5EF4-FFF2-40B4-BE49-F238E27FC236}">
                <a16:creationId xmlns:a16="http://schemas.microsoft.com/office/drawing/2014/main" id="{9F3D51C0-258C-4F87-9B96-F140759054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24517" y="6203695"/>
            <a:ext cx="62953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Attraction and repulsion</a:t>
            </a:r>
          </a:p>
        </p:txBody>
      </p:sp>
      <p:cxnSp>
        <p:nvCxnSpPr>
          <p:cNvPr id="477" name="Straight Connector 476">
            <a:extLst>
              <a:ext uri="{FF2B5EF4-FFF2-40B4-BE49-F238E27FC236}">
                <a16:creationId xmlns:a16="http://schemas.microsoft.com/office/drawing/2014/main" id="{BF39F09D-3F77-49B0-8254-21412E405294}"/>
              </a:ext>
            </a:extLst>
          </p:cNvPr>
          <p:cNvCxnSpPr>
            <a:cxnSpLocks/>
          </p:cNvCxnSpPr>
          <p:nvPr/>
        </p:nvCxnSpPr>
        <p:spPr>
          <a:xfrm flipH="1" flipV="1">
            <a:off x="8875372" y="6308649"/>
            <a:ext cx="352490" cy="66803"/>
          </a:xfrm>
          <a:prstGeom prst="line">
            <a:avLst/>
          </a:prstGeom>
          <a:ln>
            <a:tailEnd type="oval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81" name="TextBox 16">
            <a:extLst>
              <a:ext uri="{FF2B5EF4-FFF2-40B4-BE49-F238E27FC236}">
                <a16:creationId xmlns:a16="http://schemas.microsoft.com/office/drawing/2014/main" id="{9A0EF240-8961-492F-8705-D28F6C4FB3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41699" y="5677519"/>
            <a:ext cx="6295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 err="1">
                <a:cs typeface="Calibri" panose="020F0502020204030204" pitchFamily="34" charset="0"/>
              </a:rPr>
              <a:t>Electrom-agnetism</a:t>
            </a:r>
            <a:endParaRPr lang="en-US" altLang="en-US" sz="800" dirty="0">
              <a:cs typeface="Calibri" panose="020F0502020204030204" pitchFamily="34" charset="0"/>
            </a:endParaRPr>
          </a:p>
        </p:txBody>
      </p:sp>
      <p:cxnSp>
        <p:nvCxnSpPr>
          <p:cNvPr id="483" name="Straight Connector 482">
            <a:extLst>
              <a:ext uri="{FF2B5EF4-FFF2-40B4-BE49-F238E27FC236}">
                <a16:creationId xmlns:a16="http://schemas.microsoft.com/office/drawing/2014/main" id="{85EB7452-574A-4FC8-B798-E682DBF5A97C}"/>
              </a:ext>
            </a:extLst>
          </p:cNvPr>
          <p:cNvCxnSpPr>
            <a:cxnSpLocks/>
          </p:cNvCxnSpPr>
          <p:nvPr/>
        </p:nvCxnSpPr>
        <p:spPr>
          <a:xfrm flipH="1">
            <a:off x="8946019" y="5810220"/>
            <a:ext cx="349391" cy="5786"/>
          </a:xfrm>
          <a:prstGeom prst="line">
            <a:avLst/>
          </a:prstGeom>
          <a:ln>
            <a:tailEnd type="oval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84" name="TextBox 16">
            <a:extLst>
              <a:ext uri="{FF2B5EF4-FFF2-40B4-BE49-F238E27FC236}">
                <a16:creationId xmlns:a16="http://schemas.microsoft.com/office/drawing/2014/main" id="{9994F369-2EE6-46FF-9917-3FA94F1F10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6724" y="5210672"/>
            <a:ext cx="6295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Magnetic forces</a:t>
            </a:r>
          </a:p>
        </p:txBody>
      </p:sp>
      <p:cxnSp>
        <p:nvCxnSpPr>
          <p:cNvPr id="485" name="Straight Connector 484">
            <a:extLst>
              <a:ext uri="{FF2B5EF4-FFF2-40B4-BE49-F238E27FC236}">
                <a16:creationId xmlns:a16="http://schemas.microsoft.com/office/drawing/2014/main" id="{8CF8ABC6-AA43-42C1-8F91-02EEB597F1ED}"/>
              </a:ext>
            </a:extLst>
          </p:cNvPr>
          <p:cNvCxnSpPr>
            <a:cxnSpLocks/>
          </p:cNvCxnSpPr>
          <p:nvPr/>
        </p:nvCxnSpPr>
        <p:spPr>
          <a:xfrm flipH="1">
            <a:off x="8911044" y="5343373"/>
            <a:ext cx="349391" cy="5786"/>
          </a:xfrm>
          <a:prstGeom prst="line">
            <a:avLst/>
          </a:prstGeom>
          <a:ln>
            <a:tailEnd type="oval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86" name="Rectangle 485">
            <a:extLst>
              <a:ext uri="{FF2B5EF4-FFF2-40B4-BE49-F238E27FC236}">
                <a16:creationId xmlns:a16="http://schemas.microsoft.com/office/drawing/2014/main" id="{366B2CD5-C679-44C9-828B-B2B12E5BE918}"/>
              </a:ext>
            </a:extLst>
          </p:cNvPr>
          <p:cNvSpPr/>
          <p:nvPr/>
        </p:nvSpPr>
        <p:spPr>
          <a:xfrm>
            <a:off x="7339451" y="4385839"/>
            <a:ext cx="80962" cy="67786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cxnSp>
        <p:nvCxnSpPr>
          <p:cNvPr id="487" name="Straight Connector 486">
            <a:extLst>
              <a:ext uri="{FF2B5EF4-FFF2-40B4-BE49-F238E27FC236}">
                <a16:creationId xmlns:a16="http://schemas.microsoft.com/office/drawing/2014/main" id="{BBDDCB8D-D22F-4292-998B-12A353B25FFF}"/>
              </a:ext>
            </a:extLst>
          </p:cNvPr>
          <p:cNvCxnSpPr>
            <a:cxnSpLocks/>
          </p:cNvCxnSpPr>
          <p:nvPr/>
        </p:nvCxnSpPr>
        <p:spPr>
          <a:xfrm flipH="1">
            <a:off x="8305096" y="4605328"/>
            <a:ext cx="349391" cy="5786"/>
          </a:xfrm>
          <a:prstGeom prst="line">
            <a:avLst/>
          </a:prstGeom>
          <a:ln>
            <a:tailEnd type="oval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88" name="TextBox 16">
            <a:extLst>
              <a:ext uri="{FF2B5EF4-FFF2-40B4-BE49-F238E27FC236}">
                <a16:creationId xmlns:a16="http://schemas.microsoft.com/office/drawing/2014/main" id="{138D0DD2-30AA-4D7C-9951-D1E7800942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15485" y="4462165"/>
            <a:ext cx="76262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Transformers</a:t>
            </a:r>
          </a:p>
        </p:txBody>
      </p:sp>
      <p:cxnSp>
        <p:nvCxnSpPr>
          <p:cNvPr id="489" name="Straight Connector 488">
            <a:extLst>
              <a:ext uri="{FF2B5EF4-FFF2-40B4-BE49-F238E27FC236}">
                <a16:creationId xmlns:a16="http://schemas.microsoft.com/office/drawing/2014/main" id="{E1CFDF97-FDD5-478B-9B86-2E897FDC74A8}"/>
              </a:ext>
            </a:extLst>
          </p:cNvPr>
          <p:cNvCxnSpPr>
            <a:cxnSpLocks/>
          </p:cNvCxnSpPr>
          <p:nvPr/>
        </p:nvCxnSpPr>
        <p:spPr>
          <a:xfrm flipV="1">
            <a:off x="7702216" y="4941565"/>
            <a:ext cx="0" cy="286448"/>
          </a:xfrm>
          <a:prstGeom prst="line">
            <a:avLst/>
          </a:prstGeom>
          <a:ln>
            <a:tailEnd type="oval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90" name="TextBox 16">
            <a:extLst>
              <a:ext uri="{FF2B5EF4-FFF2-40B4-BE49-F238E27FC236}">
                <a16:creationId xmlns:a16="http://schemas.microsoft.com/office/drawing/2014/main" id="{DBB1DC33-688E-4827-B208-B431C5464E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70817" y="5175971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Transformers and energy</a:t>
            </a:r>
          </a:p>
        </p:txBody>
      </p:sp>
      <p:sp>
        <p:nvSpPr>
          <p:cNvPr id="491" name="TextBox 16">
            <a:extLst>
              <a:ext uri="{FF2B5EF4-FFF2-40B4-BE49-F238E27FC236}">
                <a16:creationId xmlns:a16="http://schemas.microsoft.com/office/drawing/2014/main" id="{D79A3097-11F9-4CCC-AE2B-9A84E42B4D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32992" y="4089853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Kinetic energy</a:t>
            </a:r>
          </a:p>
        </p:txBody>
      </p:sp>
      <p:cxnSp>
        <p:nvCxnSpPr>
          <p:cNvPr id="493" name="Straight Connector 492">
            <a:extLst>
              <a:ext uri="{FF2B5EF4-FFF2-40B4-BE49-F238E27FC236}">
                <a16:creationId xmlns:a16="http://schemas.microsoft.com/office/drawing/2014/main" id="{CD2CC064-9B66-4E18-8537-0257D9B4D2B1}"/>
              </a:ext>
            </a:extLst>
          </p:cNvPr>
          <p:cNvCxnSpPr>
            <a:cxnSpLocks/>
          </p:cNvCxnSpPr>
          <p:nvPr/>
        </p:nvCxnSpPr>
        <p:spPr>
          <a:xfrm>
            <a:off x="7127267" y="4249899"/>
            <a:ext cx="0" cy="262748"/>
          </a:xfrm>
          <a:prstGeom prst="line">
            <a:avLst/>
          </a:prstGeom>
          <a:ln>
            <a:tailEnd type="oval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494" name="Straight Connector 493">
            <a:extLst>
              <a:ext uri="{FF2B5EF4-FFF2-40B4-BE49-F238E27FC236}">
                <a16:creationId xmlns:a16="http://schemas.microsoft.com/office/drawing/2014/main" id="{67B56F4B-1C68-4D46-9272-8837F5DF0026}"/>
              </a:ext>
            </a:extLst>
          </p:cNvPr>
          <p:cNvCxnSpPr>
            <a:cxnSpLocks/>
          </p:cNvCxnSpPr>
          <p:nvPr/>
        </p:nvCxnSpPr>
        <p:spPr>
          <a:xfrm flipV="1">
            <a:off x="6809023" y="4931575"/>
            <a:ext cx="0" cy="286448"/>
          </a:xfrm>
          <a:prstGeom prst="line">
            <a:avLst/>
          </a:prstGeom>
          <a:ln>
            <a:tailEnd type="oval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95" name="TextBox 16">
            <a:extLst>
              <a:ext uri="{FF2B5EF4-FFF2-40B4-BE49-F238E27FC236}">
                <a16:creationId xmlns:a16="http://schemas.microsoft.com/office/drawing/2014/main" id="{7CDD7102-CEE4-4359-9341-B915A3B3FB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82564" y="5164844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Density</a:t>
            </a:r>
          </a:p>
        </p:txBody>
      </p:sp>
      <p:sp>
        <p:nvSpPr>
          <p:cNvPr id="496" name="TextBox 16">
            <a:extLst>
              <a:ext uri="{FF2B5EF4-FFF2-40B4-BE49-F238E27FC236}">
                <a16:creationId xmlns:a16="http://schemas.microsoft.com/office/drawing/2014/main" id="{93195340-70C5-48A8-BBB5-64AB54FCA6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57803" y="4000562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Specific heat capacity</a:t>
            </a:r>
          </a:p>
        </p:txBody>
      </p:sp>
      <p:cxnSp>
        <p:nvCxnSpPr>
          <p:cNvPr id="497" name="Straight Connector 496">
            <a:extLst>
              <a:ext uri="{FF2B5EF4-FFF2-40B4-BE49-F238E27FC236}">
                <a16:creationId xmlns:a16="http://schemas.microsoft.com/office/drawing/2014/main" id="{4601832F-114C-4378-AE5C-22FDF3DF7825}"/>
              </a:ext>
            </a:extLst>
          </p:cNvPr>
          <p:cNvCxnSpPr>
            <a:cxnSpLocks/>
          </p:cNvCxnSpPr>
          <p:nvPr/>
        </p:nvCxnSpPr>
        <p:spPr>
          <a:xfrm>
            <a:off x="6458926" y="4277755"/>
            <a:ext cx="0" cy="262748"/>
          </a:xfrm>
          <a:prstGeom prst="line">
            <a:avLst/>
          </a:prstGeom>
          <a:ln>
            <a:tailEnd type="oval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498" name="Straight Connector 497">
            <a:extLst>
              <a:ext uri="{FF2B5EF4-FFF2-40B4-BE49-F238E27FC236}">
                <a16:creationId xmlns:a16="http://schemas.microsoft.com/office/drawing/2014/main" id="{26998D9B-A43C-4558-B426-1966196FC4FA}"/>
              </a:ext>
            </a:extLst>
          </p:cNvPr>
          <p:cNvCxnSpPr>
            <a:cxnSpLocks/>
          </p:cNvCxnSpPr>
          <p:nvPr/>
        </p:nvCxnSpPr>
        <p:spPr>
          <a:xfrm flipV="1">
            <a:off x="6002644" y="4921624"/>
            <a:ext cx="0" cy="286448"/>
          </a:xfrm>
          <a:prstGeom prst="line">
            <a:avLst/>
          </a:prstGeom>
          <a:ln>
            <a:tailEnd type="oval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99" name="TextBox 16">
            <a:extLst>
              <a:ext uri="{FF2B5EF4-FFF2-40B4-BE49-F238E27FC236}">
                <a16:creationId xmlns:a16="http://schemas.microsoft.com/office/drawing/2014/main" id="{B76A7FB0-298A-460C-A6E0-2A1C39361B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86687" y="5155737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Specific latent heat</a:t>
            </a:r>
          </a:p>
        </p:txBody>
      </p:sp>
      <p:sp>
        <p:nvSpPr>
          <p:cNvPr id="500" name="TextBox 16">
            <a:extLst>
              <a:ext uri="{FF2B5EF4-FFF2-40B4-BE49-F238E27FC236}">
                <a16:creationId xmlns:a16="http://schemas.microsoft.com/office/drawing/2014/main" id="{2AF4CD5F-6CFE-4A50-8714-BDD87AEB94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89462" y="3875863"/>
            <a:ext cx="82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Gas temperature &amp; pressure</a:t>
            </a:r>
          </a:p>
        </p:txBody>
      </p:sp>
      <p:cxnSp>
        <p:nvCxnSpPr>
          <p:cNvPr id="501" name="Straight Connector 500">
            <a:extLst>
              <a:ext uri="{FF2B5EF4-FFF2-40B4-BE49-F238E27FC236}">
                <a16:creationId xmlns:a16="http://schemas.microsoft.com/office/drawing/2014/main" id="{C14FCA24-F6A3-4744-A490-066307C203DB}"/>
              </a:ext>
            </a:extLst>
          </p:cNvPr>
          <p:cNvCxnSpPr>
            <a:cxnSpLocks/>
          </p:cNvCxnSpPr>
          <p:nvPr/>
        </p:nvCxnSpPr>
        <p:spPr>
          <a:xfrm>
            <a:off x="5801532" y="4269318"/>
            <a:ext cx="0" cy="262748"/>
          </a:xfrm>
          <a:prstGeom prst="line">
            <a:avLst/>
          </a:prstGeom>
          <a:ln>
            <a:tailEnd type="oval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502" name="Rectangle 501">
            <a:extLst>
              <a:ext uri="{FF2B5EF4-FFF2-40B4-BE49-F238E27FC236}">
                <a16:creationId xmlns:a16="http://schemas.microsoft.com/office/drawing/2014/main" id="{A38C2DF7-60C4-44DA-AC98-833EF7EA8B1D}"/>
              </a:ext>
            </a:extLst>
          </p:cNvPr>
          <p:cNvSpPr/>
          <p:nvPr/>
        </p:nvSpPr>
        <p:spPr>
          <a:xfrm>
            <a:off x="4309377" y="4387922"/>
            <a:ext cx="80962" cy="67786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sp>
        <p:nvSpPr>
          <p:cNvPr id="503" name="TextBox 52">
            <a:extLst>
              <a:ext uri="{FF2B5EF4-FFF2-40B4-BE49-F238E27FC236}">
                <a16:creationId xmlns:a16="http://schemas.microsoft.com/office/drawing/2014/main" id="{5523C619-6CF9-40B2-8C63-3F94855247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55907" y="4409750"/>
            <a:ext cx="975567" cy="64633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GB" altLang="en-US" sz="1800" b="1" dirty="0">
                <a:latin typeface="Gill Sans MT Condensed" panose="020B0506020104020203" pitchFamily="34" charset="0"/>
              </a:rPr>
              <a:t>Forces and matter</a:t>
            </a:r>
            <a:endParaRPr lang="en-US" altLang="en-US" sz="2000" b="1" dirty="0">
              <a:latin typeface="Gill Sans MT Condensed" panose="020B0506020104020203" pitchFamily="34" charset="0"/>
            </a:endParaRPr>
          </a:p>
        </p:txBody>
      </p:sp>
      <p:sp>
        <p:nvSpPr>
          <p:cNvPr id="504" name="TextBox 16">
            <a:extLst>
              <a:ext uri="{FF2B5EF4-FFF2-40B4-BE49-F238E27FC236}">
                <a16:creationId xmlns:a16="http://schemas.microsoft.com/office/drawing/2014/main" id="{D1701353-FC29-40E9-A31A-FF46E2FA17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5123" y="3911860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Investigating springs</a:t>
            </a:r>
          </a:p>
        </p:txBody>
      </p:sp>
      <p:cxnSp>
        <p:nvCxnSpPr>
          <p:cNvPr id="505" name="Straight Connector 504">
            <a:extLst>
              <a:ext uri="{FF2B5EF4-FFF2-40B4-BE49-F238E27FC236}">
                <a16:creationId xmlns:a16="http://schemas.microsoft.com/office/drawing/2014/main" id="{E2017A92-C393-46E7-AAE2-47E452A5B4C0}"/>
              </a:ext>
            </a:extLst>
          </p:cNvPr>
          <p:cNvCxnSpPr>
            <a:cxnSpLocks/>
          </p:cNvCxnSpPr>
          <p:nvPr/>
        </p:nvCxnSpPr>
        <p:spPr>
          <a:xfrm>
            <a:off x="4809398" y="4199501"/>
            <a:ext cx="0" cy="262748"/>
          </a:xfrm>
          <a:prstGeom prst="line">
            <a:avLst/>
          </a:prstGeom>
          <a:ln>
            <a:tailEnd type="oval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06" name="Straight Connector 505">
            <a:extLst>
              <a:ext uri="{FF2B5EF4-FFF2-40B4-BE49-F238E27FC236}">
                <a16:creationId xmlns:a16="http://schemas.microsoft.com/office/drawing/2014/main" id="{1C62CCBD-DC3C-45A0-B817-3B61ADD15667}"/>
              </a:ext>
            </a:extLst>
          </p:cNvPr>
          <p:cNvCxnSpPr>
            <a:cxnSpLocks/>
          </p:cNvCxnSpPr>
          <p:nvPr/>
        </p:nvCxnSpPr>
        <p:spPr>
          <a:xfrm flipV="1">
            <a:off x="5109240" y="5010979"/>
            <a:ext cx="0" cy="286448"/>
          </a:xfrm>
          <a:prstGeom prst="line">
            <a:avLst/>
          </a:prstGeom>
          <a:ln>
            <a:tailEnd type="oval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507" name="TextBox 16">
            <a:extLst>
              <a:ext uri="{FF2B5EF4-FFF2-40B4-BE49-F238E27FC236}">
                <a16:creationId xmlns:a16="http://schemas.microsoft.com/office/drawing/2014/main" id="{BE8D1A05-0913-4CDA-8414-057C27AC7E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16150" y="5247956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Bending and stretching</a:t>
            </a:r>
          </a:p>
        </p:txBody>
      </p:sp>
      <p:sp>
        <p:nvSpPr>
          <p:cNvPr id="509" name="TextBox 52">
            <a:extLst>
              <a:ext uri="{FF2B5EF4-FFF2-40B4-BE49-F238E27FC236}">
                <a16:creationId xmlns:a16="http://schemas.microsoft.com/office/drawing/2014/main" id="{7009ECF2-9365-469D-A445-C8FD7808A3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97313" y="4503802"/>
            <a:ext cx="1952405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GB" altLang="en-US" sz="2000" b="1" dirty="0">
                <a:latin typeface="Gill Sans MT Condensed" panose="020B0506020104020203" pitchFamily="34" charset="0"/>
              </a:rPr>
              <a:t>Revision</a:t>
            </a:r>
            <a:endParaRPr lang="en-US" altLang="en-US" sz="2400" b="1" dirty="0">
              <a:latin typeface="Gill Sans MT Condensed" panose="020B0506020104020203" pitchFamily="34" charset="0"/>
            </a:endParaRPr>
          </a:p>
        </p:txBody>
      </p:sp>
      <p:pic>
        <p:nvPicPr>
          <p:cNvPr id="511" name="Picture 69">
            <a:extLst>
              <a:ext uri="{FF2B5EF4-FFF2-40B4-BE49-F238E27FC236}">
                <a16:creationId xmlns:a16="http://schemas.microsoft.com/office/drawing/2014/main" id="{FF94287B-353F-4D85-8D5F-18E837B85C5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066" y="2594596"/>
            <a:ext cx="771525" cy="101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5" name="Rectangle 514">
            <a:extLst>
              <a:ext uri="{FF2B5EF4-FFF2-40B4-BE49-F238E27FC236}">
                <a16:creationId xmlns:a16="http://schemas.microsoft.com/office/drawing/2014/main" id="{E8456D6D-6D59-4163-9ABE-8923EF2B70A5}"/>
              </a:ext>
            </a:extLst>
          </p:cNvPr>
          <p:cNvSpPr/>
          <p:nvPr/>
        </p:nvSpPr>
        <p:spPr>
          <a:xfrm>
            <a:off x="2042736" y="2136413"/>
            <a:ext cx="6024562" cy="630238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516" name="Triangle 45">
            <a:extLst>
              <a:ext uri="{FF2B5EF4-FFF2-40B4-BE49-F238E27FC236}">
                <a16:creationId xmlns:a16="http://schemas.microsoft.com/office/drawing/2014/main" id="{66F5EA8C-026E-4A41-B46F-BE1CE69A6A8B}"/>
              </a:ext>
            </a:extLst>
          </p:cNvPr>
          <p:cNvSpPr/>
          <p:nvPr/>
        </p:nvSpPr>
        <p:spPr>
          <a:xfrm rot="16200000">
            <a:off x="1221998" y="2057040"/>
            <a:ext cx="936625" cy="736600"/>
          </a:xfrm>
          <a:prstGeom prst="triangl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 dirty="0"/>
          </a:p>
        </p:txBody>
      </p:sp>
      <p:sp>
        <p:nvSpPr>
          <p:cNvPr id="517" name="TextBox 292">
            <a:extLst>
              <a:ext uri="{FF2B5EF4-FFF2-40B4-BE49-F238E27FC236}">
                <a16:creationId xmlns:a16="http://schemas.microsoft.com/office/drawing/2014/main" id="{87A35DB5-4CDB-4007-B70D-80F0F80A4F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0402" y="1595870"/>
            <a:ext cx="8509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/>
              <a:t>Understanding variables</a:t>
            </a:r>
          </a:p>
        </p:txBody>
      </p:sp>
      <p:sp>
        <p:nvSpPr>
          <p:cNvPr id="518" name="TextBox 321">
            <a:extLst>
              <a:ext uri="{FF2B5EF4-FFF2-40B4-BE49-F238E27FC236}">
                <a16:creationId xmlns:a16="http://schemas.microsoft.com/office/drawing/2014/main" id="{6820C226-016D-4ECF-8EA1-C261C6B034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26654" y="1599739"/>
            <a:ext cx="120983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/>
              <a:t>Applying </a:t>
            </a:r>
            <a:r>
              <a:rPr lang="en-US" altLang="en-US" sz="800" dirty="0" err="1"/>
              <a:t>maths</a:t>
            </a:r>
            <a:r>
              <a:rPr lang="en-US" altLang="en-US" sz="800" dirty="0"/>
              <a:t> to the scientific concepts</a:t>
            </a:r>
          </a:p>
        </p:txBody>
      </p:sp>
      <p:sp>
        <p:nvSpPr>
          <p:cNvPr id="519" name="TextBox 360">
            <a:extLst>
              <a:ext uri="{FF2B5EF4-FFF2-40B4-BE49-F238E27FC236}">
                <a16:creationId xmlns:a16="http://schemas.microsoft.com/office/drawing/2014/main" id="{4B4DCE47-C8E2-47E0-8259-3A57242266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63278" y="2969213"/>
            <a:ext cx="119702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/>
              <a:t>Understanding relationships between science and society</a:t>
            </a:r>
          </a:p>
        </p:txBody>
      </p:sp>
      <p:sp>
        <p:nvSpPr>
          <p:cNvPr id="520" name="TextBox 365">
            <a:extLst>
              <a:ext uri="{FF2B5EF4-FFF2-40B4-BE49-F238E27FC236}">
                <a16:creationId xmlns:a16="http://schemas.microsoft.com/office/drawing/2014/main" id="{0670438D-F164-407A-ADD7-66358CA6E4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11934" y="1608103"/>
            <a:ext cx="7334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/>
              <a:t>Drawing conclusions</a:t>
            </a:r>
          </a:p>
        </p:txBody>
      </p:sp>
      <p:sp>
        <p:nvSpPr>
          <p:cNvPr id="521" name="TextBox 368">
            <a:extLst>
              <a:ext uri="{FF2B5EF4-FFF2-40B4-BE49-F238E27FC236}">
                <a16:creationId xmlns:a16="http://schemas.microsoft.com/office/drawing/2014/main" id="{8BE0A06C-84BD-4660-B56D-C21C168FED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71729" y="1691911"/>
            <a:ext cx="1001791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 dirty="0"/>
              <a:t>Describe patterns</a:t>
            </a:r>
          </a:p>
        </p:txBody>
      </p:sp>
      <p:sp>
        <p:nvSpPr>
          <p:cNvPr id="522" name="TextBox 384">
            <a:extLst>
              <a:ext uri="{FF2B5EF4-FFF2-40B4-BE49-F238E27FC236}">
                <a16:creationId xmlns:a16="http://schemas.microsoft.com/office/drawing/2014/main" id="{436D6CEC-A1F4-45E6-91BD-48EE0FEDA7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39349" y="2972163"/>
            <a:ext cx="10753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/>
              <a:t>IDEAL </a:t>
            </a:r>
          </a:p>
          <a:p>
            <a:pPr algn="ctr" eaLnBrk="1" hangingPunct="1"/>
            <a:r>
              <a:rPr lang="en-US" altLang="en-US" sz="800" dirty="0"/>
              <a:t>Identify, describe, explain, apply, link</a:t>
            </a:r>
          </a:p>
        </p:txBody>
      </p:sp>
      <p:sp>
        <p:nvSpPr>
          <p:cNvPr id="523" name="TextBox 388">
            <a:extLst>
              <a:ext uri="{FF2B5EF4-FFF2-40B4-BE49-F238E27FC236}">
                <a16:creationId xmlns:a16="http://schemas.microsoft.com/office/drawing/2014/main" id="{BEC377C8-F455-46BE-AC7C-D14205578F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25474" y="3005928"/>
            <a:ext cx="10064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 dirty="0"/>
              <a:t>Modelling scientific concepts</a:t>
            </a:r>
          </a:p>
        </p:txBody>
      </p:sp>
      <p:sp>
        <p:nvSpPr>
          <p:cNvPr id="524" name="TextBox 392">
            <a:extLst>
              <a:ext uri="{FF2B5EF4-FFF2-40B4-BE49-F238E27FC236}">
                <a16:creationId xmlns:a16="http://schemas.microsoft.com/office/drawing/2014/main" id="{D184E55C-F93A-4074-B853-5C89FFF03E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7918" y="2989922"/>
            <a:ext cx="85566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/>
              <a:t>Analysis of secondary data</a:t>
            </a:r>
          </a:p>
        </p:txBody>
      </p:sp>
      <p:sp>
        <p:nvSpPr>
          <p:cNvPr id="525" name="TextBox 394">
            <a:extLst>
              <a:ext uri="{FF2B5EF4-FFF2-40B4-BE49-F238E27FC236}">
                <a16:creationId xmlns:a16="http://schemas.microsoft.com/office/drawing/2014/main" id="{77DD830E-4841-4977-9ECA-23CD0A1E91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6212" y="2979607"/>
            <a:ext cx="11112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/>
              <a:t>Drawing graphs and </a:t>
            </a:r>
            <a:r>
              <a:rPr lang="en-US" altLang="en-US" sz="800" dirty="0" err="1"/>
              <a:t>analysing</a:t>
            </a:r>
            <a:r>
              <a:rPr lang="en-US" altLang="en-US" sz="800" dirty="0"/>
              <a:t> graphical data</a:t>
            </a:r>
          </a:p>
        </p:txBody>
      </p:sp>
      <p:sp>
        <p:nvSpPr>
          <p:cNvPr id="526" name="Triangle 45">
            <a:extLst>
              <a:ext uri="{FF2B5EF4-FFF2-40B4-BE49-F238E27FC236}">
                <a16:creationId xmlns:a16="http://schemas.microsoft.com/office/drawing/2014/main" id="{052BC0F4-281E-46B6-A436-51DAA1E760DA}"/>
              </a:ext>
            </a:extLst>
          </p:cNvPr>
          <p:cNvSpPr/>
          <p:nvPr/>
        </p:nvSpPr>
        <p:spPr>
          <a:xfrm rot="5400000">
            <a:off x="7941092" y="2127682"/>
            <a:ext cx="938212" cy="736600"/>
          </a:xfrm>
          <a:prstGeom prst="triangl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 dirty="0"/>
          </a:p>
        </p:txBody>
      </p:sp>
      <p:sp>
        <p:nvSpPr>
          <p:cNvPr id="527" name="TextBox 388">
            <a:extLst>
              <a:ext uri="{FF2B5EF4-FFF2-40B4-BE49-F238E27FC236}">
                <a16:creationId xmlns:a16="http://schemas.microsoft.com/office/drawing/2014/main" id="{CDD964A6-7391-4312-A919-28CE5CBB4C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72967" y="1617920"/>
            <a:ext cx="10064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/>
              <a:t>Assessing impact of scientific concepts</a:t>
            </a:r>
          </a:p>
        </p:txBody>
      </p:sp>
      <p:sp>
        <p:nvSpPr>
          <p:cNvPr id="529" name="TextBox 365">
            <a:extLst>
              <a:ext uri="{FF2B5EF4-FFF2-40B4-BE49-F238E27FC236}">
                <a16:creationId xmlns:a16="http://schemas.microsoft.com/office/drawing/2014/main" id="{0CFAA23C-01A7-49B5-B1B5-8F8111668A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54860" y="3012302"/>
            <a:ext cx="7334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/>
              <a:t>Risk Assessment</a:t>
            </a:r>
          </a:p>
        </p:txBody>
      </p:sp>
      <p:sp>
        <p:nvSpPr>
          <p:cNvPr id="530" name="TextBox 394">
            <a:extLst>
              <a:ext uri="{FF2B5EF4-FFF2-40B4-BE49-F238E27FC236}">
                <a16:creationId xmlns:a16="http://schemas.microsoft.com/office/drawing/2014/main" id="{B9FD33C6-6CE6-448F-944F-70E0C473CF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83786" y="1601637"/>
            <a:ext cx="14986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/>
              <a:t>Writing </a:t>
            </a:r>
          </a:p>
          <a:p>
            <a:pPr algn="ctr" eaLnBrk="1" hangingPunct="1"/>
            <a:r>
              <a:rPr lang="en-US" altLang="en-US" sz="800" dirty="0"/>
              <a:t>methods</a:t>
            </a:r>
          </a:p>
        </p:txBody>
      </p:sp>
      <p:sp>
        <p:nvSpPr>
          <p:cNvPr id="531" name="TextBox 2">
            <a:extLst>
              <a:ext uri="{FF2B5EF4-FFF2-40B4-BE49-F238E27FC236}">
                <a16:creationId xmlns:a16="http://schemas.microsoft.com/office/drawing/2014/main" id="{5F74F906-A277-4F14-9128-529969BF42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92023" y="2271351"/>
            <a:ext cx="5175250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GB" altLang="en-US">
                <a:solidFill>
                  <a:schemeClr val="bg1"/>
                </a:solidFill>
              </a:rPr>
              <a:t>Understanding and Applying Scientific Skills </a:t>
            </a:r>
          </a:p>
        </p:txBody>
      </p:sp>
      <p:sp>
        <p:nvSpPr>
          <p:cNvPr id="532" name="TextBox 4">
            <a:extLst>
              <a:ext uri="{FF2B5EF4-FFF2-40B4-BE49-F238E27FC236}">
                <a16:creationId xmlns:a16="http://schemas.microsoft.com/office/drawing/2014/main" id="{AFE35BB7-A81F-45E4-94BA-EE9B96102534}"/>
              </a:ext>
            </a:extLst>
          </p:cNvPr>
          <p:cNvSpPr txBox="1">
            <a:spLocks noChangeArrowheads="1"/>
          </p:cNvSpPr>
          <p:nvPr/>
        </p:nvSpPr>
        <p:spPr bwMode="auto">
          <a:xfrm rot="5400000">
            <a:off x="1405354" y="2332470"/>
            <a:ext cx="9985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GB" altLang="en-US" sz="1800">
                <a:solidFill>
                  <a:schemeClr val="bg1"/>
                </a:solidFill>
              </a:rPr>
              <a:t>Year 7</a:t>
            </a:r>
          </a:p>
        </p:txBody>
      </p:sp>
      <p:sp>
        <p:nvSpPr>
          <p:cNvPr id="533" name="TextBox 439">
            <a:extLst>
              <a:ext uri="{FF2B5EF4-FFF2-40B4-BE49-F238E27FC236}">
                <a16:creationId xmlns:a16="http://schemas.microsoft.com/office/drawing/2014/main" id="{337BE0E9-9F27-4C34-971A-79B493005A0B}"/>
              </a:ext>
            </a:extLst>
          </p:cNvPr>
          <p:cNvSpPr txBox="1">
            <a:spLocks noChangeArrowheads="1"/>
          </p:cNvSpPr>
          <p:nvPr/>
        </p:nvSpPr>
        <p:spPr bwMode="auto">
          <a:xfrm rot="5400000">
            <a:off x="7647404" y="2367395"/>
            <a:ext cx="9985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GB" altLang="en-US" sz="1800" dirty="0">
                <a:solidFill>
                  <a:schemeClr val="bg1"/>
                </a:solidFill>
              </a:rPr>
              <a:t>Year 11</a:t>
            </a:r>
          </a:p>
        </p:txBody>
      </p:sp>
      <p:cxnSp>
        <p:nvCxnSpPr>
          <p:cNvPr id="534" name="Straight Connector 533">
            <a:extLst>
              <a:ext uri="{FF2B5EF4-FFF2-40B4-BE49-F238E27FC236}">
                <a16:creationId xmlns:a16="http://schemas.microsoft.com/office/drawing/2014/main" id="{959D34F7-5511-43D4-8E01-82415AB38C00}"/>
              </a:ext>
            </a:extLst>
          </p:cNvPr>
          <p:cNvCxnSpPr>
            <a:cxnSpLocks/>
          </p:cNvCxnSpPr>
          <p:nvPr/>
        </p:nvCxnSpPr>
        <p:spPr>
          <a:xfrm>
            <a:off x="2235482" y="1880516"/>
            <a:ext cx="0" cy="292719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6" name="Straight Connector 535">
            <a:extLst>
              <a:ext uri="{FF2B5EF4-FFF2-40B4-BE49-F238E27FC236}">
                <a16:creationId xmlns:a16="http://schemas.microsoft.com/office/drawing/2014/main" id="{8A0FFACF-5FE4-4E72-B5F2-A9505B3D812B}"/>
              </a:ext>
            </a:extLst>
          </p:cNvPr>
          <p:cNvCxnSpPr>
            <a:cxnSpLocks/>
          </p:cNvCxnSpPr>
          <p:nvPr/>
        </p:nvCxnSpPr>
        <p:spPr>
          <a:xfrm flipV="1">
            <a:off x="2411387" y="2733939"/>
            <a:ext cx="0" cy="289259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7" name="Straight Connector 536">
            <a:extLst>
              <a:ext uri="{FF2B5EF4-FFF2-40B4-BE49-F238E27FC236}">
                <a16:creationId xmlns:a16="http://schemas.microsoft.com/office/drawing/2014/main" id="{19E3560C-7C4B-4751-8E77-0A4AFA12A5A8}"/>
              </a:ext>
            </a:extLst>
          </p:cNvPr>
          <p:cNvCxnSpPr>
            <a:cxnSpLocks/>
          </p:cNvCxnSpPr>
          <p:nvPr/>
        </p:nvCxnSpPr>
        <p:spPr>
          <a:xfrm>
            <a:off x="2798298" y="1880360"/>
            <a:ext cx="0" cy="292719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8" name="Straight Connector 537">
            <a:extLst>
              <a:ext uri="{FF2B5EF4-FFF2-40B4-BE49-F238E27FC236}">
                <a16:creationId xmlns:a16="http://schemas.microsoft.com/office/drawing/2014/main" id="{42A2657F-F9BE-444E-B705-438A9F17998C}"/>
              </a:ext>
            </a:extLst>
          </p:cNvPr>
          <p:cNvCxnSpPr>
            <a:cxnSpLocks/>
          </p:cNvCxnSpPr>
          <p:nvPr/>
        </p:nvCxnSpPr>
        <p:spPr>
          <a:xfrm flipV="1">
            <a:off x="3243106" y="2735091"/>
            <a:ext cx="0" cy="289259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9" name="Straight Connector 538">
            <a:extLst>
              <a:ext uri="{FF2B5EF4-FFF2-40B4-BE49-F238E27FC236}">
                <a16:creationId xmlns:a16="http://schemas.microsoft.com/office/drawing/2014/main" id="{82C2568F-DA4F-4905-9C58-1119225EE467}"/>
              </a:ext>
            </a:extLst>
          </p:cNvPr>
          <p:cNvCxnSpPr>
            <a:cxnSpLocks/>
          </p:cNvCxnSpPr>
          <p:nvPr/>
        </p:nvCxnSpPr>
        <p:spPr>
          <a:xfrm>
            <a:off x="3649543" y="1890989"/>
            <a:ext cx="0" cy="292719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1" name="Straight Connector 540">
            <a:extLst>
              <a:ext uri="{FF2B5EF4-FFF2-40B4-BE49-F238E27FC236}">
                <a16:creationId xmlns:a16="http://schemas.microsoft.com/office/drawing/2014/main" id="{CFBA5097-6898-4284-A65D-639702D62DEB}"/>
              </a:ext>
            </a:extLst>
          </p:cNvPr>
          <p:cNvCxnSpPr>
            <a:cxnSpLocks/>
          </p:cNvCxnSpPr>
          <p:nvPr/>
        </p:nvCxnSpPr>
        <p:spPr>
          <a:xfrm flipV="1">
            <a:off x="4049687" y="2741083"/>
            <a:ext cx="0" cy="289259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2" name="Straight Connector 541">
            <a:extLst>
              <a:ext uri="{FF2B5EF4-FFF2-40B4-BE49-F238E27FC236}">
                <a16:creationId xmlns:a16="http://schemas.microsoft.com/office/drawing/2014/main" id="{B38943A8-9FC0-43BE-AE41-D3C272E1A853}"/>
              </a:ext>
            </a:extLst>
          </p:cNvPr>
          <p:cNvCxnSpPr>
            <a:cxnSpLocks/>
          </p:cNvCxnSpPr>
          <p:nvPr/>
        </p:nvCxnSpPr>
        <p:spPr>
          <a:xfrm flipV="1">
            <a:off x="5096800" y="2726629"/>
            <a:ext cx="0" cy="289259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3" name="Straight Connector 542">
            <a:extLst>
              <a:ext uri="{FF2B5EF4-FFF2-40B4-BE49-F238E27FC236}">
                <a16:creationId xmlns:a16="http://schemas.microsoft.com/office/drawing/2014/main" id="{93CD528B-7F86-4942-B423-9FC840703D4F}"/>
              </a:ext>
            </a:extLst>
          </p:cNvPr>
          <p:cNvCxnSpPr>
            <a:cxnSpLocks/>
          </p:cNvCxnSpPr>
          <p:nvPr/>
        </p:nvCxnSpPr>
        <p:spPr>
          <a:xfrm>
            <a:off x="4577320" y="1880360"/>
            <a:ext cx="0" cy="292719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8" name="Straight Connector 547">
            <a:extLst>
              <a:ext uri="{FF2B5EF4-FFF2-40B4-BE49-F238E27FC236}">
                <a16:creationId xmlns:a16="http://schemas.microsoft.com/office/drawing/2014/main" id="{6E7FE2FB-4D7C-4324-8564-84ABEE7D2AE6}"/>
              </a:ext>
            </a:extLst>
          </p:cNvPr>
          <p:cNvCxnSpPr>
            <a:cxnSpLocks/>
          </p:cNvCxnSpPr>
          <p:nvPr/>
        </p:nvCxnSpPr>
        <p:spPr>
          <a:xfrm flipV="1">
            <a:off x="6089780" y="2736525"/>
            <a:ext cx="0" cy="289259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9" name="Straight Connector 548">
            <a:extLst>
              <a:ext uri="{FF2B5EF4-FFF2-40B4-BE49-F238E27FC236}">
                <a16:creationId xmlns:a16="http://schemas.microsoft.com/office/drawing/2014/main" id="{21AB06C0-77BE-4502-B3DB-5EBBA0CBF525}"/>
              </a:ext>
            </a:extLst>
          </p:cNvPr>
          <p:cNvCxnSpPr>
            <a:cxnSpLocks/>
          </p:cNvCxnSpPr>
          <p:nvPr/>
        </p:nvCxnSpPr>
        <p:spPr>
          <a:xfrm>
            <a:off x="5602538" y="1880360"/>
            <a:ext cx="0" cy="292719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0" name="Straight Connector 549">
            <a:extLst>
              <a:ext uri="{FF2B5EF4-FFF2-40B4-BE49-F238E27FC236}">
                <a16:creationId xmlns:a16="http://schemas.microsoft.com/office/drawing/2014/main" id="{BD92FB45-3C12-4CBA-88AA-9D7AA3734D31}"/>
              </a:ext>
            </a:extLst>
          </p:cNvPr>
          <p:cNvCxnSpPr>
            <a:cxnSpLocks/>
          </p:cNvCxnSpPr>
          <p:nvPr/>
        </p:nvCxnSpPr>
        <p:spPr>
          <a:xfrm flipV="1">
            <a:off x="6821087" y="2733939"/>
            <a:ext cx="0" cy="289259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1" name="Straight Connector 550">
            <a:extLst>
              <a:ext uri="{FF2B5EF4-FFF2-40B4-BE49-F238E27FC236}">
                <a16:creationId xmlns:a16="http://schemas.microsoft.com/office/drawing/2014/main" id="{8EC203B5-C338-478D-BBB8-5C5465AD23BD}"/>
              </a:ext>
            </a:extLst>
          </p:cNvPr>
          <p:cNvCxnSpPr>
            <a:cxnSpLocks/>
          </p:cNvCxnSpPr>
          <p:nvPr/>
        </p:nvCxnSpPr>
        <p:spPr>
          <a:xfrm>
            <a:off x="6656983" y="1883890"/>
            <a:ext cx="0" cy="292719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2" name="Straight Connector 551">
            <a:extLst>
              <a:ext uri="{FF2B5EF4-FFF2-40B4-BE49-F238E27FC236}">
                <a16:creationId xmlns:a16="http://schemas.microsoft.com/office/drawing/2014/main" id="{BA78F9E5-50C4-4C0C-AF4A-BE89B3780447}"/>
              </a:ext>
            </a:extLst>
          </p:cNvPr>
          <p:cNvCxnSpPr>
            <a:cxnSpLocks/>
          </p:cNvCxnSpPr>
          <p:nvPr/>
        </p:nvCxnSpPr>
        <p:spPr>
          <a:xfrm>
            <a:off x="7533057" y="1890988"/>
            <a:ext cx="0" cy="292719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3" name="TextBox 368">
            <a:extLst>
              <a:ext uri="{FF2B5EF4-FFF2-40B4-BE49-F238E27FC236}">
                <a16:creationId xmlns:a16="http://schemas.microsoft.com/office/drawing/2014/main" id="{69A2E480-8C5D-4A65-9C28-9834A58D39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55744" y="1609833"/>
            <a:ext cx="100179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/>
              <a:t>Evaluation of scientific concepts</a:t>
            </a:r>
          </a:p>
        </p:txBody>
      </p:sp>
      <p:cxnSp>
        <p:nvCxnSpPr>
          <p:cNvPr id="554" name="Straight Connector 553">
            <a:extLst>
              <a:ext uri="{FF2B5EF4-FFF2-40B4-BE49-F238E27FC236}">
                <a16:creationId xmlns:a16="http://schemas.microsoft.com/office/drawing/2014/main" id="{2F7F46B4-81BA-4764-9167-285DD09AFAB0}"/>
              </a:ext>
            </a:extLst>
          </p:cNvPr>
          <p:cNvCxnSpPr>
            <a:cxnSpLocks/>
          </p:cNvCxnSpPr>
          <p:nvPr/>
        </p:nvCxnSpPr>
        <p:spPr>
          <a:xfrm flipV="1">
            <a:off x="7628737" y="2726629"/>
            <a:ext cx="0" cy="289259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5" name="TextBox 365">
            <a:extLst>
              <a:ext uri="{FF2B5EF4-FFF2-40B4-BE49-F238E27FC236}">
                <a16:creationId xmlns:a16="http://schemas.microsoft.com/office/drawing/2014/main" id="{1BD355A8-EEDD-4D0A-B4DE-8A357DE33C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8691" y="2996236"/>
            <a:ext cx="81786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/>
              <a:t>Evaluating data and investigations</a:t>
            </a:r>
          </a:p>
        </p:txBody>
      </p:sp>
      <p:sp>
        <p:nvSpPr>
          <p:cNvPr id="556" name="TextBox 16">
            <a:extLst>
              <a:ext uri="{FF2B5EF4-FFF2-40B4-BE49-F238E27FC236}">
                <a16:creationId xmlns:a16="http://schemas.microsoft.com/office/drawing/2014/main" id="{A92983DA-722D-4184-9CE2-688D2A1262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36612" y="4123646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National grid</a:t>
            </a:r>
          </a:p>
        </p:txBody>
      </p:sp>
      <p:cxnSp>
        <p:nvCxnSpPr>
          <p:cNvPr id="557" name="Straight Connector 556">
            <a:extLst>
              <a:ext uri="{FF2B5EF4-FFF2-40B4-BE49-F238E27FC236}">
                <a16:creationId xmlns:a16="http://schemas.microsoft.com/office/drawing/2014/main" id="{C816E7A1-9554-47B5-9821-ECE27D6922B3}"/>
              </a:ext>
            </a:extLst>
          </p:cNvPr>
          <p:cNvCxnSpPr>
            <a:cxnSpLocks/>
          </p:cNvCxnSpPr>
          <p:nvPr/>
        </p:nvCxnSpPr>
        <p:spPr>
          <a:xfrm>
            <a:off x="7930887" y="4283692"/>
            <a:ext cx="0" cy="262748"/>
          </a:xfrm>
          <a:prstGeom prst="line">
            <a:avLst/>
          </a:prstGeom>
          <a:ln>
            <a:tailEnd type="oval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558" name="Picture 25">
            <a:extLst>
              <a:ext uri="{FF2B5EF4-FFF2-40B4-BE49-F238E27FC236}">
                <a16:creationId xmlns:a16="http://schemas.microsoft.com/office/drawing/2014/main" id="{14BF58C0-9251-4B11-A432-F1BD8BA30B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0125" y="12270866"/>
            <a:ext cx="445298" cy="4065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9" name="Picture 34">
            <a:extLst>
              <a:ext uri="{FF2B5EF4-FFF2-40B4-BE49-F238E27FC236}">
                <a16:creationId xmlns:a16="http://schemas.microsoft.com/office/drawing/2014/main" id="{33183047-7D17-4124-9262-85A40E92CF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123" y="12250379"/>
            <a:ext cx="417737" cy="4249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1" name="Picture 60">
            <a:extLst>
              <a:ext uri="{FF2B5EF4-FFF2-40B4-BE49-F238E27FC236}">
                <a16:creationId xmlns:a16="http://schemas.microsoft.com/office/drawing/2014/main" id="{0F646707-97A1-454D-934F-26C02E5AD8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9925" y="14382966"/>
            <a:ext cx="414330" cy="3598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2" name="Picture 62">
            <a:extLst>
              <a:ext uri="{FF2B5EF4-FFF2-40B4-BE49-F238E27FC236}">
                <a16:creationId xmlns:a16="http://schemas.microsoft.com/office/drawing/2014/main" id="{BD925EEE-75D1-4B65-A615-91DF442DFB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63106">
            <a:off x="5653800" y="14418781"/>
            <a:ext cx="339150" cy="378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" descr="Image result for sound wave">
            <a:extLst>
              <a:ext uri="{FF2B5EF4-FFF2-40B4-BE49-F238E27FC236}">
                <a16:creationId xmlns:a16="http://schemas.microsoft.com/office/drawing/2014/main" id="{D7F934F3-8955-4018-BB24-55536EF0FD8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33" b="15169"/>
          <a:stretch/>
        </p:blipFill>
        <p:spPr bwMode="auto">
          <a:xfrm>
            <a:off x="4927384" y="14277351"/>
            <a:ext cx="530673" cy="274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ultrasound">
            <a:extLst>
              <a:ext uri="{FF2B5EF4-FFF2-40B4-BE49-F238E27FC236}">
                <a16:creationId xmlns:a16="http://schemas.microsoft.com/office/drawing/2014/main" id="{5CC3367C-580D-43A8-B721-2761DA77EA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3492" y="14434790"/>
            <a:ext cx="590185" cy="399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4" name="Picture 64">
            <a:extLst>
              <a:ext uri="{FF2B5EF4-FFF2-40B4-BE49-F238E27FC236}">
                <a16:creationId xmlns:a16="http://schemas.microsoft.com/office/drawing/2014/main" id="{EE71359B-FB52-43F7-AAB7-BEDEC4241E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7063" y="12237053"/>
            <a:ext cx="394261" cy="406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6" name="Picture 52">
            <a:extLst>
              <a:ext uri="{FF2B5EF4-FFF2-40B4-BE49-F238E27FC236}">
                <a16:creationId xmlns:a16="http://schemas.microsoft.com/office/drawing/2014/main" id="{A6292454-B498-4A72-88FC-26E4BDDC70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7574" y="12283903"/>
            <a:ext cx="675766" cy="38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8" name="Picture 58">
            <a:extLst>
              <a:ext uri="{FF2B5EF4-FFF2-40B4-BE49-F238E27FC236}">
                <a16:creationId xmlns:a16="http://schemas.microsoft.com/office/drawing/2014/main" id="{140199DA-3771-47C6-B969-E1E11B9518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6494" y="12261477"/>
            <a:ext cx="457061" cy="4467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1" name="Picture 56">
            <a:extLst>
              <a:ext uri="{FF2B5EF4-FFF2-40B4-BE49-F238E27FC236}">
                <a16:creationId xmlns:a16="http://schemas.microsoft.com/office/drawing/2014/main" id="{8AB4CFC3-BA1D-44E4-93C5-63F6641A61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4616" y="14296502"/>
            <a:ext cx="319088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 descr="Image result for vintage camera clipart black and white">
            <a:extLst>
              <a:ext uri="{FF2B5EF4-FFF2-40B4-BE49-F238E27FC236}">
                <a16:creationId xmlns:a16="http://schemas.microsoft.com/office/drawing/2014/main" id="{3AFC5A15-46D9-4540-8111-F4E59502DC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0738" y="14321201"/>
            <a:ext cx="567180" cy="476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Image result for light clipart black and white">
            <a:extLst>
              <a:ext uri="{FF2B5EF4-FFF2-40B4-BE49-F238E27FC236}">
                <a16:creationId xmlns:a16="http://schemas.microsoft.com/office/drawing/2014/main" id="{1EFA25D7-30D3-4AC0-9ED4-997F3BE2617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84" t="14123" r="20287" b="8060"/>
          <a:stretch/>
        </p:blipFill>
        <p:spPr bwMode="auto">
          <a:xfrm>
            <a:off x="3543451" y="14253354"/>
            <a:ext cx="493165" cy="636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Image result for stars clipart black and white">
            <a:extLst>
              <a:ext uri="{FF2B5EF4-FFF2-40B4-BE49-F238E27FC236}">
                <a16:creationId xmlns:a16="http://schemas.microsoft.com/office/drawing/2014/main" id="{64082159-BD8E-4D7C-ADA5-2CA9DD69B2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0790" y="14116906"/>
            <a:ext cx="458615" cy="425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Image result for solar system clipart black and white">
            <a:extLst>
              <a:ext uri="{FF2B5EF4-FFF2-40B4-BE49-F238E27FC236}">
                <a16:creationId xmlns:a16="http://schemas.microsoft.com/office/drawing/2014/main" id="{FD5A554A-2911-4282-8982-6045E97EA40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75" t="11719" r="9195" b="8952"/>
          <a:stretch/>
        </p:blipFill>
        <p:spPr bwMode="auto">
          <a:xfrm>
            <a:off x="328573" y="13846442"/>
            <a:ext cx="693073" cy="567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Image result for earth  clipart black and white">
            <a:extLst>
              <a:ext uri="{FF2B5EF4-FFF2-40B4-BE49-F238E27FC236}">
                <a16:creationId xmlns:a16="http://schemas.microsoft.com/office/drawing/2014/main" id="{88CE470A-743B-48E2-A8F2-7864F09BFA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859" y="13398293"/>
            <a:ext cx="294562" cy="301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Image result for moon  clipart black and white">
            <a:extLst>
              <a:ext uri="{FF2B5EF4-FFF2-40B4-BE49-F238E27FC236}">
                <a16:creationId xmlns:a16="http://schemas.microsoft.com/office/drawing/2014/main" id="{D7C58AAC-E8D0-4CCC-82FD-6C9AE057DB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24" y="13184001"/>
            <a:ext cx="269701" cy="256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Image result for pressure in gasses clipart">
            <a:extLst>
              <a:ext uri="{FF2B5EF4-FFF2-40B4-BE49-F238E27FC236}">
                <a16:creationId xmlns:a16="http://schemas.microsoft.com/office/drawing/2014/main" id="{93CDB632-BE4A-43F4-88C0-5D9E3FF7617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91" t="10683" r="19390" b="15192"/>
          <a:stretch/>
        </p:blipFill>
        <p:spPr bwMode="auto">
          <a:xfrm>
            <a:off x="2179032" y="12210164"/>
            <a:ext cx="411489" cy="552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Image result for spanner clip art black and white">
            <a:extLst>
              <a:ext uri="{FF2B5EF4-FFF2-40B4-BE49-F238E27FC236}">
                <a16:creationId xmlns:a16="http://schemas.microsoft.com/office/drawing/2014/main" id="{426C34DA-2241-4FD8-98A4-26AE2EFA90E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836"/>
          <a:stretch/>
        </p:blipFill>
        <p:spPr bwMode="auto">
          <a:xfrm>
            <a:off x="3225596" y="9979508"/>
            <a:ext cx="430649" cy="405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4" name="Picture 29">
            <a:extLst>
              <a:ext uri="{FF2B5EF4-FFF2-40B4-BE49-F238E27FC236}">
                <a16:creationId xmlns:a16="http://schemas.microsoft.com/office/drawing/2014/main" id="{9D113F01-4EC1-495C-A236-C190245284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8154" y="12208603"/>
            <a:ext cx="523198" cy="5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6" name="Picture 43">
            <a:extLst>
              <a:ext uri="{FF2B5EF4-FFF2-40B4-BE49-F238E27FC236}">
                <a16:creationId xmlns:a16="http://schemas.microsoft.com/office/drawing/2014/main" id="{12B31163-2A71-40B8-BA2A-1F63F5BC61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1965" y="12181992"/>
            <a:ext cx="394261" cy="4978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7" name="Picture 34">
            <a:extLst>
              <a:ext uri="{FF2B5EF4-FFF2-40B4-BE49-F238E27FC236}">
                <a16:creationId xmlns:a16="http://schemas.microsoft.com/office/drawing/2014/main" id="{887C9E3C-3DFB-4816-A47B-CDBF9518FF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4522" y="9935670"/>
            <a:ext cx="512518" cy="447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58" name="Picture 34" descr="Image result for charging symbol">
            <a:extLst>
              <a:ext uri="{FF2B5EF4-FFF2-40B4-BE49-F238E27FC236}">
                <a16:creationId xmlns:a16="http://schemas.microsoft.com/office/drawing/2014/main" id="{C5D0BD4C-6D9F-4912-A4F7-102BFEEC87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3514" y="9922434"/>
            <a:ext cx="489574" cy="489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4" name="Picture 40" descr="Image result for series circuit">
            <a:extLst>
              <a:ext uri="{FF2B5EF4-FFF2-40B4-BE49-F238E27FC236}">
                <a16:creationId xmlns:a16="http://schemas.microsoft.com/office/drawing/2014/main" id="{71AABAD8-F00E-4303-BE26-EF767B7E9D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2524" y="12224512"/>
            <a:ext cx="728074" cy="478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9" name="Picture 52">
            <a:extLst>
              <a:ext uri="{FF2B5EF4-FFF2-40B4-BE49-F238E27FC236}">
                <a16:creationId xmlns:a16="http://schemas.microsoft.com/office/drawing/2014/main" id="{284ADFB9-60F6-4AD2-9C25-9CD6530095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BEBA8EAE-BF5A-486C-A8C5-ECC9F3942E4B}">
                <a14:imgProps xmlns:a14="http://schemas.microsoft.com/office/drawing/2010/main">
                  <a14:imgLayer r:embed="rId3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2042" y="9863454"/>
            <a:ext cx="573853" cy="5530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0" name="Picture 54">
            <a:extLst>
              <a:ext uri="{FF2B5EF4-FFF2-40B4-BE49-F238E27FC236}">
                <a16:creationId xmlns:a16="http://schemas.microsoft.com/office/drawing/2014/main" id="{7CCEC14D-B81F-4F9B-9F88-1ADE671218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2384" y="12055379"/>
            <a:ext cx="615574" cy="3949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1" name="Picture 28">
            <a:extLst>
              <a:ext uri="{FF2B5EF4-FFF2-40B4-BE49-F238E27FC236}">
                <a16:creationId xmlns:a16="http://schemas.microsoft.com/office/drawing/2014/main" id="{4A62BAA2-7158-4166-B38F-1F986EC49F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 flipV="1">
            <a:off x="6659211" y="9827086"/>
            <a:ext cx="598663" cy="60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2" name="Picture 26">
            <a:extLst>
              <a:ext uri="{FF2B5EF4-FFF2-40B4-BE49-F238E27FC236}">
                <a16:creationId xmlns:a16="http://schemas.microsoft.com/office/drawing/2014/main" id="{97BD6590-3DD7-4E78-9A6D-4A4A71A28B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 flipV="1">
            <a:off x="5503933" y="9892450"/>
            <a:ext cx="486132" cy="476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6" name="Picture 20">
            <a:extLst>
              <a:ext uri="{FF2B5EF4-FFF2-40B4-BE49-F238E27FC236}">
                <a16:creationId xmlns:a16="http://schemas.microsoft.com/office/drawing/2014/main" id="{B6ACF266-D8CE-4F9B-99A0-B5C876C126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 flipV="1">
            <a:off x="2619809" y="9880425"/>
            <a:ext cx="461846" cy="584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6" name="Picture 52" descr="Image result for mobile phone clipart black and white">
            <a:extLst>
              <a:ext uri="{FF2B5EF4-FFF2-40B4-BE49-F238E27FC236}">
                <a16:creationId xmlns:a16="http://schemas.microsoft.com/office/drawing/2014/main" id="{649C0890-6020-4FE0-B0E8-59C39D19791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95" t="5903" r="34058" b="5451"/>
          <a:stretch/>
        </p:blipFill>
        <p:spPr bwMode="auto">
          <a:xfrm>
            <a:off x="1983604" y="9955886"/>
            <a:ext cx="337553" cy="539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8" name="Picture 54" descr="Image result for cancer  cells clipart black and white">
            <a:extLst>
              <a:ext uri="{FF2B5EF4-FFF2-40B4-BE49-F238E27FC236}">
                <a16:creationId xmlns:a16="http://schemas.microsoft.com/office/drawing/2014/main" id="{1117B054-51FA-4EA3-A58C-50B09F41DDF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64" t="18681" r="18791" b="26574"/>
          <a:stretch/>
        </p:blipFill>
        <p:spPr bwMode="auto">
          <a:xfrm>
            <a:off x="1831147" y="7884358"/>
            <a:ext cx="408152" cy="382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82" name="Picture 58" descr="Image result for rutherford alpha particle black and white">
            <a:extLst>
              <a:ext uri="{FF2B5EF4-FFF2-40B4-BE49-F238E27FC236}">
                <a16:creationId xmlns:a16="http://schemas.microsoft.com/office/drawing/2014/main" id="{F85988BD-7DDB-49EE-BCE4-8D613CD8F7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43" y="9268285"/>
            <a:ext cx="1325580" cy="890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7" name="Picture 85">
            <a:extLst>
              <a:ext uri="{FF2B5EF4-FFF2-40B4-BE49-F238E27FC236}">
                <a16:creationId xmlns:a16="http://schemas.microsoft.com/office/drawing/2014/main" id="{BA68BD98-7C95-4D4E-ABF9-D0F1F99273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37" y="8753412"/>
            <a:ext cx="536351" cy="414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84" name="Picture 60" descr="Image result for radioactive decay black and white">
            <a:extLst>
              <a:ext uri="{FF2B5EF4-FFF2-40B4-BE49-F238E27FC236}">
                <a16:creationId xmlns:a16="http://schemas.microsoft.com/office/drawing/2014/main" id="{D2B91C96-8B6C-4189-9F05-CC9ADC6610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514" y="7625362"/>
            <a:ext cx="695591" cy="512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86" name="Picture 62" descr="Image result for radioactive decay equation gcse">
            <a:extLst>
              <a:ext uri="{FF2B5EF4-FFF2-40B4-BE49-F238E27FC236}">
                <a16:creationId xmlns:a16="http://schemas.microsoft.com/office/drawing/2014/main" id="{A32C2470-DAAD-4C8A-B1E1-C033E5FE23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4165" y="5718493"/>
            <a:ext cx="987574" cy="325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94" name="Picture 70" descr="Image result for transverse wave clipart">
            <a:extLst>
              <a:ext uri="{FF2B5EF4-FFF2-40B4-BE49-F238E27FC236}">
                <a16:creationId xmlns:a16="http://schemas.microsoft.com/office/drawing/2014/main" id="{3083A952-CA2E-48D1-A576-5251222F01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4373" y="7879078"/>
            <a:ext cx="1072318" cy="266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8" name="Picture 30">
            <a:extLst>
              <a:ext uri="{FF2B5EF4-FFF2-40B4-BE49-F238E27FC236}">
                <a16:creationId xmlns:a16="http://schemas.microsoft.com/office/drawing/2014/main" id="{945696AE-0FDD-457A-A6DE-8ED1B9732E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 flipV="1">
            <a:off x="6914385" y="7780253"/>
            <a:ext cx="520658" cy="3823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9" name="Picture 12">
            <a:extLst>
              <a:ext uri="{FF2B5EF4-FFF2-40B4-BE49-F238E27FC236}">
                <a16:creationId xmlns:a16="http://schemas.microsoft.com/office/drawing/2014/main" id="{336830DC-9264-4EC9-AC2C-52223B51AE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3405" y="5661844"/>
            <a:ext cx="657615" cy="3907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" name="Picture 47">
            <a:extLst>
              <a:ext uri="{FF2B5EF4-FFF2-40B4-BE49-F238E27FC236}">
                <a16:creationId xmlns:a16="http://schemas.microsoft.com/office/drawing/2014/main" id="{B1A4655F-F0CA-4D55-A956-7F53A6DAFF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3843" y="7759211"/>
            <a:ext cx="437210" cy="418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5" name="Picture 15">
            <a:extLst>
              <a:ext uri="{FF2B5EF4-FFF2-40B4-BE49-F238E27FC236}">
                <a16:creationId xmlns:a16="http://schemas.microsoft.com/office/drawing/2014/main" id="{CA0F9D88-6990-4615-A138-BD30BA2A96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8471" y="7679239"/>
            <a:ext cx="432807" cy="4482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96" name="Picture 72" descr="Image result for acdc black and white clipart">
            <a:extLst>
              <a:ext uri="{FF2B5EF4-FFF2-40B4-BE49-F238E27FC236}">
                <a16:creationId xmlns:a16="http://schemas.microsoft.com/office/drawing/2014/main" id="{EBDE0826-47E4-4662-8D8C-9805D8715B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8433" y="7861379"/>
            <a:ext cx="649475" cy="251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7" name="Picture 39">
            <a:extLst>
              <a:ext uri="{FF2B5EF4-FFF2-40B4-BE49-F238E27FC236}">
                <a16:creationId xmlns:a16="http://schemas.microsoft.com/office/drawing/2014/main" id="{367A3F07-893C-4224-9D3D-6AF136F9F3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8523" y="7088603"/>
            <a:ext cx="830263" cy="75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98" name="Picture 74" descr="Image result for electricity in our homes clipart black and white">
            <a:extLst>
              <a:ext uri="{FF2B5EF4-FFF2-40B4-BE49-F238E27FC236}">
                <a16:creationId xmlns:a16="http://schemas.microsoft.com/office/drawing/2014/main" id="{58A21A66-47D1-4AEE-9712-26F4F4B2FD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0364" y="7753465"/>
            <a:ext cx="586112" cy="418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00" name="Picture 76" descr="Image result for parallel circuit">
            <a:extLst>
              <a:ext uri="{FF2B5EF4-FFF2-40B4-BE49-F238E27FC236}">
                <a16:creationId xmlns:a16="http://schemas.microsoft.com/office/drawing/2014/main" id="{9F8981BD-1F2D-4B0E-B9F9-D9CFA93D04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7653" y="7702029"/>
            <a:ext cx="560243" cy="458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06" name="Picture 82" descr="Image result for renewable energy clipart black and white">
            <a:extLst>
              <a:ext uri="{FF2B5EF4-FFF2-40B4-BE49-F238E27FC236}">
                <a16:creationId xmlns:a16="http://schemas.microsoft.com/office/drawing/2014/main" id="{E3808031-1032-4662-8C02-BC682C6DA6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8191" y="7732634"/>
            <a:ext cx="606608" cy="606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12" name="Picture 88" descr="Image result for voltage symbol">
            <a:extLst>
              <a:ext uri="{FF2B5EF4-FFF2-40B4-BE49-F238E27FC236}">
                <a16:creationId xmlns:a16="http://schemas.microsoft.com/office/drawing/2014/main" id="{3F9DC36A-52F8-4EC2-B138-B700599ABE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3344" y="5577879"/>
            <a:ext cx="510852" cy="433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0" name="Picture 10">
            <a:extLst>
              <a:ext uri="{FF2B5EF4-FFF2-40B4-BE49-F238E27FC236}">
                <a16:creationId xmlns:a16="http://schemas.microsoft.com/office/drawing/2014/main" id="{8D258EAD-4530-48DD-9CEC-DC51C6D298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3393" y="3773119"/>
            <a:ext cx="339725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14" name="Picture 90" descr="Image result for transformer physics black and white">
            <a:extLst>
              <a:ext uri="{FF2B5EF4-FFF2-40B4-BE49-F238E27FC236}">
                <a16:creationId xmlns:a16="http://schemas.microsoft.com/office/drawing/2014/main" id="{D7648E41-5A4D-4367-BB2E-96694ED1B3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2685" y="5528284"/>
            <a:ext cx="850077" cy="532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1" name="Picture 30">
            <a:extLst>
              <a:ext uri="{FF2B5EF4-FFF2-40B4-BE49-F238E27FC236}">
                <a16:creationId xmlns:a16="http://schemas.microsoft.com/office/drawing/2014/main" id="{01FA3AFD-79DF-4EC5-B08A-8118982AFE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3444" y="3919569"/>
            <a:ext cx="595403" cy="597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18" name="Picture 94" descr="Image result for specific heat capacity">
            <a:extLst>
              <a:ext uri="{FF2B5EF4-FFF2-40B4-BE49-F238E27FC236}">
                <a16:creationId xmlns:a16="http://schemas.microsoft.com/office/drawing/2014/main" id="{B955B473-EEE2-4035-9F70-6A5305F9B1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7381" y="3529525"/>
            <a:ext cx="594958" cy="515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0" name="Picture 96" descr="Image result for kinetic energy clipart black and white">
            <a:extLst>
              <a:ext uri="{FF2B5EF4-FFF2-40B4-BE49-F238E27FC236}">
                <a16:creationId xmlns:a16="http://schemas.microsoft.com/office/drawing/2014/main" id="{BC0E8921-71D3-43AC-B6F5-0F9F31780F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7518" y="3623986"/>
            <a:ext cx="486466" cy="486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2" name="Picture 98" descr="Image result for gas pressure clipart black and white">
            <a:extLst>
              <a:ext uri="{FF2B5EF4-FFF2-40B4-BE49-F238E27FC236}">
                <a16:creationId xmlns:a16="http://schemas.microsoft.com/office/drawing/2014/main" id="{4D2B7638-D318-4FDE-A944-11AC59B5C3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33" y="3600086"/>
            <a:ext cx="568167" cy="342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" name="Picture 102" descr="Image result for work done triangle physics">
            <a:extLst>
              <a:ext uri="{FF2B5EF4-FFF2-40B4-BE49-F238E27FC236}">
                <a16:creationId xmlns:a16="http://schemas.microsoft.com/office/drawing/2014/main" id="{B071C053-F4B1-4CF4-8B18-B0100B71A4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9424" y="5678256"/>
            <a:ext cx="598001" cy="460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2" name="Picture 42">
            <a:extLst>
              <a:ext uri="{FF2B5EF4-FFF2-40B4-BE49-F238E27FC236}">
                <a16:creationId xmlns:a16="http://schemas.microsoft.com/office/drawing/2014/main" id="{6E791539-48ED-4685-8000-001C49A13A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5341" y="4763177"/>
            <a:ext cx="573087" cy="49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3" name="Picture 32">
            <a:extLst>
              <a:ext uri="{FF2B5EF4-FFF2-40B4-BE49-F238E27FC236}">
                <a16:creationId xmlns:a16="http://schemas.microsoft.com/office/drawing/2014/main" id="{88EE10B7-D7B4-4604-9EBD-3ADCB04014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49628">
            <a:off x="7636808" y="14176995"/>
            <a:ext cx="230233" cy="7158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4" name="TextBox 52">
            <a:extLst>
              <a:ext uri="{FF2B5EF4-FFF2-40B4-BE49-F238E27FC236}">
                <a16:creationId xmlns:a16="http://schemas.microsoft.com/office/drawing/2014/main" id="{31CBB61E-D376-41E1-82B3-8D5EBECEB3DC}"/>
              </a:ext>
            </a:extLst>
          </p:cNvPr>
          <p:cNvSpPr txBox="1">
            <a:spLocks noChangeArrowheads="1"/>
          </p:cNvSpPr>
          <p:nvPr/>
        </p:nvSpPr>
        <p:spPr bwMode="auto">
          <a:xfrm rot="5896434">
            <a:off x="8078657" y="5875713"/>
            <a:ext cx="1184343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GB" altLang="en-US" sz="2000" b="1" dirty="0">
                <a:latin typeface="Gill Sans MT Condensed" panose="020B0506020104020203" pitchFamily="34" charset="0"/>
              </a:rPr>
              <a:t>Magnetism</a:t>
            </a:r>
            <a:endParaRPr lang="en-US" altLang="en-US" sz="2400" b="1" dirty="0">
              <a:latin typeface="Gill Sans MT Condensed" panose="020B0506020104020203" pitchFamily="34" charset="0"/>
            </a:endParaRPr>
          </a:p>
        </p:txBody>
      </p:sp>
      <p:cxnSp>
        <p:nvCxnSpPr>
          <p:cNvPr id="403" name="Straight Connector 402">
            <a:extLst>
              <a:ext uri="{FF2B5EF4-FFF2-40B4-BE49-F238E27FC236}">
                <a16:creationId xmlns:a16="http://schemas.microsoft.com/office/drawing/2014/main" id="{BABB4B41-656E-4B9C-A09B-013CA67C8E30}"/>
              </a:ext>
            </a:extLst>
          </p:cNvPr>
          <p:cNvCxnSpPr>
            <a:cxnSpLocks/>
          </p:cNvCxnSpPr>
          <p:nvPr/>
        </p:nvCxnSpPr>
        <p:spPr>
          <a:xfrm flipH="1">
            <a:off x="4800278" y="15586353"/>
            <a:ext cx="1" cy="2313977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8" name="TextBox 1">
            <a:extLst>
              <a:ext uri="{FF2B5EF4-FFF2-40B4-BE49-F238E27FC236}">
                <a16:creationId xmlns:a16="http://schemas.microsoft.com/office/drawing/2014/main" id="{D3EC86F3-EE07-450F-8DBD-0F5E7F286D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87745" y="15107324"/>
            <a:ext cx="5821007" cy="584200"/>
          </a:xfrm>
          <a:prstGeom prst="rect">
            <a:avLst/>
          </a:prstGeom>
          <a:noFill/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en-GB" altLang="en-US" sz="3200" b="1" dirty="0">
                <a:solidFill>
                  <a:schemeClr val="accent1">
                    <a:lumMod val="75000"/>
                  </a:schemeClr>
                </a:solidFill>
                <a:latin typeface="Bahnschrift SemiLight SemiConde" panose="020B0502040204020203" pitchFamily="34" charset="0"/>
              </a:rPr>
              <a:t>CROSS-CURRICULAR LINKS</a:t>
            </a:r>
          </a:p>
        </p:txBody>
      </p:sp>
      <p:sp>
        <p:nvSpPr>
          <p:cNvPr id="421" name="Rectangle 420">
            <a:extLst>
              <a:ext uri="{FF2B5EF4-FFF2-40B4-BE49-F238E27FC236}">
                <a16:creationId xmlns:a16="http://schemas.microsoft.com/office/drawing/2014/main" id="{72430D5B-A7B3-4964-99C6-324B3A85A1A3}"/>
              </a:ext>
            </a:extLst>
          </p:cNvPr>
          <p:cNvSpPr/>
          <p:nvPr/>
        </p:nvSpPr>
        <p:spPr>
          <a:xfrm>
            <a:off x="80971" y="15691524"/>
            <a:ext cx="1746531" cy="34885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Isotopes</a:t>
            </a:r>
          </a:p>
        </p:txBody>
      </p:sp>
      <p:cxnSp>
        <p:nvCxnSpPr>
          <p:cNvPr id="423" name="Straight Arrow Connector 422">
            <a:extLst>
              <a:ext uri="{FF2B5EF4-FFF2-40B4-BE49-F238E27FC236}">
                <a16:creationId xmlns:a16="http://schemas.microsoft.com/office/drawing/2014/main" id="{A7A94C65-7426-480C-8D78-EB325A531A76}"/>
              </a:ext>
            </a:extLst>
          </p:cNvPr>
          <p:cNvCxnSpPr/>
          <p:nvPr/>
        </p:nvCxnSpPr>
        <p:spPr>
          <a:xfrm>
            <a:off x="1996141" y="15872703"/>
            <a:ext cx="769088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5" name="Rectangle 424">
            <a:extLst>
              <a:ext uri="{FF2B5EF4-FFF2-40B4-BE49-F238E27FC236}">
                <a16:creationId xmlns:a16="http://schemas.microsoft.com/office/drawing/2014/main" id="{3B467370-98C6-4451-BE1C-9510928EA8EB}"/>
              </a:ext>
            </a:extLst>
          </p:cNvPr>
          <p:cNvSpPr/>
          <p:nvPr/>
        </p:nvSpPr>
        <p:spPr>
          <a:xfrm>
            <a:off x="2934248" y="15689738"/>
            <a:ext cx="1746531" cy="34885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Chemistry</a:t>
            </a:r>
          </a:p>
        </p:txBody>
      </p:sp>
      <p:sp>
        <p:nvSpPr>
          <p:cNvPr id="427" name="Rectangle 426">
            <a:extLst>
              <a:ext uri="{FF2B5EF4-FFF2-40B4-BE49-F238E27FC236}">
                <a16:creationId xmlns:a16="http://schemas.microsoft.com/office/drawing/2014/main" id="{58EEDFF2-3A38-4842-B32D-7BC3F95B1172}"/>
              </a:ext>
            </a:extLst>
          </p:cNvPr>
          <p:cNvSpPr/>
          <p:nvPr/>
        </p:nvSpPr>
        <p:spPr>
          <a:xfrm>
            <a:off x="87335" y="16203494"/>
            <a:ext cx="1746531" cy="34885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Electricity </a:t>
            </a:r>
          </a:p>
        </p:txBody>
      </p:sp>
      <p:cxnSp>
        <p:nvCxnSpPr>
          <p:cNvPr id="435" name="Straight Arrow Connector 434">
            <a:extLst>
              <a:ext uri="{FF2B5EF4-FFF2-40B4-BE49-F238E27FC236}">
                <a16:creationId xmlns:a16="http://schemas.microsoft.com/office/drawing/2014/main" id="{45B93D58-C15A-40C3-B993-1816C00D5B75}"/>
              </a:ext>
            </a:extLst>
          </p:cNvPr>
          <p:cNvCxnSpPr/>
          <p:nvPr/>
        </p:nvCxnSpPr>
        <p:spPr>
          <a:xfrm>
            <a:off x="2002505" y="16384673"/>
            <a:ext cx="769088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6" name="Rectangle 435">
            <a:extLst>
              <a:ext uri="{FF2B5EF4-FFF2-40B4-BE49-F238E27FC236}">
                <a16:creationId xmlns:a16="http://schemas.microsoft.com/office/drawing/2014/main" id="{E9D569F0-BB30-4CD3-B038-256A1BBBD634}"/>
              </a:ext>
            </a:extLst>
          </p:cNvPr>
          <p:cNvSpPr/>
          <p:nvPr/>
        </p:nvSpPr>
        <p:spPr>
          <a:xfrm>
            <a:off x="2940612" y="16201708"/>
            <a:ext cx="1746531" cy="34885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Engineering</a:t>
            </a:r>
          </a:p>
        </p:txBody>
      </p:sp>
      <p:sp>
        <p:nvSpPr>
          <p:cNvPr id="444" name="Rectangle 443">
            <a:extLst>
              <a:ext uri="{FF2B5EF4-FFF2-40B4-BE49-F238E27FC236}">
                <a16:creationId xmlns:a16="http://schemas.microsoft.com/office/drawing/2014/main" id="{420A4BFD-C973-4EDE-8957-F97239E863B6}"/>
              </a:ext>
            </a:extLst>
          </p:cNvPr>
          <p:cNvSpPr/>
          <p:nvPr/>
        </p:nvSpPr>
        <p:spPr>
          <a:xfrm>
            <a:off x="77890" y="16695798"/>
            <a:ext cx="1746531" cy="34885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Pressure</a:t>
            </a:r>
          </a:p>
        </p:txBody>
      </p:sp>
      <p:cxnSp>
        <p:nvCxnSpPr>
          <p:cNvPr id="446" name="Straight Arrow Connector 445">
            <a:extLst>
              <a:ext uri="{FF2B5EF4-FFF2-40B4-BE49-F238E27FC236}">
                <a16:creationId xmlns:a16="http://schemas.microsoft.com/office/drawing/2014/main" id="{E4DCDF85-4960-491F-BA62-9B7B1C48F86A}"/>
              </a:ext>
            </a:extLst>
          </p:cNvPr>
          <p:cNvCxnSpPr/>
          <p:nvPr/>
        </p:nvCxnSpPr>
        <p:spPr>
          <a:xfrm>
            <a:off x="1993060" y="16876977"/>
            <a:ext cx="769088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8" name="Rectangle 447">
            <a:extLst>
              <a:ext uri="{FF2B5EF4-FFF2-40B4-BE49-F238E27FC236}">
                <a16:creationId xmlns:a16="http://schemas.microsoft.com/office/drawing/2014/main" id="{4E3C4641-6133-4143-94B4-C3EB9192BA60}"/>
              </a:ext>
            </a:extLst>
          </p:cNvPr>
          <p:cNvSpPr/>
          <p:nvPr/>
        </p:nvSpPr>
        <p:spPr>
          <a:xfrm>
            <a:off x="2931167" y="16694012"/>
            <a:ext cx="1746531" cy="34885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Chemistry</a:t>
            </a:r>
          </a:p>
        </p:txBody>
      </p:sp>
      <p:sp>
        <p:nvSpPr>
          <p:cNvPr id="450" name="Rectangle 449">
            <a:extLst>
              <a:ext uri="{FF2B5EF4-FFF2-40B4-BE49-F238E27FC236}">
                <a16:creationId xmlns:a16="http://schemas.microsoft.com/office/drawing/2014/main" id="{ACE906CF-E825-4E09-9CEE-062D1B4FB4A3}"/>
              </a:ext>
            </a:extLst>
          </p:cNvPr>
          <p:cNvSpPr/>
          <p:nvPr/>
        </p:nvSpPr>
        <p:spPr>
          <a:xfrm>
            <a:off x="79568" y="17165113"/>
            <a:ext cx="1746531" cy="34885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Atomic models</a:t>
            </a:r>
          </a:p>
        </p:txBody>
      </p:sp>
      <p:cxnSp>
        <p:nvCxnSpPr>
          <p:cNvPr id="452" name="Straight Arrow Connector 451">
            <a:extLst>
              <a:ext uri="{FF2B5EF4-FFF2-40B4-BE49-F238E27FC236}">
                <a16:creationId xmlns:a16="http://schemas.microsoft.com/office/drawing/2014/main" id="{763C4055-7187-4FFF-9855-0F427ED21938}"/>
              </a:ext>
            </a:extLst>
          </p:cNvPr>
          <p:cNvCxnSpPr/>
          <p:nvPr/>
        </p:nvCxnSpPr>
        <p:spPr>
          <a:xfrm>
            <a:off x="1994738" y="17346292"/>
            <a:ext cx="769088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3" name="Rectangle 452">
            <a:extLst>
              <a:ext uri="{FF2B5EF4-FFF2-40B4-BE49-F238E27FC236}">
                <a16:creationId xmlns:a16="http://schemas.microsoft.com/office/drawing/2014/main" id="{DE1E65B6-B036-4602-BCCB-A0BD387E9579}"/>
              </a:ext>
            </a:extLst>
          </p:cNvPr>
          <p:cNvSpPr/>
          <p:nvPr/>
        </p:nvSpPr>
        <p:spPr>
          <a:xfrm>
            <a:off x="2932845" y="17163327"/>
            <a:ext cx="1746531" cy="34885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Chemistry</a:t>
            </a:r>
          </a:p>
        </p:txBody>
      </p:sp>
      <p:sp>
        <p:nvSpPr>
          <p:cNvPr id="460" name="Rectangle 459">
            <a:extLst>
              <a:ext uri="{FF2B5EF4-FFF2-40B4-BE49-F238E27FC236}">
                <a16:creationId xmlns:a16="http://schemas.microsoft.com/office/drawing/2014/main" id="{FED110A2-FD95-4FB5-9FB6-12F6F8666366}"/>
              </a:ext>
            </a:extLst>
          </p:cNvPr>
          <p:cNvSpPr/>
          <p:nvPr/>
        </p:nvSpPr>
        <p:spPr>
          <a:xfrm>
            <a:off x="4963252" y="15690010"/>
            <a:ext cx="1746531" cy="34885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Energy</a:t>
            </a:r>
          </a:p>
        </p:txBody>
      </p:sp>
      <p:cxnSp>
        <p:nvCxnSpPr>
          <p:cNvPr id="461" name="Straight Arrow Connector 460">
            <a:extLst>
              <a:ext uri="{FF2B5EF4-FFF2-40B4-BE49-F238E27FC236}">
                <a16:creationId xmlns:a16="http://schemas.microsoft.com/office/drawing/2014/main" id="{67BFFF3A-F8AC-4D91-BAC4-381CF03F913F}"/>
              </a:ext>
            </a:extLst>
          </p:cNvPr>
          <p:cNvCxnSpPr/>
          <p:nvPr/>
        </p:nvCxnSpPr>
        <p:spPr>
          <a:xfrm>
            <a:off x="6878422" y="15871189"/>
            <a:ext cx="769088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2" name="Rectangle 461">
            <a:extLst>
              <a:ext uri="{FF2B5EF4-FFF2-40B4-BE49-F238E27FC236}">
                <a16:creationId xmlns:a16="http://schemas.microsoft.com/office/drawing/2014/main" id="{1CAD2774-6001-4C83-8F14-AE3CFD2C9F38}"/>
              </a:ext>
            </a:extLst>
          </p:cNvPr>
          <p:cNvSpPr/>
          <p:nvPr/>
        </p:nvSpPr>
        <p:spPr>
          <a:xfrm>
            <a:off x="7816529" y="15688224"/>
            <a:ext cx="1746531" cy="34885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Chemistry</a:t>
            </a:r>
          </a:p>
        </p:txBody>
      </p:sp>
      <p:sp>
        <p:nvSpPr>
          <p:cNvPr id="463" name="Rectangle 462">
            <a:extLst>
              <a:ext uri="{FF2B5EF4-FFF2-40B4-BE49-F238E27FC236}">
                <a16:creationId xmlns:a16="http://schemas.microsoft.com/office/drawing/2014/main" id="{FB56382C-5D85-4F17-91EA-0F4018467A40}"/>
              </a:ext>
            </a:extLst>
          </p:cNvPr>
          <p:cNvSpPr/>
          <p:nvPr/>
        </p:nvSpPr>
        <p:spPr>
          <a:xfrm>
            <a:off x="4963252" y="16202199"/>
            <a:ext cx="1746531" cy="34885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  Calculations	</a:t>
            </a:r>
          </a:p>
        </p:txBody>
      </p:sp>
      <p:cxnSp>
        <p:nvCxnSpPr>
          <p:cNvPr id="464" name="Straight Arrow Connector 463">
            <a:extLst>
              <a:ext uri="{FF2B5EF4-FFF2-40B4-BE49-F238E27FC236}">
                <a16:creationId xmlns:a16="http://schemas.microsoft.com/office/drawing/2014/main" id="{F5E7F793-15E0-4576-9B34-49603B12385D}"/>
              </a:ext>
            </a:extLst>
          </p:cNvPr>
          <p:cNvCxnSpPr/>
          <p:nvPr/>
        </p:nvCxnSpPr>
        <p:spPr>
          <a:xfrm>
            <a:off x="6878422" y="16383378"/>
            <a:ext cx="769088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7" name="Rectangle 466">
            <a:extLst>
              <a:ext uri="{FF2B5EF4-FFF2-40B4-BE49-F238E27FC236}">
                <a16:creationId xmlns:a16="http://schemas.microsoft.com/office/drawing/2014/main" id="{667D6228-B121-484A-8D79-82B7CC5D3A4A}"/>
              </a:ext>
            </a:extLst>
          </p:cNvPr>
          <p:cNvSpPr/>
          <p:nvPr/>
        </p:nvSpPr>
        <p:spPr>
          <a:xfrm>
            <a:off x="7816529" y="16200413"/>
            <a:ext cx="1746531" cy="34885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Mathematics</a:t>
            </a:r>
          </a:p>
        </p:txBody>
      </p:sp>
      <p:sp>
        <p:nvSpPr>
          <p:cNvPr id="468" name="Rectangle 467">
            <a:extLst>
              <a:ext uri="{FF2B5EF4-FFF2-40B4-BE49-F238E27FC236}">
                <a16:creationId xmlns:a16="http://schemas.microsoft.com/office/drawing/2014/main" id="{3B1758FA-824B-498B-9C6B-C8804EB3CC14}"/>
              </a:ext>
            </a:extLst>
          </p:cNvPr>
          <p:cNvSpPr/>
          <p:nvPr/>
        </p:nvSpPr>
        <p:spPr>
          <a:xfrm>
            <a:off x="4951306" y="16693381"/>
            <a:ext cx="1746531" cy="34885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Radiation dangers</a:t>
            </a:r>
          </a:p>
        </p:txBody>
      </p:sp>
      <p:cxnSp>
        <p:nvCxnSpPr>
          <p:cNvPr id="469" name="Straight Arrow Connector 468">
            <a:extLst>
              <a:ext uri="{FF2B5EF4-FFF2-40B4-BE49-F238E27FC236}">
                <a16:creationId xmlns:a16="http://schemas.microsoft.com/office/drawing/2014/main" id="{59276DC9-55F5-4BD8-AB98-2BBD8CB2CC71}"/>
              </a:ext>
            </a:extLst>
          </p:cNvPr>
          <p:cNvCxnSpPr/>
          <p:nvPr/>
        </p:nvCxnSpPr>
        <p:spPr>
          <a:xfrm>
            <a:off x="6866476" y="16874560"/>
            <a:ext cx="769088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0" name="Rectangle 469">
            <a:extLst>
              <a:ext uri="{FF2B5EF4-FFF2-40B4-BE49-F238E27FC236}">
                <a16:creationId xmlns:a16="http://schemas.microsoft.com/office/drawing/2014/main" id="{C36998C7-EB9D-4DAA-9FE4-03B60710A85B}"/>
              </a:ext>
            </a:extLst>
          </p:cNvPr>
          <p:cNvSpPr/>
          <p:nvPr/>
        </p:nvSpPr>
        <p:spPr>
          <a:xfrm>
            <a:off x="7804583" y="16691595"/>
            <a:ext cx="1746531" cy="34885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Biology</a:t>
            </a:r>
          </a:p>
        </p:txBody>
      </p:sp>
      <p:sp>
        <p:nvSpPr>
          <p:cNvPr id="471" name="Rectangle 470">
            <a:extLst>
              <a:ext uri="{FF2B5EF4-FFF2-40B4-BE49-F238E27FC236}">
                <a16:creationId xmlns:a16="http://schemas.microsoft.com/office/drawing/2014/main" id="{8D5219CA-7B77-4063-A8B5-1CB91A3646D2}"/>
              </a:ext>
            </a:extLst>
          </p:cNvPr>
          <p:cNvSpPr/>
          <p:nvPr/>
        </p:nvSpPr>
        <p:spPr>
          <a:xfrm>
            <a:off x="4971511" y="17158121"/>
            <a:ext cx="1746531" cy="34885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Detecting light &amp; sound</a:t>
            </a:r>
          </a:p>
        </p:txBody>
      </p:sp>
      <p:cxnSp>
        <p:nvCxnSpPr>
          <p:cNvPr id="472" name="Straight Arrow Connector 471">
            <a:extLst>
              <a:ext uri="{FF2B5EF4-FFF2-40B4-BE49-F238E27FC236}">
                <a16:creationId xmlns:a16="http://schemas.microsoft.com/office/drawing/2014/main" id="{DA067E90-79B1-437E-9586-24686E14DFAD}"/>
              </a:ext>
            </a:extLst>
          </p:cNvPr>
          <p:cNvCxnSpPr/>
          <p:nvPr/>
        </p:nvCxnSpPr>
        <p:spPr>
          <a:xfrm>
            <a:off x="6886681" y="17339300"/>
            <a:ext cx="769088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3" name="Rectangle 472">
            <a:extLst>
              <a:ext uri="{FF2B5EF4-FFF2-40B4-BE49-F238E27FC236}">
                <a16:creationId xmlns:a16="http://schemas.microsoft.com/office/drawing/2014/main" id="{1C39A891-F0AE-4E4E-8804-29B8E6F55B26}"/>
              </a:ext>
            </a:extLst>
          </p:cNvPr>
          <p:cNvSpPr/>
          <p:nvPr/>
        </p:nvSpPr>
        <p:spPr>
          <a:xfrm>
            <a:off x="7824788" y="17156335"/>
            <a:ext cx="1746531" cy="34885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Biology</a:t>
            </a:r>
          </a:p>
        </p:txBody>
      </p:sp>
      <p:cxnSp>
        <p:nvCxnSpPr>
          <p:cNvPr id="474" name="Straight Connector 473">
            <a:extLst>
              <a:ext uri="{FF2B5EF4-FFF2-40B4-BE49-F238E27FC236}">
                <a16:creationId xmlns:a16="http://schemas.microsoft.com/office/drawing/2014/main" id="{6BBEC9A9-EB39-42A9-A801-2C84A7BA5DBC}"/>
              </a:ext>
            </a:extLst>
          </p:cNvPr>
          <p:cNvCxnSpPr>
            <a:cxnSpLocks/>
          </p:cNvCxnSpPr>
          <p:nvPr/>
        </p:nvCxnSpPr>
        <p:spPr>
          <a:xfrm>
            <a:off x="0" y="15589429"/>
            <a:ext cx="9727590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6" name="Straight Connector 475">
            <a:extLst>
              <a:ext uri="{FF2B5EF4-FFF2-40B4-BE49-F238E27FC236}">
                <a16:creationId xmlns:a16="http://schemas.microsoft.com/office/drawing/2014/main" id="{F1B10B63-7D05-43D2-9507-C9BE2A3E9E01}"/>
              </a:ext>
            </a:extLst>
          </p:cNvPr>
          <p:cNvCxnSpPr>
            <a:cxnSpLocks/>
          </p:cNvCxnSpPr>
          <p:nvPr/>
        </p:nvCxnSpPr>
        <p:spPr>
          <a:xfrm>
            <a:off x="7827811" y="8602407"/>
            <a:ext cx="1730" cy="311359"/>
          </a:xfrm>
          <a:prstGeom prst="line">
            <a:avLst/>
          </a:prstGeom>
          <a:ln>
            <a:solidFill>
              <a:srgbClr val="FFFF00"/>
            </a:solidFill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478" name="TextBox 16">
            <a:extLst>
              <a:ext uri="{FF2B5EF4-FFF2-40B4-BE49-F238E27FC236}">
                <a16:creationId xmlns:a16="http://schemas.microsoft.com/office/drawing/2014/main" id="{E19BA32F-4CF7-4392-9577-D989617CB4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45708" y="8083033"/>
            <a:ext cx="8255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Distance and velocity time graphs</a:t>
            </a:r>
          </a:p>
        </p:txBody>
      </p:sp>
      <p:cxnSp>
        <p:nvCxnSpPr>
          <p:cNvPr id="480" name="Straight Connector 479">
            <a:extLst>
              <a:ext uri="{FF2B5EF4-FFF2-40B4-BE49-F238E27FC236}">
                <a16:creationId xmlns:a16="http://schemas.microsoft.com/office/drawing/2014/main" id="{A397686D-2688-4AE2-84C8-93F1CAE885BF}"/>
              </a:ext>
            </a:extLst>
          </p:cNvPr>
          <p:cNvCxnSpPr>
            <a:cxnSpLocks/>
          </p:cNvCxnSpPr>
          <p:nvPr/>
        </p:nvCxnSpPr>
        <p:spPr>
          <a:xfrm flipV="1">
            <a:off x="7845379" y="9136992"/>
            <a:ext cx="0" cy="322262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2" name="TextBox 16">
            <a:extLst>
              <a:ext uri="{FF2B5EF4-FFF2-40B4-BE49-F238E27FC236}">
                <a16:creationId xmlns:a16="http://schemas.microsoft.com/office/drawing/2014/main" id="{4C5FEA6E-9491-466B-9B2B-0AF855DBAC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28675" y="9440281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Acceleration</a:t>
            </a:r>
          </a:p>
        </p:txBody>
      </p:sp>
      <p:pic>
        <p:nvPicPr>
          <p:cNvPr id="492" name="Picture 50" descr="Image result for refraction and reflection clipart black and white">
            <a:extLst>
              <a:ext uri="{FF2B5EF4-FFF2-40B4-BE49-F238E27FC236}">
                <a16:creationId xmlns:a16="http://schemas.microsoft.com/office/drawing/2014/main" id="{C3765FC5-DF1B-4EBE-B35F-5BFDF897FFB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45" r="7929" b="16882"/>
          <a:stretch/>
        </p:blipFill>
        <p:spPr bwMode="auto">
          <a:xfrm>
            <a:off x="4264274" y="9944196"/>
            <a:ext cx="1103708" cy="480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8" name="TextBox 52">
            <a:extLst>
              <a:ext uri="{FF2B5EF4-FFF2-40B4-BE49-F238E27FC236}">
                <a16:creationId xmlns:a16="http://schemas.microsoft.com/office/drawing/2014/main" id="{7937FB3E-4457-4F9A-9E6D-B337DA34CF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57362" y="8825627"/>
            <a:ext cx="743829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GB" altLang="en-US" sz="2000" b="1" dirty="0">
                <a:latin typeface="Gill Sans MT Condensed" panose="020B0506020104020203" pitchFamily="34" charset="0"/>
              </a:rPr>
              <a:t>Waves</a:t>
            </a:r>
            <a:endParaRPr lang="en-US" altLang="en-US" sz="2400" b="1" dirty="0">
              <a:latin typeface="Gill Sans MT Condensed" panose="020B0506020104020203" pitchFamily="34" charset="0"/>
            </a:endParaRPr>
          </a:p>
        </p:txBody>
      </p:sp>
      <p:cxnSp>
        <p:nvCxnSpPr>
          <p:cNvPr id="510" name="Straight Connector 509">
            <a:extLst>
              <a:ext uri="{FF2B5EF4-FFF2-40B4-BE49-F238E27FC236}">
                <a16:creationId xmlns:a16="http://schemas.microsoft.com/office/drawing/2014/main" id="{56A1415B-5253-4906-B4A1-8995490E0F04}"/>
              </a:ext>
            </a:extLst>
          </p:cNvPr>
          <p:cNvCxnSpPr>
            <a:cxnSpLocks/>
          </p:cNvCxnSpPr>
          <p:nvPr/>
        </p:nvCxnSpPr>
        <p:spPr>
          <a:xfrm flipV="1">
            <a:off x="5347484" y="9230634"/>
            <a:ext cx="0" cy="322262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2" name="Straight Connector 511">
            <a:extLst>
              <a:ext uri="{FF2B5EF4-FFF2-40B4-BE49-F238E27FC236}">
                <a16:creationId xmlns:a16="http://schemas.microsoft.com/office/drawing/2014/main" id="{62342B48-DD9B-4854-82C1-30E02808EBDE}"/>
              </a:ext>
            </a:extLst>
          </p:cNvPr>
          <p:cNvCxnSpPr>
            <a:cxnSpLocks/>
          </p:cNvCxnSpPr>
          <p:nvPr/>
        </p:nvCxnSpPr>
        <p:spPr>
          <a:xfrm>
            <a:off x="5121324" y="8506291"/>
            <a:ext cx="1730" cy="311359"/>
          </a:xfrm>
          <a:prstGeom prst="line">
            <a:avLst/>
          </a:prstGeom>
          <a:ln>
            <a:solidFill>
              <a:srgbClr val="FFFF00"/>
            </a:solidFill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513" name="TextBox 16">
            <a:extLst>
              <a:ext uri="{FF2B5EF4-FFF2-40B4-BE49-F238E27FC236}">
                <a16:creationId xmlns:a16="http://schemas.microsoft.com/office/drawing/2014/main" id="{144BA065-6F87-4FCB-AD99-0248793AB5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06918" y="8249480"/>
            <a:ext cx="78231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Wave calculations</a:t>
            </a:r>
          </a:p>
        </p:txBody>
      </p:sp>
      <p:cxnSp>
        <p:nvCxnSpPr>
          <p:cNvPr id="514" name="Straight Connector 513">
            <a:extLst>
              <a:ext uri="{FF2B5EF4-FFF2-40B4-BE49-F238E27FC236}">
                <a16:creationId xmlns:a16="http://schemas.microsoft.com/office/drawing/2014/main" id="{23B27853-5C23-4D64-89F8-BBC60F88B375}"/>
              </a:ext>
            </a:extLst>
          </p:cNvPr>
          <p:cNvCxnSpPr>
            <a:cxnSpLocks/>
          </p:cNvCxnSpPr>
          <p:nvPr/>
        </p:nvCxnSpPr>
        <p:spPr>
          <a:xfrm flipV="1">
            <a:off x="4790396" y="9235182"/>
            <a:ext cx="0" cy="322262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8" name="Straight Connector 527">
            <a:extLst>
              <a:ext uri="{FF2B5EF4-FFF2-40B4-BE49-F238E27FC236}">
                <a16:creationId xmlns:a16="http://schemas.microsoft.com/office/drawing/2014/main" id="{CFFB08B8-9689-47E6-85C4-D37464CCB1E2}"/>
              </a:ext>
            </a:extLst>
          </p:cNvPr>
          <p:cNvCxnSpPr>
            <a:cxnSpLocks/>
          </p:cNvCxnSpPr>
          <p:nvPr/>
        </p:nvCxnSpPr>
        <p:spPr>
          <a:xfrm>
            <a:off x="4609935" y="8477737"/>
            <a:ext cx="510" cy="279323"/>
          </a:xfrm>
          <a:prstGeom prst="line">
            <a:avLst/>
          </a:prstGeom>
          <a:ln>
            <a:solidFill>
              <a:srgbClr val="FFFF00"/>
            </a:solidFill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540" name="TextBox 16">
            <a:extLst>
              <a:ext uri="{FF2B5EF4-FFF2-40B4-BE49-F238E27FC236}">
                <a16:creationId xmlns:a16="http://schemas.microsoft.com/office/drawing/2014/main" id="{8BE03E23-A2C3-4316-B8BF-948ACEBC48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44534" y="9497735"/>
            <a:ext cx="78231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Features of waves</a:t>
            </a:r>
          </a:p>
        </p:txBody>
      </p:sp>
      <p:sp>
        <p:nvSpPr>
          <p:cNvPr id="546" name="TextBox 16">
            <a:extLst>
              <a:ext uri="{FF2B5EF4-FFF2-40B4-BE49-F238E27FC236}">
                <a16:creationId xmlns:a16="http://schemas.microsoft.com/office/drawing/2014/main" id="{746F99A5-E972-49F2-BDE8-AD937DFB1A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54389" y="9497500"/>
            <a:ext cx="78231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Reflection &amp; refraction</a:t>
            </a:r>
          </a:p>
        </p:txBody>
      </p:sp>
      <p:sp>
        <p:nvSpPr>
          <p:cNvPr id="547" name="TextBox 16">
            <a:extLst>
              <a:ext uri="{FF2B5EF4-FFF2-40B4-BE49-F238E27FC236}">
                <a16:creationId xmlns:a16="http://schemas.microsoft.com/office/drawing/2014/main" id="{144BA065-6F87-4FCB-AD99-0248793AB5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11857" y="8151842"/>
            <a:ext cx="78231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Waves crossing boundaries</a:t>
            </a:r>
          </a:p>
        </p:txBody>
      </p:sp>
      <p:cxnSp>
        <p:nvCxnSpPr>
          <p:cNvPr id="569" name="Straight Connector 568">
            <a:extLst>
              <a:ext uri="{FF2B5EF4-FFF2-40B4-BE49-F238E27FC236}">
                <a16:creationId xmlns:a16="http://schemas.microsoft.com/office/drawing/2014/main" id="{23B27853-5C23-4D64-89F8-BBC60F88B375}"/>
              </a:ext>
            </a:extLst>
          </p:cNvPr>
          <p:cNvCxnSpPr>
            <a:cxnSpLocks/>
          </p:cNvCxnSpPr>
          <p:nvPr/>
        </p:nvCxnSpPr>
        <p:spPr>
          <a:xfrm flipV="1">
            <a:off x="4248962" y="9217685"/>
            <a:ext cx="0" cy="322262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0" name="TextBox 16">
            <a:extLst>
              <a:ext uri="{FF2B5EF4-FFF2-40B4-BE49-F238E27FC236}">
                <a16:creationId xmlns:a16="http://schemas.microsoft.com/office/drawing/2014/main" id="{746F99A5-E972-49F2-BDE8-AD937DFB1A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2955" y="9480003"/>
            <a:ext cx="78231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Infrasound </a:t>
            </a: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&amp; ultrasound</a:t>
            </a:r>
          </a:p>
        </p:txBody>
      </p:sp>
      <p:cxnSp>
        <p:nvCxnSpPr>
          <p:cNvPr id="591" name="Straight Connector 590">
            <a:extLst>
              <a:ext uri="{FF2B5EF4-FFF2-40B4-BE49-F238E27FC236}">
                <a16:creationId xmlns:a16="http://schemas.microsoft.com/office/drawing/2014/main" id="{CFFB08B8-9689-47E6-85C4-D37464CCB1E2}"/>
              </a:ext>
            </a:extLst>
          </p:cNvPr>
          <p:cNvCxnSpPr>
            <a:cxnSpLocks/>
          </p:cNvCxnSpPr>
          <p:nvPr/>
        </p:nvCxnSpPr>
        <p:spPr>
          <a:xfrm>
            <a:off x="4165020" y="8482642"/>
            <a:ext cx="510" cy="279323"/>
          </a:xfrm>
          <a:prstGeom prst="line">
            <a:avLst/>
          </a:prstGeom>
          <a:ln>
            <a:solidFill>
              <a:srgbClr val="FFFF00"/>
            </a:solidFill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605" name="TextBox 16">
            <a:extLst>
              <a:ext uri="{FF2B5EF4-FFF2-40B4-BE49-F238E27FC236}">
                <a16:creationId xmlns:a16="http://schemas.microsoft.com/office/drawing/2014/main" id="{144BA065-6F87-4FCB-AD99-0248793AB5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59021" y="8186302"/>
            <a:ext cx="78231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Ears and hearing</a:t>
            </a:r>
          </a:p>
        </p:txBody>
      </p:sp>
      <p:pic>
        <p:nvPicPr>
          <p:cNvPr id="4" name="Picture 4" descr="Image result for black and white ear clipart"/>
          <p:cNvPicPr>
            <a:picLocks noChangeAspect="1" noChangeArrowheads="1"/>
          </p:cNvPicPr>
          <p:nvPr/>
        </p:nvPicPr>
        <p:blipFill>
          <a:blip r:embed="rId6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6937" y="7669229"/>
            <a:ext cx="341470" cy="501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1" name="Picture 32" descr="Image result for power symbol">
            <a:extLst>
              <a:ext uri="{FF2B5EF4-FFF2-40B4-BE49-F238E27FC236}">
                <a16:creationId xmlns:a16="http://schemas.microsoft.com/office/drawing/2014/main" id="{6991592D-7D51-4ADE-BB98-4AE89E4E5C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3823" y="5616793"/>
            <a:ext cx="439889" cy="439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9"/>
          <a:stretch>
            <a:fillRect/>
          </a:stretch>
        </p:blipFill>
        <p:spPr>
          <a:xfrm>
            <a:off x="227701" y="11846199"/>
            <a:ext cx="429068" cy="431873"/>
          </a:xfrm>
          <a:prstGeom prst="rect">
            <a:avLst/>
          </a:prstGeom>
        </p:spPr>
      </p:pic>
      <p:cxnSp>
        <p:nvCxnSpPr>
          <p:cNvPr id="428" name="Straight Connector 427">
            <a:extLst>
              <a:ext uri="{FF2B5EF4-FFF2-40B4-BE49-F238E27FC236}">
                <a16:creationId xmlns:a16="http://schemas.microsoft.com/office/drawing/2014/main" id="{AD44056A-520A-4F2E-9DF0-62EDDE76D93C}"/>
              </a:ext>
            </a:extLst>
          </p:cNvPr>
          <p:cNvCxnSpPr>
            <a:cxnSpLocks/>
          </p:cNvCxnSpPr>
          <p:nvPr/>
        </p:nvCxnSpPr>
        <p:spPr>
          <a:xfrm flipH="1" flipV="1">
            <a:off x="8437045" y="11400297"/>
            <a:ext cx="221603" cy="249817"/>
          </a:xfrm>
          <a:prstGeom prst="line">
            <a:avLst/>
          </a:prstGeom>
          <a:ln>
            <a:tailEnd type="oval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479" name="TextBox 16">
            <a:extLst>
              <a:ext uri="{FF2B5EF4-FFF2-40B4-BE49-F238E27FC236}">
                <a16:creationId xmlns:a16="http://schemas.microsoft.com/office/drawing/2014/main" id="{F4AF0B9A-B8B3-4B7B-B23D-3145120DBF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98052" y="11466096"/>
            <a:ext cx="102953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eaLnBrk="1" hangingPunct="1"/>
            <a:r>
              <a:rPr lang="en-US" altLang="en-US" sz="800" dirty="0">
                <a:cs typeface="Calibri" panose="020F0502020204030204" pitchFamily="34" charset="0"/>
              </a:rPr>
              <a:t>Detection -  planets &amp; alien life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70"/>
          <a:stretch>
            <a:fillRect/>
          </a:stretch>
        </p:blipFill>
        <p:spPr>
          <a:xfrm>
            <a:off x="9097702" y="11936334"/>
            <a:ext cx="528364" cy="53321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32CA660-0CE7-B737-8129-AE12BF6402F5}"/>
              </a:ext>
            </a:extLst>
          </p:cNvPr>
          <p:cNvPicPr>
            <a:picLocks noChangeAspect="1"/>
          </p:cNvPicPr>
          <p:nvPr/>
        </p:nvPicPr>
        <p:blipFill>
          <a:blip r:embed="rId7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2873" y="293677"/>
            <a:ext cx="1519578" cy="122889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924850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E0292851ACA9644A121845350BB5F54" ma:contentTypeVersion="10" ma:contentTypeDescription="Create a new document." ma:contentTypeScope="" ma:versionID="1ed6c4c8bba874765d7405b59b4b7075">
  <xsd:schema xmlns:xsd="http://www.w3.org/2001/XMLSchema" xmlns:xs="http://www.w3.org/2001/XMLSchema" xmlns:p="http://schemas.microsoft.com/office/2006/metadata/properties" xmlns:ns2="f71f9fc4-5eb2-4543-a763-2cda11066b53" xmlns:ns3="af7ca69a-4d5e-4b8c-be50-bb0b1d332dcf" targetNamespace="http://schemas.microsoft.com/office/2006/metadata/properties" ma:root="true" ma:fieldsID="6e400206facbd7d905e831538d26e420" ns2:_="" ns3:_="">
    <xsd:import namespace="f71f9fc4-5eb2-4543-a763-2cda11066b53"/>
    <xsd:import namespace="af7ca69a-4d5e-4b8c-be50-bb0b1d332dc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71f9fc4-5eb2-4543-a763-2cda11066b5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15bf9953-8987-4cca-be41-8352360f813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f7ca69a-4d5e-4b8c-be50-bb0b1d332dcf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ea0c635c-2b1c-4ec7-bf49-f2defbe4e04d}" ma:internalName="TaxCatchAll" ma:showField="CatchAllData" ma:web="af7ca69a-4d5e-4b8c-be50-bb0b1d332dc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f71f9fc4-5eb2-4543-a763-2cda11066b53">
      <Terms xmlns="http://schemas.microsoft.com/office/infopath/2007/PartnerControls"/>
    </lcf76f155ced4ddcb4097134ff3c332f>
    <TaxCatchAll xmlns="af7ca69a-4d5e-4b8c-be50-bb0b1d332dcf" xsi:nil="true"/>
  </documentManagement>
</p:properties>
</file>

<file path=customXml/itemProps1.xml><?xml version="1.0" encoding="utf-8"?>
<ds:datastoreItem xmlns:ds="http://schemas.openxmlformats.org/officeDocument/2006/customXml" ds:itemID="{45C6ECB5-D69C-4769-8928-04F54BF0CBBE}"/>
</file>

<file path=customXml/itemProps2.xml><?xml version="1.0" encoding="utf-8"?>
<ds:datastoreItem xmlns:ds="http://schemas.openxmlformats.org/officeDocument/2006/customXml" ds:itemID="{07B188B5-7A05-468E-BBC6-EE0AE6D39A2B}"/>
</file>

<file path=customXml/itemProps3.xml><?xml version="1.0" encoding="utf-8"?>
<ds:datastoreItem xmlns:ds="http://schemas.openxmlformats.org/officeDocument/2006/customXml" ds:itemID="{11FCA57D-3B56-4E1E-8D1A-327ABF004373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19058</TotalTime>
  <Words>435</Words>
  <Application>Microsoft Office PowerPoint</Application>
  <PresentationFormat>Custom</PresentationFormat>
  <Paragraphs>229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Bahnschrift SemiLight SemiConde</vt:lpstr>
      <vt:lpstr>Calibri</vt:lpstr>
      <vt:lpstr>Calibri Light</vt:lpstr>
      <vt:lpstr>Gill Sans MT Condensed</vt:lpstr>
      <vt:lpstr>Office Theme</vt:lpstr>
      <vt:lpstr>PowerPoint Presentation</vt:lpstr>
    </vt:vector>
  </TitlesOfParts>
  <Company>St Mary's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Nawaz</dc:creator>
  <cp:lastModifiedBy>Mathew Gaynon</cp:lastModifiedBy>
  <cp:revision>416</cp:revision>
  <cp:lastPrinted>2019-12-16T09:45:21Z</cp:lastPrinted>
  <dcterms:created xsi:type="dcterms:W3CDTF">2018-02-08T08:28:53Z</dcterms:created>
  <dcterms:modified xsi:type="dcterms:W3CDTF">2026-04-22T08:46:24Z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0x010100BE0292851ACA9644A121845350BB5F54</vt:lpwstr>
  </property>
</Properties>
</file>