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12192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66"/>
    <a:srgbClr val="CC00CC"/>
    <a:srgbClr val="FF66F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39" d="100"/>
          <a:sy n="39" d="100"/>
        </p:scale>
        <p:origin x="23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60F9A-7C50-4092-88C8-6359BA01AB78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D41E-29BA-45E8-926F-8951C77F4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366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60F9A-7C50-4092-88C8-6359BA01AB78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D41E-29BA-45E8-926F-8951C77F4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506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60F9A-7C50-4092-88C8-6359BA01AB78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D41E-29BA-45E8-926F-8951C77F4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711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60F9A-7C50-4092-88C8-6359BA01AB78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D41E-29BA-45E8-926F-8951C77F4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738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60F9A-7C50-4092-88C8-6359BA01AB78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D41E-29BA-45E8-926F-8951C77F4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555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60F9A-7C50-4092-88C8-6359BA01AB78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D41E-29BA-45E8-926F-8951C77F4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62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60F9A-7C50-4092-88C8-6359BA01AB78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D41E-29BA-45E8-926F-8951C77F4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155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60F9A-7C50-4092-88C8-6359BA01AB78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D41E-29BA-45E8-926F-8951C77F4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1274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60F9A-7C50-4092-88C8-6359BA01AB78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D41E-29BA-45E8-926F-8951C77F4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457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60F9A-7C50-4092-88C8-6359BA01AB78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D41E-29BA-45E8-926F-8951C77F4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586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60F9A-7C50-4092-88C8-6359BA01AB78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D41E-29BA-45E8-926F-8951C77F4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414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60F9A-7C50-4092-88C8-6359BA01AB78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7D41E-29BA-45E8-926F-8951C77F4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795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jpe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jpeg"/><Relationship Id="rId21" Type="http://schemas.openxmlformats.org/officeDocument/2006/relationships/image" Target="../media/image20.png"/><Relationship Id="rId7" Type="http://schemas.openxmlformats.org/officeDocument/2006/relationships/image" Target="../media/image6.jpeg"/><Relationship Id="rId12" Type="http://schemas.openxmlformats.org/officeDocument/2006/relationships/image" Target="../media/image11.jpg"/><Relationship Id="rId17" Type="http://schemas.openxmlformats.org/officeDocument/2006/relationships/image" Target="../media/image16.jp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24" Type="http://schemas.openxmlformats.org/officeDocument/2006/relationships/image" Target="../media/image23.png"/><Relationship Id="rId5" Type="http://schemas.openxmlformats.org/officeDocument/2006/relationships/image" Target="../media/image4.jpeg"/><Relationship Id="rId15" Type="http://schemas.openxmlformats.org/officeDocument/2006/relationships/image" Target="../media/image14.jpg"/><Relationship Id="rId23" Type="http://schemas.openxmlformats.org/officeDocument/2006/relationships/image" Target="../media/image22.png"/><Relationship Id="rId10" Type="http://schemas.openxmlformats.org/officeDocument/2006/relationships/image" Target="../media/image9.jp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jpeg"/><Relationship Id="rId14" Type="http://schemas.openxmlformats.org/officeDocument/2006/relationships/image" Target="../media/image13.jpeg"/><Relationship Id="rId22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6488" y="2049622"/>
            <a:ext cx="799636" cy="476417"/>
          </a:xfrm>
          <a:prstGeom prst="rect">
            <a:avLst/>
          </a:prstGeom>
        </p:spPr>
      </p:pic>
      <p:pic>
        <p:nvPicPr>
          <p:cNvPr id="1054" name="Picture 30" descr="O'Connor Net 2 Netball team - Home | Facebook">
            <a:extLst>
              <a:ext uri="{FF2B5EF4-FFF2-40B4-BE49-F238E27FC236}">
                <a16:creationId xmlns:a16="http://schemas.microsoft.com/office/drawing/2014/main" id="{C1525930-776C-4D3A-879C-08FE0D774D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68" y="6880058"/>
            <a:ext cx="1084071" cy="618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121187" y="61476"/>
            <a:ext cx="1581908" cy="369332"/>
          </a:xfrm>
          <a:prstGeom prst="rect">
            <a:avLst/>
          </a:prstGeom>
          <a:solidFill>
            <a:srgbClr val="7030A0"/>
          </a:solidFill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ROAD MAP OF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704890" y="59090"/>
            <a:ext cx="2208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THE PE CURRICULUM</a:t>
            </a:r>
          </a:p>
        </p:txBody>
      </p:sp>
      <p:grpSp>
        <p:nvGrpSpPr>
          <p:cNvPr id="116" name="Group 115"/>
          <p:cNvGrpSpPr/>
          <p:nvPr/>
        </p:nvGrpSpPr>
        <p:grpSpPr>
          <a:xfrm>
            <a:off x="1091329" y="597516"/>
            <a:ext cx="5114290" cy="11210772"/>
            <a:chOff x="1092807" y="620313"/>
            <a:chExt cx="5114290" cy="11210772"/>
          </a:xfrm>
        </p:grpSpPr>
        <p:sp>
          <p:nvSpPr>
            <p:cNvPr id="10" name="Rectangle 9"/>
            <p:cNvSpPr/>
            <p:nvPr/>
          </p:nvSpPr>
          <p:spPr>
            <a:xfrm>
              <a:off x="2697135" y="6967344"/>
              <a:ext cx="2124075" cy="70214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2697134" y="4890567"/>
              <a:ext cx="2124075" cy="69327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Block Arc 32"/>
            <p:cNvSpPr/>
            <p:nvPr/>
          </p:nvSpPr>
          <p:spPr>
            <a:xfrm rot="5400000">
              <a:off x="3435322" y="4890567"/>
              <a:ext cx="2771775" cy="2771775"/>
            </a:xfrm>
            <a:prstGeom prst="blockArc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4" name="Arc 33"/>
            <p:cNvSpPr/>
            <p:nvPr/>
          </p:nvSpPr>
          <p:spPr>
            <a:xfrm rot="5400000">
              <a:off x="3778220" y="5259511"/>
              <a:ext cx="2085977" cy="2010731"/>
            </a:xfrm>
            <a:prstGeom prst="arc">
              <a:avLst>
                <a:gd name="adj1" fmla="val 10923393"/>
                <a:gd name="adj2" fmla="val 158430"/>
              </a:avLst>
            </a:prstGeom>
            <a:ln w="38100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6" name="Straight Connector 35"/>
            <p:cNvCxnSpPr/>
            <p:nvPr/>
          </p:nvCxnSpPr>
          <p:spPr>
            <a:xfrm flipH="1">
              <a:off x="2335824" y="5222914"/>
              <a:ext cx="2432994" cy="0"/>
            </a:xfrm>
            <a:prstGeom prst="line">
              <a:avLst/>
            </a:prstGeom>
            <a:ln w="38100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flipH="1">
              <a:off x="2747294" y="7313346"/>
              <a:ext cx="1914521" cy="9524"/>
            </a:xfrm>
            <a:prstGeom prst="line">
              <a:avLst/>
            </a:prstGeom>
            <a:ln w="38100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Rectangle 46"/>
            <p:cNvSpPr/>
            <p:nvPr/>
          </p:nvSpPr>
          <p:spPr>
            <a:xfrm rot="10800000">
              <a:off x="2686699" y="9049277"/>
              <a:ext cx="2124075" cy="69327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Block Arc 47"/>
            <p:cNvSpPr/>
            <p:nvPr/>
          </p:nvSpPr>
          <p:spPr>
            <a:xfrm rot="16200000">
              <a:off x="1300811" y="6970773"/>
              <a:ext cx="2771775" cy="2771775"/>
            </a:xfrm>
            <a:prstGeom prst="blockArc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9" name="Arc 48"/>
            <p:cNvSpPr/>
            <p:nvPr/>
          </p:nvSpPr>
          <p:spPr>
            <a:xfrm rot="16200000">
              <a:off x="1643711" y="7362873"/>
              <a:ext cx="2085977" cy="2010731"/>
            </a:xfrm>
            <a:prstGeom prst="arc">
              <a:avLst>
                <a:gd name="adj1" fmla="val 10923393"/>
                <a:gd name="adj2" fmla="val 21521388"/>
              </a:avLst>
            </a:prstGeom>
            <a:ln w="38100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0" name="Straight Connector 49"/>
            <p:cNvCxnSpPr/>
            <p:nvPr/>
          </p:nvCxnSpPr>
          <p:spPr>
            <a:xfrm rot="10800000" flipH="1">
              <a:off x="2739090" y="9410201"/>
              <a:ext cx="2432994" cy="0"/>
            </a:xfrm>
            <a:prstGeom prst="line">
              <a:avLst/>
            </a:prstGeom>
            <a:ln w="38100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Rectangle 53"/>
            <p:cNvSpPr/>
            <p:nvPr/>
          </p:nvSpPr>
          <p:spPr>
            <a:xfrm>
              <a:off x="1092807" y="11128944"/>
              <a:ext cx="3723047" cy="70214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Block Arc 55"/>
            <p:cNvSpPr/>
            <p:nvPr/>
          </p:nvSpPr>
          <p:spPr>
            <a:xfrm rot="5400000">
              <a:off x="3429966" y="9052167"/>
              <a:ext cx="2771775" cy="2771775"/>
            </a:xfrm>
            <a:prstGeom prst="blockArc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7" name="Arc 56"/>
            <p:cNvSpPr/>
            <p:nvPr/>
          </p:nvSpPr>
          <p:spPr>
            <a:xfrm rot="5400000">
              <a:off x="3772864" y="9449686"/>
              <a:ext cx="2085977" cy="2010731"/>
            </a:xfrm>
            <a:prstGeom prst="arc">
              <a:avLst>
                <a:gd name="adj1" fmla="val 10923393"/>
                <a:gd name="adj2" fmla="val 158430"/>
              </a:avLst>
            </a:prstGeom>
            <a:ln w="38100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Arc 67"/>
            <p:cNvSpPr/>
            <p:nvPr/>
          </p:nvSpPr>
          <p:spPr>
            <a:xfrm rot="16200000">
              <a:off x="1651917" y="3210252"/>
              <a:ext cx="2085977" cy="2010731"/>
            </a:xfrm>
            <a:prstGeom prst="arc">
              <a:avLst>
                <a:gd name="adj1" fmla="val 10923393"/>
                <a:gd name="adj2" fmla="val 158430"/>
              </a:avLst>
            </a:prstGeom>
            <a:ln w="38100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Rectangle 70"/>
            <p:cNvSpPr/>
            <p:nvPr/>
          </p:nvSpPr>
          <p:spPr>
            <a:xfrm rot="10800000">
              <a:off x="2686699" y="4891079"/>
              <a:ext cx="2124075" cy="69327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Block Arc 71"/>
            <p:cNvSpPr/>
            <p:nvPr/>
          </p:nvSpPr>
          <p:spPr>
            <a:xfrm rot="16200000">
              <a:off x="1300811" y="2812575"/>
              <a:ext cx="2771775" cy="2771775"/>
            </a:xfrm>
            <a:prstGeom prst="blockArc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73" name="Arc 72"/>
            <p:cNvSpPr/>
            <p:nvPr/>
          </p:nvSpPr>
          <p:spPr>
            <a:xfrm rot="16200000">
              <a:off x="1643711" y="3204675"/>
              <a:ext cx="2085977" cy="2010731"/>
            </a:xfrm>
            <a:prstGeom prst="arc">
              <a:avLst>
                <a:gd name="adj1" fmla="val 10923393"/>
                <a:gd name="adj2" fmla="val 158430"/>
              </a:avLst>
            </a:prstGeom>
            <a:ln w="38100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74" name="Straight Connector 73"/>
            <p:cNvCxnSpPr/>
            <p:nvPr/>
          </p:nvCxnSpPr>
          <p:spPr>
            <a:xfrm flipV="1">
              <a:off x="2777193" y="5228188"/>
              <a:ext cx="2071684" cy="14289"/>
            </a:xfrm>
            <a:prstGeom prst="line">
              <a:avLst/>
            </a:prstGeom>
            <a:ln w="38100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Rectangle 75"/>
            <p:cNvSpPr/>
            <p:nvPr/>
          </p:nvSpPr>
          <p:spPr>
            <a:xfrm>
              <a:off x="2687728" y="2812222"/>
              <a:ext cx="2124075" cy="70214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Rectangle 76"/>
            <p:cNvSpPr/>
            <p:nvPr/>
          </p:nvSpPr>
          <p:spPr>
            <a:xfrm>
              <a:off x="2687727" y="735445"/>
              <a:ext cx="2124075" cy="69327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Right Arrow 104"/>
            <p:cNvSpPr/>
            <p:nvPr/>
          </p:nvSpPr>
          <p:spPr>
            <a:xfrm rot="11855447">
              <a:off x="2138705" y="620313"/>
              <a:ext cx="1021233" cy="438184"/>
            </a:xfrm>
            <a:prstGeom prst="rightArrow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Block Arc 77"/>
            <p:cNvSpPr/>
            <p:nvPr/>
          </p:nvSpPr>
          <p:spPr>
            <a:xfrm rot="5400000">
              <a:off x="3425915" y="735445"/>
              <a:ext cx="2771775" cy="2771775"/>
            </a:xfrm>
            <a:prstGeom prst="blockArc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79" name="Arc 78"/>
            <p:cNvSpPr/>
            <p:nvPr/>
          </p:nvSpPr>
          <p:spPr>
            <a:xfrm rot="5400000">
              <a:off x="3768813" y="1104389"/>
              <a:ext cx="2085977" cy="2010731"/>
            </a:xfrm>
            <a:prstGeom prst="arc">
              <a:avLst>
                <a:gd name="adj1" fmla="val 10923393"/>
                <a:gd name="adj2" fmla="val 158430"/>
              </a:avLst>
            </a:prstGeom>
            <a:ln w="38100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0" name="Straight Connector 79"/>
            <p:cNvCxnSpPr/>
            <p:nvPr/>
          </p:nvCxnSpPr>
          <p:spPr>
            <a:xfrm flipH="1">
              <a:off x="2326417" y="1067792"/>
              <a:ext cx="2432994" cy="0"/>
            </a:xfrm>
            <a:prstGeom prst="line">
              <a:avLst/>
            </a:prstGeom>
            <a:ln w="38100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>
              <a:endCxn id="76" idx="1"/>
            </p:cNvCxnSpPr>
            <p:nvPr/>
          </p:nvCxnSpPr>
          <p:spPr>
            <a:xfrm flipH="1">
              <a:off x="2687728" y="3153769"/>
              <a:ext cx="1914522" cy="9524"/>
            </a:xfrm>
            <a:prstGeom prst="line">
              <a:avLst/>
            </a:prstGeom>
            <a:ln w="38100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>
              <a:off x="1391344" y="11480014"/>
              <a:ext cx="3335486" cy="19887"/>
            </a:xfrm>
            <a:prstGeom prst="line">
              <a:avLst/>
            </a:prstGeom>
            <a:ln w="38100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" name="Right Arrow 103"/>
            <p:cNvSpPr/>
            <p:nvPr/>
          </p:nvSpPr>
          <p:spPr>
            <a:xfrm rot="9658057">
              <a:off x="2151918" y="1133444"/>
              <a:ext cx="1021233" cy="438184"/>
            </a:xfrm>
            <a:prstGeom prst="rightArrow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4" name="Group 93"/>
          <p:cNvGrpSpPr/>
          <p:nvPr/>
        </p:nvGrpSpPr>
        <p:grpSpPr>
          <a:xfrm>
            <a:off x="1025240" y="7252785"/>
            <a:ext cx="936720" cy="968125"/>
            <a:chOff x="5026498" y="8883542"/>
            <a:chExt cx="936720" cy="968125"/>
          </a:xfrm>
        </p:grpSpPr>
        <p:sp>
          <p:nvSpPr>
            <p:cNvPr id="95" name="Teardrop 94"/>
            <p:cNvSpPr/>
            <p:nvPr/>
          </p:nvSpPr>
          <p:spPr>
            <a:xfrm rot="8055389">
              <a:off x="5026498" y="8883542"/>
              <a:ext cx="936720" cy="936720"/>
            </a:xfrm>
            <a:prstGeom prst="teardrop">
              <a:avLst>
                <a:gd name="adj" fmla="val 124792"/>
              </a:avLst>
            </a:prstGeom>
            <a:solidFill>
              <a:schemeClr val="accent4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5234744" y="8928337"/>
              <a:ext cx="37147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/>
                <a:t>8</a:t>
              </a:r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1281280" y="2934617"/>
            <a:ext cx="1136189" cy="938304"/>
            <a:chOff x="5026498" y="8883542"/>
            <a:chExt cx="1136189" cy="938304"/>
          </a:xfrm>
        </p:grpSpPr>
        <p:sp>
          <p:nvSpPr>
            <p:cNvPr id="98" name="Teardrop 97"/>
            <p:cNvSpPr/>
            <p:nvPr/>
          </p:nvSpPr>
          <p:spPr>
            <a:xfrm rot="8055389">
              <a:off x="5026498" y="8883542"/>
              <a:ext cx="936720" cy="936720"/>
            </a:xfrm>
            <a:prstGeom prst="teardrop">
              <a:avLst>
                <a:gd name="adj" fmla="val 124792"/>
              </a:avLst>
            </a:prstGeom>
            <a:solidFill>
              <a:schemeClr val="accent4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5208901" y="8898516"/>
              <a:ext cx="95378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/>
                <a:t>9</a:t>
              </a:r>
            </a:p>
          </p:txBody>
        </p:sp>
      </p:grpSp>
      <p:grpSp>
        <p:nvGrpSpPr>
          <p:cNvPr id="110" name="Group 109"/>
          <p:cNvGrpSpPr/>
          <p:nvPr/>
        </p:nvGrpSpPr>
        <p:grpSpPr>
          <a:xfrm>
            <a:off x="3490065" y="10226262"/>
            <a:ext cx="1366457" cy="1045705"/>
            <a:chOff x="1856873" y="10799981"/>
            <a:chExt cx="1366457" cy="538166"/>
          </a:xfrm>
        </p:grpSpPr>
        <p:sp>
          <p:nvSpPr>
            <p:cNvPr id="107" name="TextBox 106"/>
            <p:cNvSpPr txBox="1"/>
            <p:nvPr/>
          </p:nvSpPr>
          <p:spPr>
            <a:xfrm>
              <a:off x="1856873" y="10799981"/>
              <a:ext cx="1366457" cy="134636"/>
            </a:xfrm>
            <a:prstGeom prst="rect">
              <a:avLst/>
            </a:prstGeom>
            <a:solidFill>
              <a:srgbClr val="FF9966"/>
            </a:solidFill>
            <a:ln w="19050"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Develop team skills</a:t>
              </a:r>
              <a:endParaRPr lang="en-GB" sz="1100" dirty="0"/>
            </a:p>
          </p:txBody>
        </p:sp>
        <p:cxnSp>
          <p:nvCxnSpPr>
            <p:cNvPr id="109" name="Straight Arrow Connector 108"/>
            <p:cNvCxnSpPr>
              <a:cxnSpLocks/>
            </p:cNvCxnSpPr>
            <p:nvPr/>
          </p:nvCxnSpPr>
          <p:spPr>
            <a:xfrm flipH="1">
              <a:off x="2487723" y="10928954"/>
              <a:ext cx="1" cy="409193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AB7E087D-C37E-4B36-A8F0-B1BCE6600C56}"/>
              </a:ext>
            </a:extLst>
          </p:cNvPr>
          <p:cNvGrpSpPr/>
          <p:nvPr/>
        </p:nvGrpSpPr>
        <p:grpSpPr>
          <a:xfrm>
            <a:off x="417642" y="10171087"/>
            <a:ext cx="936720" cy="968125"/>
            <a:chOff x="5026498" y="8883542"/>
            <a:chExt cx="936720" cy="968125"/>
          </a:xfrm>
        </p:grpSpPr>
        <p:sp>
          <p:nvSpPr>
            <p:cNvPr id="60" name="Teardrop 59">
              <a:extLst>
                <a:ext uri="{FF2B5EF4-FFF2-40B4-BE49-F238E27FC236}">
                  <a16:creationId xmlns:a16="http://schemas.microsoft.com/office/drawing/2014/main" id="{8DFF6853-BBCB-47BE-B5B0-51AE3F291832}"/>
                </a:ext>
              </a:extLst>
            </p:cNvPr>
            <p:cNvSpPr/>
            <p:nvPr/>
          </p:nvSpPr>
          <p:spPr>
            <a:xfrm rot="8055389">
              <a:off x="5026498" y="8883542"/>
              <a:ext cx="936720" cy="936720"/>
            </a:xfrm>
            <a:prstGeom prst="teardrop">
              <a:avLst>
                <a:gd name="adj" fmla="val 124792"/>
              </a:avLst>
            </a:prstGeom>
            <a:solidFill>
              <a:schemeClr val="accent4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F21C0DBD-C96A-40A5-858B-7503F7E8863E}"/>
                </a:ext>
              </a:extLst>
            </p:cNvPr>
            <p:cNvSpPr txBox="1"/>
            <p:nvPr/>
          </p:nvSpPr>
          <p:spPr>
            <a:xfrm>
              <a:off x="5234744" y="8928337"/>
              <a:ext cx="37147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/>
                <a:t>7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EB8C6AA7-ACE9-47D5-8C67-AB472DD886A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576" t="14392" r="15122" b="21496"/>
          <a:stretch/>
        </p:blipFill>
        <p:spPr>
          <a:xfrm>
            <a:off x="14813" y="11219852"/>
            <a:ext cx="761418" cy="728304"/>
          </a:xfrm>
          <a:prstGeom prst="rect">
            <a:avLst/>
          </a:prstGeom>
        </p:spPr>
      </p:pic>
      <p:grpSp>
        <p:nvGrpSpPr>
          <p:cNvPr id="62" name="Group 61">
            <a:extLst>
              <a:ext uri="{FF2B5EF4-FFF2-40B4-BE49-F238E27FC236}">
                <a16:creationId xmlns:a16="http://schemas.microsoft.com/office/drawing/2014/main" id="{3BD4BC45-A6BC-4704-9192-8C994424C4EA}"/>
              </a:ext>
            </a:extLst>
          </p:cNvPr>
          <p:cNvGrpSpPr/>
          <p:nvPr/>
        </p:nvGrpSpPr>
        <p:grpSpPr>
          <a:xfrm>
            <a:off x="2513060" y="10288896"/>
            <a:ext cx="925793" cy="865053"/>
            <a:chOff x="1849228" y="10505899"/>
            <a:chExt cx="925793" cy="865053"/>
          </a:xfrm>
        </p:grpSpPr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24E8F15A-D152-47F2-BD66-2B400A6758C9}"/>
                </a:ext>
              </a:extLst>
            </p:cNvPr>
            <p:cNvSpPr txBox="1"/>
            <p:nvPr/>
          </p:nvSpPr>
          <p:spPr>
            <a:xfrm>
              <a:off x="1849228" y="10505899"/>
              <a:ext cx="925793" cy="769441"/>
            </a:xfrm>
            <a:prstGeom prst="rect">
              <a:avLst/>
            </a:prstGeom>
            <a:solidFill>
              <a:srgbClr val="FF9966"/>
            </a:solidFill>
            <a:ln w="19050"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The importance of warming up</a:t>
              </a:r>
              <a:endParaRPr lang="en-GB" sz="1100" dirty="0"/>
            </a:p>
          </p:txBody>
        </p:sp>
        <p:cxnSp>
          <p:nvCxnSpPr>
            <p:cNvPr id="64" name="Straight Arrow Connector 63">
              <a:extLst>
                <a:ext uri="{FF2B5EF4-FFF2-40B4-BE49-F238E27FC236}">
                  <a16:creationId xmlns:a16="http://schemas.microsoft.com/office/drawing/2014/main" id="{886AD740-455D-43E4-9F62-A57579B47DBD}"/>
                </a:ext>
              </a:extLst>
            </p:cNvPr>
            <p:cNvCxnSpPr>
              <a:stCxn id="63" idx="2"/>
            </p:cNvCxnSpPr>
            <p:nvPr/>
          </p:nvCxnSpPr>
          <p:spPr>
            <a:xfrm>
              <a:off x="2312125" y="11275340"/>
              <a:ext cx="0" cy="95612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A26D2B47-A202-4D33-876A-CC11FBAE2798}"/>
              </a:ext>
            </a:extLst>
          </p:cNvPr>
          <p:cNvGrpSpPr/>
          <p:nvPr/>
        </p:nvGrpSpPr>
        <p:grpSpPr>
          <a:xfrm>
            <a:off x="4944772" y="10001543"/>
            <a:ext cx="800640" cy="1065816"/>
            <a:chOff x="1985809" y="10441175"/>
            <a:chExt cx="800640" cy="1065816"/>
          </a:xfrm>
        </p:grpSpPr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51D1A556-FD96-4E25-98A0-6F623388DBB5}"/>
                </a:ext>
              </a:extLst>
            </p:cNvPr>
            <p:cNvSpPr txBox="1"/>
            <p:nvPr/>
          </p:nvSpPr>
          <p:spPr>
            <a:xfrm>
              <a:off x="1985809" y="10441175"/>
              <a:ext cx="800640" cy="600164"/>
            </a:xfrm>
            <a:prstGeom prst="rect">
              <a:avLst/>
            </a:prstGeom>
            <a:solidFill>
              <a:srgbClr val="FF9966"/>
            </a:solidFill>
            <a:ln w="19050"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/>
                <a:t>Represent </a:t>
              </a:r>
            </a:p>
            <a:p>
              <a:pPr algn="ctr"/>
              <a:r>
                <a:rPr lang="en-GB" sz="1100" dirty="0"/>
                <a:t>a school </a:t>
              </a:r>
            </a:p>
            <a:p>
              <a:pPr algn="ctr"/>
              <a:r>
                <a:rPr lang="en-GB" sz="1100" dirty="0"/>
                <a:t>team</a:t>
              </a:r>
            </a:p>
          </p:txBody>
        </p:sp>
        <p:cxnSp>
          <p:nvCxnSpPr>
            <p:cNvPr id="67" name="Straight Arrow Connector 66">
              <a:extLst>
                <a:ext uri="{FF2B5EF4-FFF2-40B4-BE49-F238E27FC236}">
                  <a16:creationId xmlns:a16="http://schemas.microsoft.com/office/drawing/2014/main" id="{53954D08-5D02-4CDF-8C98-65DD9853AC93}"/>
                </a:ext>
              </a:extLst>
            </p:cNvPr>
            <p:cNvCxnSpPr>
              <a:cxnSpLocks/>
            </p:cNvCxnSpPr>
            <p:nvPr/>
          </p:nvCxnSpPr>
          <p:spPr>
            <a:xfrm>
              <a:off x="2383751" y="11045644"/>
              <a:ext cx="372" cy="461347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10EDE68E-2F7B-4C2E-AF6B-47BE8F9CE762}"/>
              </a:ext>
            </a:extLst>
          </p:cNvPr>
          <p:cNvGrpSpPr/>
          <p:nvPr/>
        </p:nvGrpSpPr>
        <p:grpSpPr>
          <a:xfrm>
            <a:off x="1389983" y="10492624"/>
            <a:ext cx="1036648" cy="612680"/>
            <a:chOff x="1738374" y="10505899"/>
            <a:chExt cx="1036648" cy="928460"/>
          </a:xfrm>
        </p:grpSpPr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87B92A8E-5B25-4072-9686-4131C9370F45}"/>
                </a:ext>
              </a:extLst>
            </p:cNvPr>
            <p:cNvSpPr txBox="1"/>
            <p:nvPr/>
          </p:nvSpPr>
          <p:spPr>
            <a:xfrm>
              <a:off x="1738374" y="10505899"/>
              <a:ext cx="1036648" cy="396445"/>
            </a:xfrm>
            <a:prstGeom prst="rect">
              <a:avLst/>
            </a:prstGeom>
            <a:solidFill>
              <a:srgbClr val="FF9966"/>
            </a:solidFill>
            <a:ln w="19050"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/>
                <a:t>Get my PE kit</a:t>
              </a:r>
            </a:p>
          </p:txBody>
        </p:sp>
        <p:cxnSp>
          <p:nvCxnSpPr>
            <p:cNvPr id="75" name="Straight Arrow Connector 74">
              <a:extLst>
                <a:ext uri="{FF2B5EF4-FFF2-40B4-BE49-F238E27FC236}">
                  <a16:creationId xmlns:a16="http://schemas.microsoft.com/office/drawing/2014/main" id="{C62EDE95-F7D4-49EB-A177-DCB8169D475C}"/>
                </a:ext>
              </a:extLst>
            </p:cNvPr>
            <p:cNvCxnSpPr>
              <a:cxnSpLocks/>
              <a:stCxn id="70" idx="2"/>
            </p:cNvCxnSpPr>
            <p:nvPr/>
          </p:nvCxnSpPr>
          <p:spPr>
            <a:xfrm>
              <a:off x="2256698" y="10902345"/>
              <a:ext cx="0" cy="532014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AD166477-701F-4D02-8AF9-73345F630EA8}"/>
              </a:ext>
            </a:extLst>
          </p:cNvPr>
          <p:cNvGrpSpPr/>
          <p:nvPr/>
        </p:nvGrpSpPr>
        <p:grpSpPr>
          <a:xfrm>
            <a:off x="1597668" y="11470550"/>
            <a:ext cx="1527015" cy="670079"/>
            <a:chOff x="1563119" y="10266707"/>
            <a:chExt cx="1527015" cy="670079"/>
          </a:xfrm>
        </p:grpSpPr>
        <p:sp>
          <p:nvSpPr>
            <p:cNvPr id="121" name="TextBox 120">
              <a:extLst>
                <a:ext uri="{FF2B5EF4-FFF2-40B4-BE49-F238E27FC236}">
                  <a16:creationId xmlns:a16="http://schemas.microsoft.com/office/drawing/2014/main" id="{2039E15B-254E-479A-A787-E9558D2A9667}"/>
                </a:ext>
              </a:extLst>
            </p:cNvPr>
            <p:cNvSpPr txBox="1"/>
            <p:nvPr/>
          </p:nvSpPr>
          <p:spPr>
            <a:xfrm>
              <a:off x="1563119" y="10505899"/>
              <a:ext cx="1527015" cy="430887"/>
            </a:xfrm>
            <a:prstGeom prst="rect">
              <a:avLst/>
            </a:prstGeom>
            <a:solidFill>
              <a:srgbClr val="FF9966"/>
            </a:solidFill>
            <a:ln w="19050"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/>
                <a:t>Attend my 1</a:t>
              </a:r>
              <a:r>
                <a:rPr lang="en-GB" sz="1100" baseline="30000" dirty="0"/>
                <a:t>st</a:t>
              </a:r>
              <a:r>
                <a:rPr lang="en-GB" sz="1100" dirty="0"/>
                <a:t> PE lesson &amp; meet the staff</a:t>
              </a:r>
            </a:p>
          </p:txBody>
        </p:sp>
        <p:cxnSp>
          <p:nvCxnSpPr>
            <p:cNvPr id="122" name="Straight Arrow Connector 121">
              <a:extLst>
                <a:ext uri="{FF2B5EF4-FFF2-40B4-BE49-F238E27FC236}">
                  <a16:creationId xmlns:a16="http://schemas.microsoft.com/office/drawing/2014/main" id="{D481CA76-C58C-49D2-A154-CA66DDF3368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285545" y="10266707"/>
              <a:ext cx="0" cy="239192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3" name="Group 122">
            <a:extLst>
              <a:ext uri="{FF2B5EF4-FFF2-40B4-BE49-F238E27FC236}">
                <a16:creationId xmlns:a16="http://schemas.microsoft.com/office/drawing/2014/main" id="{0D7FF6B0-7F60-453C-B9DB-47CD281A7B4C}"/>
              </a:ext>
            </a:extLst>
          </p:cNvPr>
          <p:cNvGrpSpPr/>
          <p:nvPr/>
        </p:nvGrpSpPr>
        <p:grpSpPr>
          <a:xfrm>
            <a:off x="2068425" y="9487809"/>
            <a:ext cx="1437412" cy="657299"/>
            <a:chOff x="1313083" y="10279487"/>
            <a:chExt cx="1437412" cy="657299"/>
          </a:xfrm>
          <a:solidFill>
            <a:srgbClr val="FF9966"/>
          </a:solidFill>
        </p:grpSpPr>
        <p:sp>
          <p:nvSpPr>
            <p:cNvPr id="124" name="TextBox 123">
              <a:extLst>
                <a:ext uri="{FF2B5EF4-FFF2-40B4-BE49-F238E27FC236}">
                  <a16:creationId xmlns:a16="http://schemas.microsoft.com/office/drawing/2014/main" id="{999F3E3A-7FCA-4C14-A484-2CDC5BC8DDD9}"/>
                </a:ext>
              </a:extLst>
            </p:cNvPr>
            <p:cNvSpPr txBox="1"/>
            <p:nvPr/>
          </p:nvSpPr>
          <p:spPr>
            <a:xfrm>
              <a:off x="1313083" y="10505899"/>
              <a:ext cx="1437412" cy="430887"/>
            </a:xfrm>
            <a:prstGeom prst="rect">
              <a:avLst/>
            </a:prstGeom>
            <a:grpFill/>
            <a:ln w="19050"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Basic rules in individual sports</a:t>
              </a:r>
              <a:endParaRPr lang="en-GB" sz="1100" dirty="0"/>
            </a:p>
          </p:txBody>
        </p:sp>
        <p:cxnSp>
          <p:nvCxnSpPr>
            <p:cNvPr id="125" name="Straight Arrow Connector 124">
              <a:extLst>
                <a:ext uri="{FF2B5EF4-FFF2-40B4-BE49-F238E27FC236}">
                  <a16:creationId xmlns:a16="http://schemas.microsoft.com/office/drawing/2014/main" id="{E01F0009-58E2-4509-A8B3-C0CF4D9DC56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090915" y="10279487"/>
              <a:ext cx="765" cy="247274"/>
            </a:xfrm>
            <a:prstGeom prst="straightConnector1">
              <a:avLst/>
            </a:prstGeom>
            <a:grpFill/>
            <a:ln w="28575">
              <a:solidFill>
                <a:srgbClr val="C0000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11975FF8-F1AF-488C-8451-17F945AC2080}"/>
              </a:ext>
            </a:extLst>
          </p:cNvPr>
          <p:cNvGrpSpPr/>
          <p:nvPr/>
        </p:nvGrpSpPr>
        <p:grpSpPr>
          <a:xfrm>
            <a:off x="4666645" y="11383891"/>
            <a:ext cx="1187374" cy="703956"/>
            <a:chOff x="1563120" y="10277782"/>
            <a:chExt cx="1187374" cy="777291"/>
          </a:xfrm>
        </p:grpSpPr>
        <p:sp>
          <p:nvSpPr>
            <p:cNvPr id="129" name="TextBox 128">
              <a:extLst>
                <a:ext uri="{FF2B5EF4-FFF2-40B4-BE49-F238E27FC236}">
                  <a16:creationId xmlns:a16="http://schemas.microsoft.com/office/drawing/2014/main" id="{BFC9926F-D12F-4DC6-BA2C-93FEF3F53F0C}"/>
                </a:ext>
              </a:extLst>
            </p:cNvPr>
            <p:cNvSpPr txBox="1"/>
            <p:nvPr/>
          </p:nvSpPr>
          <p:spPr>
            <a:xfrm>
              <a:off x="1563120" y="10454909"/>
              <a:ext cx="1187374" cy="600164"/>
            </a:xfrm>
            <a:prstGeom prst="rect">
              <a:avLst/>
            </a:prstGeom>
            <a:solidFill>
              <a:srgbClr val="FF9966"/>
            </a:solidFill>
            <a:ln w="19050"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/>
                <a:t>Participate in a range of new activities</a:t>
              </a:r>
            </a:p>
          </p:txBody>
        </p:sp>
        <p:cxnSp>
          <p:nvCxnSpPr>
            <p:cNvPr id="130" name="Straight Arrow Connector 129">
              <a:extLst>
                <a:ext uri="{FF2B5EF4-FFF2-40B4-BE49-F238E27FC236}">
                  <a16:creationId xmlns:a16="http://schemas.microsoft.com/office/drawing/2014/main" id="{EDA4B1D6-C29A-45FC-81F1-4FBBC3BE5D8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171787" y="10277782"/>
              <a:ext cx="0" cy="177127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>
            <a:extLst>
              <a:ext uri="{FF2B5EF4-FFF2-40B4-BE49-F238E27FC236}">
                <a16:creationId xmlns:a16="http://schemas.microsoft.com/office/drawing/2014/main" id="{046D8C16-C347-4E4B-B819-6ED56D3B3A51}"/>
              </a:ext>
            </a:extLst>
          </p:cNvPr>
          <p:cNvGrpSpPr/>
          <p:nvPr/>
        </p:nvGrpSpPr>
        <p:grpSpPr>
          <a:xfrm>
            <a:off x="5449006" y="10638601"/>
            <a:ext cx="1187374" cy="659008"/>
            <a:chOff x="1563120" y="10277778"/>
            <a:chExt cx="1187374" cy="659008"/>
          </a:xfrm>
        </p:grpSpPr>
        <p:sp>
          <p:nvSpPr>
            <p:cNvPr id="132" name="TextBox 131">
              <a:extLst>
                <a:ext uri="{FF2B5EF4-FFF2-40B4-BE49-F238E27FC236}">
                  <a16:creationId xmlns:a16="http://schemas.microsoft.com/office/drawing/2014/main" id="{9DE45335-8FA9-4135-A6AD-923AAC6C5E8E}"/>
                </a:ext>
              </a:extLst>
            </p:cNvPr>
            <p:cNvSpPr txBox="1"/>
            <p:nvPr/>
          </p:nvSpPr>
          <p:spPr>
            <a:xfrm>
              <a:off x="1563120" y="10505899"/>
              <a:ext cx="1187374" cy="430887"/>
            </a:xfrm>
            <a:prstGeom prst="rect">
              <a:avLst/>
            </a:prstGeom>
            <a:solidFill>
              <a:srgbClr val="FF9966"/>
            </a:solidFill>
            <a:ln w="19050"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The importance of staying active</a:t>
              </a:r>
              <a:endParaRPr lang="en-GB" sz="1100" dirty="0"/>
            </a:p>
          </p:txBody>
        </p:sp>
        <p:cxnSp>
          <p:nvCxnSpPr>
            <p:cNvPr id="133" name="Straight Arrow Connector 132">
              <a:extLst>
                <a:ext uri="{FF2B5EF4-FFF2-40B4-BE49-F238E27FC236}">
                  <a16:creationId xmlns:a16="http://schemas.microsoft.com/office/drawing/2014/main" id="{B711BEF3-6823-41A4-A6F1-D9A3205B50D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171019" y="10277778"/>
              <a:ext cx="765" cy="247274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>
            <a:extLst>
              <a:ext uri="{FF2B5EF4-FFF2-40B4-BE49-F238E27FC236}">
                <a16:creationId xmlns:a16="http://schemas.microsoft.com/office/drawing/2014/main" id="{09541FB7-8FBF-425F-BB97-E9CFBC9D9F9C}"/>
              </a:ext>
            </a:extLst>
          </p:cNvPr>
          <p:cNvGrpSpPr/>
          <p:nvPr/>
        </p:nvGrpSpPr>
        <p:grpSpPr>
          <a:xfrm>
            <a:off x="5685810" y="4925768"/>
            <a:ext cx="1036648" cy="783212"/>
            <a:chOff x="2172303" y="10758680"/>
            <a:chExt cx="1036648" cy="1171280"/>
          </a:xfrm>
          <a:solidFill>
            <a:srgbClr val="FFFF66"/>
          </a:solidFill>
        </p:grpSpPr>
        <p:sp>
          <p:nvSpPr>
            <p:cNvPr id="135" name="TextBox 134">
              <a:extLst>
                <a:ext uri="{FF2B5EF4-FFF2-40B4-BE49-F238E27FC236}">
                  <a16:creationId xmlns:a16="http://schemas.microsoft.com/office/drawing/2014/main" id="{F1DC2171-4D5D-4E5F-A471-6979F55C570F}"/>
                </a:ext>
              </a:extLst>
            </p:cNvPr>
            <p:cNvSpPr txBox="1"/>
            <p:nvPr/>
          </p:nvSpPr>
          <p:spPr>
            <a:xfrm>
              <a:off x="2172303" y="10758680"/>
              <a:ext cx="1036648" cy="897535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9050">
              <a:solidFill>
                <a:schemeClr val="accent6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Improving swimming technique</a:t>
              </a:r>
              <a:endParaRPr lang="en-GB" sz="1100" dirty="0"/>
            </a:p>
          </p:txBody>
        </p:sp>
        <p:cxnSp>
          <p:nvCxnSpPr>
            <p:cNvPr id="136" name="Straight Arrow Connector 135">
              <a:extLst>
                <a:ext uri="{FF2B5EF4-FFF2-40B4-BE49-F238E27FC236}">
                  <a16:creationId xmlns:a16="http://schemas.microsoft.com/office/drawing/2014/main" id="{8B0013B4-A51F-4D8C-A620-8E6C6FF43CFF}"/>
                </a:ext>
              </a:extLst>
            </p:cNvPr>
            <p:cNvCxnSpPr>
              <a:cxnSpLocks/>
              <a:stCxn id="135" idx="2"/>
            </p:cNvCxnSpPr>
            <p:nvPr/>
          </p:nvCxnSpPr>
          <p:spPr>
            <a:xfrm flipH="1">
              <a:off x="2375650" y="11656215"/>
              <a:ext cx="314977" cy="273745"/>
            </a:xfrm>
            <a:prstGeom prst="straightConnector1">
              <a:avLst/>
            </a:prstGeom>
            <a:grpFill/>
            <a:ln w="28575">
              <a:solidFill>
                <a:schemeClr val="accent6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7" name="Group 136">
            <a:extLst>
              <a:ext uri="{FF2B5EF4-FFF2-40B4-BE49-F238E27FC236}">
                <a16:creationId xmlns:a16="http://schemas.microsoft.com/office/drawing/2014/main" id="{D7EFB342-95DE-4C90-A1D9-1D0AC555FC2A}"/>
              </a:ext>
            </a:extLst>
          </p:cNvPr>
          <p:cNvGrpSpPr/>
          <p:nvPr/>
        </p:nvGrpSpPr>
        <p:grpSpPr>
          <a:xfrm>
            <a:off x="3389078" y="11448806"/>
            <a:ext cx="1187374" cy="659008"/>
            <a:chOff x="1563120" y="10277778"/>
            <a:chExt cx="1187374" cy="659008"/>
          </a:xfrm>
        </p:grpSpPr>
        <p:sp>
          <p:nvSpPr>
            <p:cNvPr id="138" name="TextBox 137">
              <a:extLst>
                <a:ext uri="{FF2B5EF4-FFF2-40B4-BE49-F238E27FC236}">
                  <a16:creationId xmlns:a16="http://schemas.microsoft.com/office/drawing/2014/main" id="{6A4BEBBC-339A-4040-BB32-0B2934F850D7}"/>
                </a:ext>
              </a:extLst>
            </p:cNvPr>
            <p:cNvSpPr txBox="1"/>
            <p:nvPr/>
          </p:nvSpPr>
          <p:spPr>
            <a:xfrm>
              <a:off x="1563120" y="10505899"/>
              <a:ext cx="1187374" cy="430887"/>
            </a:xfrm>
            <a:prstGeom prst="rect">
              <a:avLst/>
            </a:prstGeom>
            <a:solidFill>
              <a:srgbClr val="FF9966"/>
            </a:solidFill>
            <a:ln w="19050"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/>
                <a:t>Join an extra-curricular club</a:t>
              </a:r>
            </a:p>
          </p:txBody>
        </p:sp>
        <p:cxnSp>
          <p:nvCxnSpPr>
            <p:cNvPr id="139" name="Straight Arrow Connector 138">
              <a:extLst>
                <a:ext uri="{FF2B5EF4-FFF2-40B4-BE49-F238E27FC236}">
                  <a16:creationId xmlns:a16="http://schemas.microsoft.com/office/drawing/2014/main" id="{2311C6FA-CCE5-46F4-957C-7492D154049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171019" y="10277778"/>
              <a:ext cx="765" cy="247274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0" name="Group 139">
            <a:extLst>
              <a:ext uri="{FF2B5EF4-FFF2-40B4-BE49-F238E27FC236}">
                <a16:creationId xmlns:a16="http://schemas.microsoft.com/office/drawing/2014/main" id="{509836B6-6E10-41F3-9D3A-508387272491}"/>
              </a:ext>
            </a:extLst>
          </p:cNvPr>
          <p:cNvGrpSpPr/>
          <p:nvPr/>
        </p:nvGrpSpPr>
        <p:grpSpPr>
          <a:xfrm>
            <a:off x="2177171" y="8256497"/>
            <a:ext cx="1385890" cy="755460"/>
            <a:chOff x="387392" y="9775250"/>
            <a:chExt cx="937843" cy="1141626"/>
          </a:xfrm>
          <a:solidFill>
            <a:srgbClr val="FF9966"/>
          </a:solidFill>
        </p:grpSpPr>
        <p:sp>
          <p:nvSpPr>
            <p:cNvPr id="141" name="TextBox 140">
              <a:extLst>
                <a:ext uri="{FF2B5EF4-FFF2-40B4-BE49-F238E27FC236}">
                  <a16:creationId xmlns:a16="http://schemas.microsoft.com/office/drawing/2014/main" id="{873C5B79-73B5-4139-ACFE-222FE4AEFBCF}"/>
                </a:ext>
              </a:extLst>
            </p:cNvPr>
            <p:cNvSpPr txBox="1"/>
            <p:nvPr/>
          </p:nvSpPr>
          <p:spPr>
            <a:xfrm>
              <a:off x="387392" y="9775250"/>
              <a:ext cx="937843" cy="906948"/>
            </a:xfrm>
            <a:prstGeom prst="rect">
              <a:avLst/>
            </a:prstGeom>
            <a:grpFill/>
            <a:ln w="19050"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How to hold and throw effectively in athletics </a:t>
              </a:r>
              <a:endParaRPr lang="en-GB" sz="1100" dirty="0"/>
            </a:p>
          </p:txBody>
        </p:sp>
        <p:cxnSp>
          <p:nvCxnSpPr>
            <p:cNvPr id="142" name="Straight Arrow Connector 141">
              <a:extLst>
                <a:ext uri="{FF2B5EF4-FFF2-40B4-BE49-F238E27FC236}">
                  <a16:creationId xmlns:a16="http://schemas.microsoft.com/office/drawing/2014/main" id="{AC6ACE0C-BDA3-4BC5-A66B-AB35723BC55A}"/>
                </a:ext>
              </a:extLst>
            </p:cNvPr>
            <p:cNvCxnSpPr>
              <a:cxnSpLocks/>
              <a:stCxn id="141" idx="2"/>
            </p:cNvCxnSpPr>
            <p:nvPr/>
          </p:nvCxnSpPr>
          <p:spPr>
            <a:xfrm>
              <a:off x="856314" y="10682198"/>
              <a:ext cx="1" cy="234678"/>
            </a:xfrm>
            <a:prstGeom prst="straightConnector1">
              <a:avLst/>
            </a:prstGeom>
            <a:grpFill/>
            <a:ln w="28575">
              <a:solidFill>
                <a:srgbClr val="C0000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5" name="Group 154">
            <a:extLst>
              <a:ext uri="{FF2B5EF4-FFF2-40B4-BE49-F238E27FC236}">
                <a16:creationId xmlns:a16="http://schemas.microsoft.com/office/drawing/2014/main" id="{1EF67647-8E26-45EC-8BC6-457FF17CCCCB}"/>
              </a:ext>
            </a:extLst>
          </p:cNvPr>
          <p:cNvGrpSpPr/>
          <p:nvPr/>
        </p:nvGrpSpPr>
        <p:grpSpPr>
          <a:xfrm>
            <a:off x="1161401" y="8758998"/>
            <a:ext cx="973012" cy="842233"/>
            <a:chOff x="1600274" y="10279487"/>
            <a:chExt cx="973012" cy="842233"/>
          </a:xfrm>
        </p:grpSpPr>
        <p:sp>
          <p:nvSpPr>
            <p:cNvPr id="156" name="TextBox 155">
              <a:extLst>
                <a:ext uri="{FF2B5EF4-FFF2-40B4-BE49-F238E27FC236}">
                  <a16:creationId xmlns:a16="http://schemas.microsoft.com/office/drawing/2014/main" id="{1A6B0CB6-397A-4B40-89A9-AF6912127195}"/>
                </a:ext>
              </a:extLst>
            </p:cNvPr>
            <p:cNvSpPr txBox="1"/>
            <p:nvPr/>
          </p:nvSpPr>
          <p:spPr>
            <a:xfrm>
              <a:off x="1600274" y="10521556"/>
              <a:ext cx="973012" cy="600164"/>
            </a:xfrm>
            <a:prstGeom prst="rect">
              <a:avLst/>
            </a:prstGeom>
            <a:solidFill>
              <a:srgbClr val="FF9966"/>
            </a:solidFill>
            <a:ln w="19050"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/>
                <a:t>Take part </a:t>
              </a:r>
            </a:p>
            <a:p>
              <a:pPr algn="ctr"/>
              <a:r>
                <a:rPr lang="en-GB" sz="1100" dirty="0"/>
                <a:t>in my </a:t>
              </a:r>
              <a:r>
                <a:rPr lang="en-GB" sz="1100" dirty="0" smtClean="0"/>
                <a:t>1</a:t>
              </a:r>
              <a:r>
                <a:rPr lang="en-GB" sz="1100" baseline="30000" dirty="0" smtClean="0"/>
                <a:t>st</a:t>
              </a:r>
              <a:r>
                <a:rPr lang="en-GB" sz="1100" dirty="0" smtClean="0"/>
                <a:t> </a:t>
              </a:r>
              <a:endParaRPr lang="en-GB" sz="1100" dirty="0"/>
            </a:p>
            <a:p>
              <a:pPr algn="ctr"/>
              <a:r>
                <a:rPr lang="en-GB" sz="1100" dirty="0"/>
                <a:t>Sports Day</a:t>
              </a:r>
            </a:p>
          </p:txBody>
        </p:sp>
        <p:cxnSp>
          <p:nvCxnSpPr>
            <p:cNvPr id="157" name="Straight Arrow Connector 156">
              <a:extLst>
                <a:ext uri="{FF2B5EF4-FFF2-40B4-BE49-F238E27FC236}">
                  <a16:creationId xmlns:a16="http://schemas.microsoft.com/office/drawing/2014/main" id="{A007BFF0-F293-455F-9086-09DAD853DA4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090915" y="10279487"/>
              <a:ext cx="765" cy="247274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8" name="Group 157">
            <a:extLst>
              <a:ext uri="{FF2B5EF4-FFF2-40B4-BE49-F238E27FC236}">
                <a16:creationId xmlns:a16="http://schemas.microsoft.com/office/drawing/2014/main" id="{774B7D96-9A06-47E6-A328-E660D8FD8280}"/>
              </a:ext>
            </a:extLst>
          </p:cNvPr>
          <p:cNvGrpSpPr/>
          <p:nvPr/>
        </p:nvGrpSpPr>
        <p:grpSpPr>
          <a:xfrm>
            <a:off x="1973789" y="7445931"/>
            <a:ext cx="1303267" cy="659008"/>
            <a:chOff x="1447227" y="10277778"/>
            <a:chExt cx="1303267" cy="659008"/>
          </a:xfrm>
        </p:grpSpPr>
        <p:sp>
          <p:nvSpPr>
            <p:cNvPr id="159" name="TextBox 158">
              <a:extLst>
                <a:ext uri="{FF2B5EF4-FFF2-40B4-BE49-F238E27FC236}">
                  <a16:creationId xmlns:a16="http://schemas.microsoft.com/office/drawing/2014/main" id="{6A1C5A98-B06C-4FAF-B5AD-98A5FE053753}"/>
                </a:ext>
              </a:extLst>
            </p:cNvPr>
            <p:cNvSpPr txBox="1"/>
            <p:nvPr/>
          </p:nvSpPr>
          <p:spPr>
            <a:xfrm>
              <a:off x="1447227" y="10505899"/>
              <a:ext cx="1303267" cy="430887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9050">
              <a:solidFill>
                <a:srgbClr val="00B05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/>
                <a:t>Participate in more new sports</a:t>
              </a:r>
            </a:p>
          </p:txBody>
        </p:sp>
        <p:cxnSp>
          <p:nvCxnSpPr>
            <p:cNvPr id="160" name="Straight Arrow Connector 159">
              <a:extLst>
                <a:ext uri="{FF2B5EF4-FFF2-40B4-BE49-F238E27FC236}">
                  <a16:creationId xmlns:a16="http://schemas.microsoft.com/office/drawing/2014/main" id="{B492E6B3-CBD9-485F-8B24-C4FB9CE619D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171019" y="10277778"/>
              <a:ext cx="765" cy="247274"/>
            </a:xfrm>
            <a:prstGeom prst="straightConnector1">
              <a:avLst/>
            </a:prstGeom>
            <a:ln w="28575">
              <a:solidFill>
                <a:srgbClr val="00B05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5D506EB9-082A-42F6-BB62-D7725E0E3ABB}"/>
              </a:ext>
            </a:extLst>
          </p:cNvPr>
          <p:cNvGrpSpPr/>
          <p:nvPr/>
        </p:nvGrpSpPr>
        <p:grpSpPr>
          <a:xfrm>
            <a:off x="1791455" y="6357024"/>
            <a:ext cx="1366457" cy="732628"/>
            <a:chOff x="1849228" y="10505898"/>
            <a:chExt cx="1366457" cy="732628"/>
          </a:xfrm>
        </p:grpSpPr>
        <p:sp>
          <p:nvSpPr>
            <p:cNvPr id="163" name="TextBox 162">
              <a:extLst>
                <a:ext uri="{FF2B5EF4-FFF2-40B4-BE49-F238E27FC236}">
                  <a16:creationId xmlns:a16="http://schemas.microsoft.com/office/drawing/2014/main" id="{FBA96C53-2653-4362-A869-061C51471805}"/>
                </a:ext>
              </a:extLst>
            </p:cNvPr>
            <p:cNvSpPr txBox="1"/>
            <p:nvPr/>
          </p:nvSpPr>
          <p:spPr>
            <a:xfrm>
              <a:off x="1849228" y="10505898"/>
              <a:ext cx="1366457" cy="26161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9050">
              <a:solidFill>
                <a:srgbClr val="00B05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 Sports </a:t>
              </a:r>
              <a:r>
                <a:rPr lang="en-GB" sz="1100" dirty="0"/>
                <a:t>Competitions</a:t>
              </a:r>
            </a:p>
          </p:txBody>
        </p:sp>
        <p:cxnSp>
          <p:nvCxnSpPr>
            <p:cNvPr id="164" name="Straight Arrow Connector 163">
              <a:extLst>
                <a:ext uri="{FF2B5EF4-FFF2-40B4-BE49-F238E27FC236}">
                  <a16:creationId xmlns:a16="http://schemas.microsoft.com/office/drawing/2014/main" id="{0F29844F-EFE2-4548-91F7-7F467BAC66D4}"/>
                </a:ext>
              </a:extLst>
            </p:cNvPr>
            <p:cNvCxnSpPr>
              <a:cxnSpLocks/>
              <a:stCxn id="163" idx="2"/>
            </p:cNvCxnSpPr>
            <p:nvPr/>
          </p:nvCxnSpPr>
          <p:spPr>
            <a:xfrm>
              <a:off x="2532457" y="10767508"/>
              <a:ext cx="38376" cy="471018"/>
            </a:xfrm>
            <a:prstGeom prst="straightConnector1">
              <a:avLst/>
            </a:prstGeom>
            <a:ln w="28575">
              <a:solidFill>
                <a:srgbClr val="00B05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5" name="Group 164">
            <a:extLst>
              <a:ext uri="{FF2B5EF4-FFF2-40B4-BE49-F238E27FC236}">
                <a16:creationId xmlns:a16="http://schemas.microsoft.com/office/drawing/2014/main" id="{735B73B1-5973-457B-8A7B-3385A6FA7C1A}"/>
              </a:ext>
            </a:extLst>
          </p:cNvPr>
          <p:cNvGrpSpPr/>
          <p:nvPr/>
        </p:nvGrpSpPr>
        <p:grpSpPr>
          <a:xfrm>
            <a:off x="3253278" y="6480330"/>
            <a:ext cx="1366457" cy="823780"/>
            <a:chOff x="1757881" y="10637475"/>
            <a:chExt cx="1366457" cy="823780"/>
          </a:xfrm>
        </p:grpSpPr>
        <p:sp>
          <p:nvSpPr>
            <p:cNvPr id="166" name="TextBox 165">
              <a:extLst>
                <a:ext uri="{FF2B5EF4-FFF2-40B4-BE49-F238E27FC236}">
                  <a16:creationId xmlns:a16="http://schemas.microsoft.com/office/drawing/2014/main" id="{EAE0FD5C-D638-4980-A4C1-19CE6341AE90}"/>
                </a:ext>
              </a:extLst>
            </p:cNvPr>
            <p:cNvSpPr txBox="1"/>
            <p:nvPr/>
          </p:nvSpPr>
          <p:spPr>
            <a:xfrm>
              <a:off x="1757881" y="10637475"/>
              <a:ext cx="1366457" cy="600164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9050">
              <a:solidFill>
                <a:srgbClr val="00B05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Improve well being take part in fitness activities</a:t>
              </a:r>
              <a:endParaRPr lang="en-GB" sz="1100" dirty="0"/>
            </a:p>
          </p:txBody>
        </p:sp>
        <p:cxnSp>
          <p:nvCxnSpPr>
            <p:cNvPr id="167" name="Straight Arrow Connector 166">
              <a:extLst>
                <a:ext uri="{FF2B5EF4-FFF2-40B4-BE49-F238E27FC236}">
                  <a16:creationId xmlns:a16="http://schemas.microsoft.com/office/drawing/2014/main" id="{BC412D22-9B94-4783-9693-56AF1B6FF9C9}"/>
                </a:ext>
              </a:extLst>
            </p:cNvPr>
            <p:cNvCxnSpPr>
              <a:cxnSpLocks/>
              <a:stCxn id="166" idx="2"/>
            </p:cNvCxnSpPr>
            <p:nvPr/>
          </p:nvCxnSpPr>
          <p:spPr>
            <a:xfrm flipH="1">
              <a:off x="2437406" y="11237639"/>
              <a:ext cx="3704" cy="223616"/>
            </a:xfrm>
            <a:prstGeom prst="straightConnector1">
              <a:avLst/>
            </a:prstGeom>
            <a:ln w="28575">
              <a:solidFill>
                <a:srgbClr val="00B05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CF016EF9-1567-4E0A-8472-0326A09C9412}"/>
              </a:ext>
            </a:extLst>
          </p:cNvPr>
          <p:cNvGrpSpPr/>
          <p:nvPr/>
        </p:nvGrpSpPr>
        <p:grpSpPr>
          <a:xfrm>
            <a:off x="3688137" y="7453727"/>
            <a:ext cx="1303267" cy="659008"/>
            <a:chOff x="1447227" y="10277778"/>
            <a:chExt cx="1303267" cy="659008"/>
          </a:xfrm>
        </p:grpSpPr>
        <p:sp>
          <p:nvSpPr>
            <p:cNvPr id="170" name="TextBox 169">
              <a:extLst>
                <a:ext uri="{FF2B5EF4-FFF2-40B4-BE49-F238E27FC236}">
                  <a16:creationId xmlns:a16="http://schemas.microsoft.com/office/drawing/2014/main" id="{0B909EB2-5AE7-48B1-BDA2-FB7741452382}"/>
                </a:ext>
              </a:extLst>
            </p:cNvPr>
            <p:cNvSpPr txBox="1"/>
            <p:nvPr/>
          </p:nvSpPr>
          <p:spPr>
            <a:xfrm>
              <a:off x="1447227" y="10505899"/>
              <a:ext cx="1303267" cy="430887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9050">
              <a:solidFill>
                <a:srgbClr val="00B05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Look at developing team games </a:t>
              </a:r>
              <a:endParaRPr lang="en-GB" sz="1100" dirty="0"/>
            </a:p>
          </p:txBody>
        </p:sp>
        <p:cxnSp>
          <p:nvCxnSpPr>
            <p:cNvPr id="171" name="Straight Arrow Connector 170">
              <a:extLst>
                <a:ext uri="{FF2B5EF4-FFF2-40B4-BE49-F238E27FC236}">
                  <a16:creationId xmlns:a16="http://schemas.microsoft.com/office/drawing/2014/main" id="{B8A60F48-4B8C-417D-9D3F-30DDD6A1BDC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171019" y="10277778"/>
              <a:ext cx="765" cy="247274"/>
            </a:xfrm>
            <a:prstGeom prst="straightConnector1">
              <a:avLst/>
            </a:prstGeom>
            <a:ln w="28575">
              <a:solidFill>
                <a:srgbClr val="00B05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2" name="Group 171">
            <a:extLst>
              <a:ext uri="{FF2B5EF4-FFF2-40B4-BE49-F238E27FC236}">
                <a16:creationId xmlns:a16="http://schemas.microsoft.com/office/drawing/2014/main" id="{9E1F1694-9437-4F53-96B1-DC867F8E1683}"/>
              </a:ext>
            </a:extLst>
          </p:cNvPr>
          <p:cNvGrpSpPr/>
          <p:nvPr/>
        </p:nvGrpSpPr>
        <p:grpSpPr>
          <a:xfrm>
            <a:off x="5065516" y="7041993"/>
            <a:ext cx="1303267" cy="659008"/>
            <a:chOff x="1447227" y="10277778"/>
            <a:chExt cx="1303267" cy="659008"/>
          </a:xfrm>
        </p:grpSpPr>
        <p:sp>
          <p:nvSpPr>
            <p:cNvPr id="173" name="TextBox 172">
              <a:extLst>
                <a:ext uri="{FF2B5EF4-FFF2-40B4-BE49-F238E27FC236}">
                  <a16:creationId xmlns:a16="http://schemas.microsoft.com/office/drawing/2014/main" id="{6D307409-17AD-4CD5-995A-76C207BE8AE0}"/>
                </a:ext>
              </a:extLst>
            </p:cNvPr>
            <p:cNvSpPr txBox="1"/>
            <p:nvPr/>
          </p:nvSpPr>
          <p:spPr>
            <a:xfrm>
              <a:off x="1447227" y="10505899"/>
              <a:ext cx="1303267" cy="430887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9050">
              <a:solidFill>
                <a:srgbClr val="00B05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Making space in team games </a:t>
              </a:r>
              <a:endParaRPr lang="en-GB" sz="1100" dirty="0"/>
            </a:p>
          </p:txBody>
        </p:sp>
        <p:cxnSp>
          <p:nvCxnSpPr>
            <p:cNvPr id="174" name="Straight Arrow Connector 173">
              <a:extLst>
                <a:ext uri="{FF2B5EF4-FFF2-40B4-BE49-F238E27FC236}">
                  <a16:creationId xmlns:a16="http://schemas.microsoft.com/office/drawing/2014/main" id="{D1C87392-3A1D-4012-B080-7C21E2FF16D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171019" y="10277778"/>
              <a:ext cx="765" cy="247274"/>
            </a:xfrm>
            <a:prstGeom prst="straightConnector1">
              <a:avLst/>
            </a:prstGeom>
            <a:ln w="28575">
              <a:solidFill>
                <a:srgbClr val="00B05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5" name="Group 174">
            <a:extLst>
              <a:ext uri="{FF2B5EF4-FFF2-40B4-BE49-F238E27FC236}">
                <a16:creationId xmlns:a16="http://schemas.microsoft.com/office/drawing/2014/main" id="{A15EB4A5-949D-466D-ACA0-C654D7F2122A}"/>
              </a:ext>
            </a:extLst>
          </p:cNvPr>
          <p:cNvGrpSpPr/>
          <p:nvPr/>
        </p:nvGrpSpPr>
        <p:grpSpPr>
          <a:xfrm>
            <a:off x="4649940" y="6034300"/>
            <a:ext cx="942597" cy="934714"/>
            <a:chOff x="1972949" y="10487854"/>
            <a:chExt cx="942597" cy="934714"/>
          </a:xfrm>
        </p:grpSpPr>
        <p:sp>
          <p:nvSpPr>
            <p:cNvPr id="176" name="TextBox 175">
              <a:extLst>
                <a:ext uri="{FF2B5EF4-FFF2-40B4-BE49-F238E27FC236}">
                  <a16:creationId xmlns:a16="http://schemas.microsoft.com/office/drawing/2014/main" id="{95534949-FE6D-4160-8385-16977558D47A}"/>
                </a:ext>
              </a:extLst>
            </p:cNvPr>
            <p:cNvSpPr txBox="1"/>
            <p:nvPr/>
          </p:nvSpPr>
          <p:spPr>
            <a:xfrm>
              <a:off x="1972949" y="10487854"/>
              <a:ext cx="942597" cy="769441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9050">
              <a:solidFill>
                <a:srgbClr val="00B05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Exploring different types of dance</a:t>
              </a:r>
              <a:endParaRPr lang="en-GB" sz="1100" dirty="0"/>
            </a:p>
          </p:txBody>
        </p:sp>
        <p:cxnSp>
          <p:nvCxnSpPr>
            <p:cNvPr id="177" name="Straight Arrow Connector 176">
              <a:extLst>
                <a:ext uri="{FF2B5EF4-FFF2-40B4-BE49-F238E27FC236}">
                  <a16:creationId xmlns:a16="http://schemas.microsoft.com/office/drawing/2014/main" id="{41A4293D-4906-4F9F-A7D5-890008B8ADCA}"/>
                </a:ext>
              </a:extLst>
            </p:cNvPr>
            <p:cNvCxnSpPr>
              <a:cxnSpLocks/>
            </p:cNvCxnSpPr>
            <p:nvPr/>
          </p:nvCxnSpPr>
          <p:spPr>
            <a:xfrm>
              <a:off x="2434322" y="11238338"/>
              <a:ext cx="59293" cy="184230"/>
            </a:xfrm>
            <a:prstGeom prst="straightConnector1">
              <a:avLst/>
            </a:prstGeom>
            <a:ln w="28575">
              <a:solidFill>
                <a:srgbClr val="00B05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9" name="Group 178">
            <a:extLst>
              <a:ext uri="{FF2B5EF4-FFF2-40B4-BE49-F238E27FC236}">
                <a16:creationId xmlns:a16="http://schemas.microsoft.com/office/drawing/2014/main" id="{A4A7AD12-C31F-4BAB-A820-8C7B81A8D0E6}"/>
              </a:ext>
            </a:extLst>
          </p:cNvPr>
          <p:cNvGrpSpPr/>
          <p:nvPr/>
        </p:nvGrpSpPr>
        <p:grpSpPr>
          <a:xfrm>
            <a:off x="3712447" y="8421767"/>
            <a:ext cx="1064358" cy="612680"/>
            <a:chOff x="1689282" y="10490330"/>
            <a:chExt cx="942111" cy="928459"/>
          </a:xfrm>
          <a:solidFill>
            <a:srgbClr val="FF9966"/>
          </a:solidFill>
        </p:grpSpPr>
        <p:sp>
          <p:nvSpPr>
            <p:cNvPr id="180" name="TextBox 179">
              <a:extLst>
                <a:ext uri="{FF2B5EF4-FFF2-40B4-BE49-F238E27FC236}">
                  <a16:creationId xmlns:a16="http://schemas.microsoft.com/office/drawing/2014/main" id="{6A125090-A617-42E3-AD00-678D39BFA16A}"/>
                </a:ext>
              </a:extLst>
            </p:cNvPr>
            <p:cNvSpPr txBox="1"/>
            <p:nvPr/>
          </p:nvSpPr>
          <p:spPr>
            <a:xfrm>
              <a:off x="1689282" y="10490330"/>
              <a:ext cx="942111" cy="652969"/>
            </a:xfrm>
            <a:prstGeom prst="rect">
              <a:avLst/>
            </a:prstGeom>
            <a:grpFill/>
            <a:ln w="19050"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Hand eye                co-ordination</a:t>
              </a:r>
              <a:endParaRPr lang="en-GB" sz="1100" dirty="0"/>
            </a:p>
          </p:txBody>
        </p:sp>
        <p:cxnSp>
          <p:nvCxnSpPr>
            <p:cNvPr id="181" name="Straight Arrow Connector 180">
              <a:extLst>
                <a:ext uri="{FF2B5EF4-FFF2-40B4-BE49-F238E27FC236}">
                  <a16:creationId xmlns:a16="http://schemas.microsoft.com/office/drawing/2014/main" id="{9C19DA98-4A89-4EE8-8418-7B7DA6991049}"/>
                </a:ext>
              </a:extLst>
            </p:cNvPr>
            <p:cNvCxnSpPr>
              <a:cxnSpLocks/>
              <a:stCxn id="180" idx="2"/>
            </p:cNvCxnSpPr>
            <p:nvPr/>
          </p:nvCxnSpPr>
          <p:spPr>
            <a:xfrm flipH="1">
              <a:off x="2076154" y="11143299"/>
              <a:ext cx="84183" cy="275490"/>
            </a:xfrm>
            <a:prstGeom prst="straightConnector1">
              <a:avLst/>
            </a:prstGeom>
            <a:grpFill/>
            <a:ln w="28575">
              <a:solidFill>
                <a:srgbClr val="C0000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2" name="Group 181">
            <a:extLst>
              <a:ext uri="{FF2B5EF4-FFF2-40B4-BE49-F238E27FC236}">
                <a16:creationId xmlns:a16="http://schemas.microsoft.com/office/drawing/2014/main" id="{E6CF41FB-F4E1-4818-99D6-9425E3CC07C5}"/>
              </a:ext>
            </a:extLst>
          </p:cNvPr>
          <p:cNvGrpSpPr/>
          <p:nvPr/>
        </p:nvGrpSpPr>
        <p:grpSpPr>
          <a:xfrm>
            <a:off x="3809388" y="5262764"/>
            <a:ext cx="1303267" cy="659008"/>
            <a:chOff x="1447227" y="10277778"/>
            <a:chExt cx="1303267" cy="659008"/>
          </a:xfrm>
          <a:solidFill>
            <a:schemeClr val="accent6">
              <a:lumMod val="40000"/>
              <a:lumOff val="60000"/>
            </a:schemeClr>
          </a:solidFill>
        </p:grpSpPr>
        <p:sp>
          <p:nvSpPr>
            <p:cNvPr id="183" name="TextBox 182">
              <a:extLst>
                <a:ext uri="{FF2B5EF4-FFF2-40B4-BE49-F238E27FC236}">
                  <a16:creationId xmlns:a16="http://schemas.microsoft.com/office/drawing/2014/main" id="{763FC844-FD3F-4940-8709-EADEC766BE52}"/>
                </a:ext>
              </a:extLst>
            </p:cNvPr>
            <p:cNvSpPr txBox="1"/>
            <p:nvPr/>
          </p:nvSpPr>
          <p:spPr>
            <a:xfrm>
              <a:off x="1447227" y="10505899"/>
              <a:ext cx="1303267" cy="430887"/>
            </a:xfrm>
            <a:prstGeom prst="rect">
              <a:avLst/>
            </a:prstGeom>
            <a:grpFill/>
            <a:ln w="19050">
              <a:solidFill>
                <a:schemeClr val="accent6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Developing Gymnastics </a:t>
              </a:r>
              <a:r>
                <a:rPr lang="en-GB" sz="1100" dirty="0"/>
                <a:t>S</a:t>
              </a:r>
              <a:r>
                <a:rPr lang="en-GB" sz="1100" dirty="0" smtClean="0"/>
                <a:t>kills </a:t>
              </a:r>
              <a:endParaRPr lang="en-GB" sz="1100" dirty="0"/>
            </a:p>
          </p:txBody>
        </p:sp>
        <p:cxnSp>
          <p:nvCxnSpPr>
            <p:cNvPr id="184" name="Straight Arrow Connector 183">
              <a:extLst>
                <a:ext uri="{FF2B5EF4-FFF2-40B4-BE49-F238E27FC236}">
                  <a16:creationId xmlns:a16="http://schemas.microsoft.com/office/drawing/2014/main" id="{AED17EF3-B09B-4942-8DDB-7D8158A046A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171019" y="10277778"/>
              <a:ext cx="765" cy="247274"/>
            </a:xfrm>
            <a:prstGeom prst="straightConnector1">
              <a:avLst/>
            </a:prstGeom>
            <a:grpFill/>
            <a:ln w="28575">
              <a:solidFill>
                <a:schemeClr val="accent6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5" name="Group 184">
            <a:extLst>
              <a:ext uri="{FF2B5EF4-FFF2-40B4-BE49-F238E27FC236}">
                <a16:creationId xmlns:a16="http://schemas.microsoft.com/office/drawing/2014/main" id="{CF9A4E75-E613-48DB-8CA9-4EED1BB17057}"/>
              </a:ext>
            </a:extLst>
          </p:cNvPr>
          <p:cNvGrpSpPr/>
          <p:nvPr/>
        </p:nvGrpSpPr>
        <p:grpSpPr>
          <a:xfrm>
            <a:off x="2863053" y="4171014"/>
            <a:ext cx="975440" cy="806332"/>
            <a:chOff x="1783759" y="10311833"/>
            <a:chExt cx="975440" cy="1221923"/>
          </a:xfrm>
          <a:solidFill>
            <a:schemeClr val="accent6">
              <a:lumMod val="40000"/>
              <a:lumOff val="60000"/>
            </a:schemeClr>
          </a:solidFill>
        </p:grpSpPr>
        <p:sp>
          <p:nvSpPr>
            <p:cNvPr id="186" name="TextBox 185">
              <a:extLst>
                <a:ext uri="{FF2B5EF4-FFF2-40B4-BE49-F238E27FC236}">
                  <a16:creationId xmlns:a16="http://schemas.microsoft.com/office/drawing/2014/main" id="{B70FFDFD-621E-4CA5-9288-5A48D73E29EB}"/>
                </a:ext>
              </a:extLst>
            </p:cNvPr>
            <p:cNvSpPr txBox="1"/>
            <p:nvPr/>
          </p:nvSpPr>
          <p:spPr>
            <a:xfrm>
              <a:off x="1783759" y="10311833"/>
              <a:ext cx="975440" cy="652970"/>
            </a:xfrm>
            <a:prstGeom prst="rect">
              <a:avLst/>
            </a:prstGeom>
            <a:grpFill/>
            <a:ln w="19050">
              <a:solidFill>
                <a:schemeClr val="accent6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Rules of Tennis</a:t>
              </a:r>
              <a:endParaRPr lang="en-GB" sz="1100" dirty="0"/>
            </a:p>
          </p:txBody>
        </p:sp>
        <p:cxnSp>
          <p:nvCxnSpPr>
            <p:cNvPr id="187" name="Straight Arrow Connector 186">
              <a:extLst>
                <a:ext uri="{FF2B5EF4-FFF2-40B4-BE49-F238E27FC236}">
                  <a16:creationId xmlns:a16="http://schemas.microsoft.com/office/drawing/2014/main" id="{7A842854-4D08-4B39-93BA-F22C3BBC4C1B}"/>
                </a:ext>
              </a:extLst>
            </p:cNvPr>
            <p:cNvCxnSpPr>
              <a:cxnSpLocks/>
              <a:stCxn id="186" idx="2"/>
            </p:cNvCxnSpPr>
            <p:nvPr/>
          </p:nvCxnSpPr>
          <p:spPr>
            <a:xfrm>
              <a:off x="2271479" y="10964803"/>
              <a:ext cx="1851" cy="568953"/>
            </a:xfrm>
            <a:prstGeom prst="straightConnector1">
              <a:avLst/>
            </a:prstGeom>
            <a:grpFill/>
            <a:ln w="28575">
              <a:solidFill>
                <a:schemeClr val="accent6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2" name="Group 191">
            <a:extLst>
              <a:ext uri="{FF2B5EF4-FFF2-40B4-BE49-F238E27FC236}">
                <a16:creationId xmlns:a16="http://schemas.microsoft.com/office/drawing/2014/main" id="{AA2FDD48-536E-47E8-ADFC-5FAA1FB5BC84}"/>
              </a:ext>
            </a:extLst>
          </p:cNvPr>
          <p:cNvGrpSpPr/>
          <p:nvPr/>
        </p:nvGrpSpPr>
        <p:grpSpPr>
          <a:xfrm>
            <a:off x="2373871" y="5302583"/>
            <a:ext cx="1303267" cy="659008"/>
            <a:chOff x="1447227" y="10277778"/>
            <a:chExt cx="1303267" cy="659008"/>
          </a:xfrm>
          <a:solidFill>
            <a:srgbClr val="FFFF66"/>
          </a:solidFill>
        </p:grpSpPr>
        <p:sp>
          <p:nvSpPr>
            <p:cNvPr id="193" name="TextBox 192">
              <a:extLst>
                <a:ext uri="{FF2B5EF4-FFF2-40B4-BE49-F238E27FC236}">
                  <a16:creationId xmlns:a16="http://schemas.microsoft.com/office/drawing/2014/main" id="{21F07C29-1469-4F79-A893-F5932BD0D93C}"/>
                </a:ext>
              </a:extLst>
            </p:cNvPr>
            <p:cNvSpPr txBox="1"/>
            <p:nvPr/>
          </p:nvSpPr>
          <p:spPr>
            <a:xfrm>
              <a:off x="1447227" y="10505899"/>
              <a:ext cx="1303267" cy="430887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9050">
              <a:solidFill>
                <a:schemeClr val="accent6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Build on leadership skills </a:t>
              </a:r>
              <a:endParaRPr lang="en-GB" sz="1100" dirty="0"/>
            </a:p>
          </p:txBody>
        </p:sp>
        <p:cxnSp>
          <p:nvCxnSpPr>
            <p:cNvPr id="194" name="Straight Arrow Connector 193">
              <a:extLst>
                <a:ext uri="{FF2B5EF4-FFF2-40B4-BE49-F238E27FC236}">
                  <a16:creationId xmlns:a16="http://schemas.microsoft.com/office/drawing/2014/main" id="{2DBC8D00-62FF-4BF4-8BCA-6CE930CF471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171019" y="10277778"/>
              <a:ext cx="765" cy="247274"/>
            </a:xfrm>
            <a:prstGeom prst="straightConnector1">
              <a:avLst/>
            </a:prstGeom>
            <a:grpFill/>
            <a:ln w="28575">
              <a:solidFill>
                <a:schemeClr val="accent6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5" name="Group 194">
            <a:extLst>
              <a:ext uri="{FF2B5EF4-FFF2-40B4-BE49-F238E27FC236}">
                <a16:creationId xmlns:a16="http://schemas.microsoft.com/office/drawing/2014/main" id="{2B7C34FC-B327-4CB4-B413-B931DF216D23}"/>
              </a:ext>
            </a:extLst>
          </p:cNvPr>
          <p:cNvGrpSpPr/>
          <p:nvPr/>
        </p:nvGrpSpPr>
        <p:grpSpPr>
          <a:xfrm>
            <a:off x="3907045" y="4173437"/>
            <a:ext cx="975440" cy="849044"/>
            <a:chOff x="1494592" y="10505899"/>
            <a:chExt cx="975440" cy="1286649"/>
          </a:xfrm>
          <a:solidFill>
            <a:srgbClr val="FFFF66"/>
          </a:solidFill>
        </p:grpSpPr>
        <p:sp>
          <p:nvSpPr>
            <p:cNvPr id="196" name="TextBox 195">
              <a:extLst>
                <a:ext uri="{FF2B5EF4-FFF2-40B4-BE49-F238E27FC236}">
                  <a16:creationId xmlns:a16="http://schemas.microsoft.com/office/drawing/2014/main" id="{6B497BC0-A2E5-40B8-81E9-63FDFD32A72E}"/>
                </a:ext>
              </a:extLst>
            </p:cNvPr>
            <p:cNvSpPr txBox="1"/>
            <p:nvPr/>
          </p:nvSpPr>
          <p:spPr>
            <a:xfrm>
              <a:off x="1494592" y="10505899"/>
              <a:ext cx="975440" cy="909494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9050">
              <a:solidFill>
                <a:schemeClr val="accent6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Striking and fielding games </a:t>
              </a:r>
              <a:endParaRPr lang="en-GB" sz="1100" dirty="0"/>
            </a:p>
          </p:txBody>
        </p:sp>
        <p:cxnSp>
          <p:nvCxnSpPr>
            <p:cNvPr id="197" name="Straight Arrow Connector 196">
              <a:extLst>
                <a:ext uri="{FF2B5EF4-FFF2-40B4-BE49-F238E27FC236}">
                  <a16:creationId xmlns:a16="http://schemas.microsoft.com/office/drawing/2014/main" id="{044FE66A-CF1D-4E90-973C-90606E603E22}"/>
                </a:ext>
              </a:extLst>
            </p:cNvPr>
            <p:cNvCxnSpPr>
              <a:cxnSpLocks/>
              <a:stCxn id="196" idx="2"/>
            </p:cNvCxnSpPr>
            <p:nvPr/>
          </p:nvCxnSpPr>
          <p:spPr>
            <a:xfrm flipH="1">
              <a:off x="1975848" y="11415393"/>
              <a:ext cx="6464" cy="377155"/>
            </a:xfrm>
            <a:prstGeom prst="straightConnector1">
              <a:avLst/>
            </a:prstGeom>
            <a:grpFill/>
            <a:ln w="28575">
              <a:solidFill>
                <a:schemeClr val="accent6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1" name="Group 200">
            <a:extLst>
              <a:ext uri="{FF2B5EF4-FFF2-40B4-BE49-F238E27FC236}">
                <a16:creationId xmlns:a16="http://schemas.microsoft.com/office/drawing/2014/main" id="{BF013FDE-9498-4156-8CC6-81C9FBCC0762}"/>
              </a:ext>
            </a:extLst>
          </p:cNvPr>
          <p:cNvGrpSpPr/>
          <p:nvPr/>
        </p:nvGrpSpPr>
        <p:grpSpPr>
          <a:xfrm>
            <a:off x="649926" y="4471096"/>
            <a:ext cx="997992" cy="955124"/>
            <a:chOff x="1447228" y="10320216"/>
            <a:chExt cx="997992" cy="955124"/>
          </a:xfrm>
          <a:solidFill>
            <a:srgbClr val="FFFF66"/>
          </a:solidFill>
        </p:grpSpPr>
        <p:sp>
          <p:nvSpPr>
            <p:cNvPr id="202" name="TextBox 201">
              <a:extLst>
                <a:ext uri="{FF2B5EF4-FFF2-40B4-BE49-F238E27FC236}">
                  <a16:creationId xmlns:a16="http://schemas.microsoft.com/office/drawing/2014/main" id="{3ECE99D6-149A-4671-A298-D3C3385C45F7}"/>
                </a:ext>
              </a:extLst>
            </p:cNvPr>
            <p:cNvSpPr txBox="1"/>
            <p:nvPr/>
          </p:nvSpPr>
          <p:spPr>
            <a:xfrm>
              <a:off x="1447228" y="10505899"/>
              <a:ext cx="997992" cy="769441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9050">
              <a:solidFill>
                <a:schemeClr val="accent6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Focus on skills within athletics disciplines </a:t>
              </a:r>
              <a:endParaRPr lang="en-GB" sz="1100" dirty="0"/>
            </a:p>
          </p:txBody>
        </p:sp>
        <p:cxnSp>
          <p:nvCxnSpPr>
            <p:cNvPr id="203" name="Straight Arrow Connector 202">
              <a:extLst>
                <a:ext uri="{FF2B5EF4-FFF2-40B4-BE49-F238E27FC236}">
                  <a16:creationId xmlns:a16="http://schemas.microsoft.com/office/drawing/2014/main" id="{816E8AC6-8D1F-43B6-A31D-7E6F7F47182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216525" y="10320216"/>
              <a:ext cx="129085" cy="185683"/>
            </a:xfrm>
            <a:prstGeom prst="straightConnector1">
              <a:avLst/>
            </a:prstGeom>
            <a:grpFill/>
            <a:ln w="28575">
              <a:solidFill>
                <a:schemeClr val="accent6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6" name="Group 205">
            <a:extLst>
              <a:ext uri="{FF2B5EF4-FFF2-40B4-BE49-F238E27FC236}">
                <a16:creationId xmlns:a16="http://schemas.microsoft.com/office/drawing/2014/main" id="{C5D56F3F-B51D-4146-82C8-77447B3D8641}"/>
              </a:ext>
            </a:extLst>
          </p:cNvPr>
          <p:cNvGrpSpPr/>
          <p:nvPr/>
        </p:nvGrpSpPr>
        <p:grpSpPr>
          <a:xfrm>
            <a:off x="1908307" y="4019587"/>
            <a:ext cx="893821" cy="871410"/>
            <a:chOff x="1374737" y="11017980"/>
            <a:chExt cx="893821" cy="1320542"/>
          </a:xfrm>
          <a:solidFill>
            <a:srgbClr val="FFFF66"/>
          </a:solidFill>
        </p:grpSpPr>
        <p:sp>
          <p:nvSpPr>
            <p:cNvPr id="207" name="TextBox 206">
              <a:extLst>
                <a:ext uri="{FF2B5EF4-FFF2-40B4-BE49-F238E27FC236}">
                  <a16:creationId xmlns:a16="http://schemas.microsoft.com/office/drawing/2014/main" id="{EEE8D8B6-9988-457C-930D-83D803DEB77A}"/>
                </a:ext>
              </a:extLst>
            </p:cNvPr>
            <p:cNvSpPr txBox="1"/>
            <p:nvPr/>
          </p:nvSpPr>
          <p:spPr>
            <a:xfrm>
              <a:off x="1374737" y="11017980"/>
              <a:ext cx="893821" cy="1166017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9050">
              <a:solidFill>
                <a:schemeClr val="accent6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/>
                <a:t>Take part</a:t>
              </a:r>
            </a:p>
            <a:p>
              <a:pPr algn="ctr"/>
              <a:r>
                <a:rPr lang="en-GB" sz="1100" dirty="0"/>
                <a:t>In my </a:t>
              </a:r>
              <a:r>
                <a:rPr lang="en-GB" sz="1100" dirty="0" smtClean="0"/>
                <a:t> </a:t>
              </a:r>
              <a:endParaRPr lang="en-GB" sz="1100" dirty="0"/>
            </a:p>
            <a:p>
              <a:pPr algn="ctr"/>
              <a:r>
                <a:rPr lang="en-GB" sz="1100" dirty="0" smtClean="0"/>
                <a:t>2</a:t>
              </a:r>
              <a:r>
                <a:rPr lang="en-GB" sz="1100" baseline="30000" dirty="0" smtClean="0"/>
                <a:t>nd</a:t>
              </a:r>
              <a:r>
                <a:rPr lang="en-GB" sz="1100" dirty="0" smtClean="0"/>
                <a:t> Sports </a:t>
              </a:r>
              <a:r>
                <a:rPr lang="en-GB" sz="1100" dirty="0"/>
                <a:t>Day </a:t>
              </a:r>
            </a:p>
          </p:txBody>
        </p:sp>
        <p:cxnSp>
          <p:nvCxnSpPr>
            <p:cNvPr id="208" name="Straight Arrow Connector 207">
              <a:extLst>
                <a:ext uri="{FF2B5EF4-FFF2-40B4-BE49-F238E27FC236}">
                  <a16:creationId xmlns:a16="http://schemas.microsoft.com/office/drawing/2014/main" id="{09A91E39-8FF8-47FC-854D-727BC34B41EF}"/>
                </a:ext>
              </a:extLst>
            </p:cNvPr>
            <p:cNvCxnSpPr>
              <a:cxnSpLocks/>
              <a:stCxn id="207" idx="2"/>
            </p:cNvCxnSpPr>
            <p:nvPr/>
          </p:nvCxnSpPr>
          <p:spPr>
            <a:xfrm>
              <a:off x="1821648" y="12183997"/>
              <a:ext cx="15766" cy="154525"/>
            </a:xfrm>
            <a:prstGeom prst="straightConnector1">
              <a:avLst/>
            </a:prstGeom>
            <a:grpFill/>
            <a:ln w="28575">
              <a:solidFill>
                <a:schemeClr val="accent6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0" name="Group 219">
            <a:extLst>
              <a:ext uri="{FF2B5EF4-FFF2-40B4-BE49-F238E27FC236}">
                <a16:creationId xmlns:a16="http://schemas.microsoft.com/office/drawing/2014/main" id="{74DB4B5F-9904-43A1-B96F-2B05CAF8B021}"/>
              </a:ext>
            </a:extLst>
          </p:cNvPr>
          <p:cNvGrpSpPr/>
          <p:nvPr/>
        </p:nvGrpSpPr>
        <p:grpSpPr>
          <a:xfrm>
            <a:off x="759396" y="5181561"/>
            <a:ext cx="1443277" cy="828948"/>
            <a:chOff x="906932" y="10059939"/>
            <a:chExt cx="1443277" cy="828948"/>
          </a:xfrm>
          <a:solidFill>
            <a:srgbClr val="FFFF66"/>
          </a:solidFill>
        </p:grpSpPr>
        <p:sp>
          <p:nvSpPr>
            <p:cNvPr id="221" name="TextBox 220">
              <a:extLst>
                <a:ext uri="{FF2B5EF4-FFF2-40B4-BE49-F238E27FC236}">
                  <a16:creationId xmlns:a16="http://schemas.microsoft.com/office/drawing/2014/main" id="{5666B0F1-DB8F-44B6-BA6C-0B03793053A0}"/>
                </a:ext>
              </a:extLst>
            </p:cNvPr>
            <p:cNvSpPr txBox="1"/>
            <p:nvPr/>
          </p:nvSpPr>
          <p:spPr>
            <a:xfrm>
              <a:off x="906932" y="10458000"/>
              <a:ext cx="1443277" cy="430887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9050">
              <a:solidFill>
                <a:schemeClr val="accent6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Take part in an Athletics competition </a:t>
              </a:r>
              <a:endParaRPr lang="en-GB" sz="1100" dirty="0"/>
            </a:p>
          </p:txBody>
        </p:sp>
        <p:cxnSp>
          <p:nvCxnSpPr>
            <p:cNvPr id="222" name="Straight Arrow Connector 221">
              <a:extLst>
                <a:ext uri="{FF2B5EF4-FFF2-40B4-BE49-F238E27FC236}">
                  <a16:creationId xmlns:a16="http://schemas.microsoft.com/office/drawing/2014/main" id="{DA494016-56FF-49E6-8CD4-93FAFDAF41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97934" y="10059939"/>
              <a:ext cx="10886" cy="413983"/>
            </a:xfrm>
            <a:prstGeom prst="straightConnector1">
              <a:avLst/>
            </a:prstGeom>
            <a:grpFill/>
            <a:ln w="28575">
              <a:solidFill>
                <a:schemeClr val="accent6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1" name="Group 230">
            <a:extLst>
              <a:ext uri="{FF2B5EF4-FFF2-40B4-BE49-F238E27FC236}">
                <a16:creationId xmlns:a16="http://schemas.microsoft.com/office/drawing/2014/main" id="{4E76A6B8-FEDB-4351-A65F-55157F0968E2}"/>
              </a:ext>
            </a:extLst>
          </p:cNvPr>
          <p:cNvGrpSpPr/>
          <p:nvPr/>
        </p:nvGrpSpPr>
        <p:grpSpPr>
          <a:xfrm>
            <a:off x="1552309" y="2122742"/>
            <a:ext cx="975440" cy="806332"/>
            <a:chOff x="1783759" y="10311833"/>
            <a:chExt cx="975440" cy="1221923"/>
          </a:xfrm>
          <a:solidFill>
            <a:srgbClr val="FF66FF"/>
          </a:solidFill>
        </p:grpSpPr>
        <p:sp>
          <p:nvSpPr>
            <p:cNvPr id="232" name="TextBox 231">
              <a:extLst>
                <a:ext uri="{FF2B5EF4-FFF2-40B4-BE49-F238E27FC236}">
                  <a16:creationId xmlns:a16="http://schemas.microsoft.com/office/drawing/2014/main" id="{02B6B224-D3E0-482F-B0F2-539E868E8574}"/>
                </a:ext>
              </a:extLst>
            </p:cNvPr>
            <p:cNvSpPr txBox="1"/>
            <p:nvPr/>
          </p:nvSpPr>
          <p:spPr>
            <a:xfrm>
              <a:off x="1783759" y="10311833"/>
              <a:ext cx="975440" cy="652970"/>
            </a:xfrm>
            <a:prstGeom prst="rect">
              <a:avLst/>
            </a:prstGeom>
            <a:grpFill/>
            <a:ln w="19050">
              <a:solidFill>
                <a:srgbClr val="CC00CC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 Sports </a:t>
              </a:r>
              <a:r>
                <a:rPr lang="en-GB" sz="1100" dirty="0"/>
                <a:t>Competitions</a:t>
              </a:r>
            </a:p>
          </p:txBody>
        </p:sp>
        <p:cxnSp>
          <p:nvCxnSpPr>
            <p:cNvPr id="233" name="Straight Arrow Connector 232">
              <a:extLst>
                <a:ext uri="{FF2B5EF4-FFF2-40B4-BE49-F238E27FC236}">
                  <a16:creationId xmlns:a16="http://schemas.microsoft.com/office/drawing/2014/main" id="{7AA5FFEC-033F-4FF6-A0BB-434434A9AEFD}"/>
                </a:ext>
              </a:extLst>
            </p:cNvPr>
            <p:cNvCxnSpPr>
              <a:cxnSpLocks/>
              <a:stCxn id="232" idx="2"/>
            </p:cNvCxnSpPr>
            <p:nvPr/>
          </p:nvCxnSpPr>
          <p:spPr>
            <a:xfrm>
              <a:off x="2271479" y="10964803"/>
              <a:ext cx="1851" cy="568953"/>
            </a:xfrm>
            <a:prstGeom prst="straightConnector1">
              <a:avLst/>
            </a:prstGeom>
            <a:grpFill/>
            <a:ln w="28575">
              <a:solidFill>
                <a:srgbClr val="CC00CC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4" name="Group 233">
            <a:extLst>
              <a:ext uri="{FF2B5EF4-FFF2-40B4-BE49-F238E27FC236}">
                <a16:creationId xmlns:a16="http://schemas.microsoft.com/office/drawing/2014/main" id="{6C37D8AA-DBDA-4962-8335-1CCA6BA6880D}"/>
              </a:ext>
            </a:extLst>
          </p:cNvPr>
          <p:cNvGrpSpPr/>
          <p:nvPr/>
        </p:nvGrpSpPr>
        <p:grpSpPr>
          <a:xfrm>
            <a:off x="2254596" y="3239973"/>
            <a:ext cx="1303267" cy="659008"/>
            <a:chOff x="1447227" y="10277778"/>
            <a:chExt cx="1303267" cy="659008"/>
          </a:xfrm>
          <a:solidFill>
            <a:srgbClr val="FF66FF"/>
          </a:solidFill>
        </p:grpSpPr>
        <p:sp>
          <p:nvSpPr>
            <p:cNvPr id="235" name="TextBox 234">
              <a:extLst>
                <a:ext uri="{FF2B5EF4-FFF2-40B4-BE49-F238E27FC236}">
                  <a16:creationId xmlns:a16="http://schemas.microsoft.com/office/drawing/2014/main" id="{6232369C-7BE7-47B8-932C-96CA7AD66047}"/>
                </a:ext>
              </a:extLst>
            </p:cNvPr>
            <p:cNvSpPr txBox="1"/>
            <p:nvPr/>
          </p:nvSpPr>
          <p:spPr>
            <a:xfrm>
              <a:off x="1447227" y="10505899"/>
              <a:ext cx="1303267" cy="430887"/>
            </a:xfrm>
            <a:prstGeom prst="rect">
              <a:avLst/>
            </a:prstGeom>
            <a:grpFill/>
            <a:ln w="19050">
              <a:solidFill>
                <a:srgbClr val="CC00CC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Alternative Games </a:t>
              </a:r>
            </a:p>
            <a:p>
              <a:pPr algn="ctr"/>
              <a:r>
                <a:rPr lang="en-GB" sz="1100" dirty="0" smtClean="0"/>
                <a:t>Core PE</a:t>
              </a:r>
              <a:endParaRPr lang="en-GB" sz="1100" dirty="0"/>
            </a:p>
          </p:txBody>
        </p:sp>
        <p:cxnSp>
          <p:nvCxnSpPr>
            <p:cNvPr id="236" name="Straight Arrow Connector 235">
              <a:extLst>
                <a:ext uri="{FF2B5EF4-FFF2-40B4-BE49-F238E27FC236}">
                  <a16:creationId xmlns:a16="http://schemas.microsoft.com/office/drawing/2014/main" id="{AF4AA7A4-91A6-4402-9DE6-ADAF6106F21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171019" y="10277778"/>
              <a:ext cx="765" cy="247274"/>
            </a:xfrm>
            <a:prstGeom prst="straightConnector1">
              <a:avLst/>
            </a:prstGeom>
            <a:grpFill/>
            <a:ln w="28575">
              <a:solidFill>
                <a:srgbClr val="CC00CC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7" name="Group 246">
            <a:extLst>
              <a:ext uri="{FF2B5EF4-FFF2-40B4-BE49-F238E27FC236}">
                <a16:creationId xmlns:a16="http://schemas.microsoft.com/office/drawing/2014/main" id="{15C7D082-DF63-43A7-8771-C1F73CC97FF5}"/>
              </a:ext>
            </a:extLst>
          </p:cNvPr>
          <p:cNvGrpSpPr/>
          <p:nvPr/>
        </p:nvGrpSpPr>
        <p:grpSpPr>
          <a:xfrm>
            <a:off x="4685847" y="3066117"/>
            <a:ext cx="1129842" cy="1032193"/>
            <a:chOff x="1849159" y="10318523"/>
            <a:chExt cx="1129842" cy="1032193"/>
          </a:xfrm>
          <a:solidFill>
            <a:srgbClr val="FF66FF"/>
          </a:solidFill>
        </p:grpSpPr>
        <p:sp>
          <p:nvSpPr>
            <p:cNvPr id="248" name="TextBox 247">
              <a:extLst>
                <a:ext uri="{FF2B5EF4-FFF2-40B4-BE49-F238E27FC236}">
                  <a16:creationId xmlns:a16="http://schemas.microsoft.com/office/drawing/2014/main" id="{F5352497-A395-4F11-89CA-044AF8B5DF26}"/>
                </a:ext>
              </a:extLst>
            </p:cNvPr>
            <p:cNvSpPr txBox="1"/>
            <p:nvPr/>
          </p:nvSpPr>
          <p:spPr>
            <a:xfrm>
              <a:off x="1849159" y="10581275"/>
              <a:ext cx="1129842" cy="769441"/>
            </a:xfrm>
            <a:prstGeom prst="rect">
              <a:avLst/>
            </a:prstGeom>
            <a:grpFill/>
            <a:ln w="19050">
              <a:solidFill>
                <a:srgbClr val="CC00CC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Developing skills to become Young Sports Leaders</a:t>
              </a:r>
              <a:endParaRPr lang="en-GB" sz="1100" dirty="0"/>
            </a:p>
          </p:txBody>
        </p:sp>
        <p:cxnSp>
          <p:nvCxnSpPr>
            <p:cNvPr id="249" name="Straight Arrow Connector 248">
              <a:extLst>
                <a:ext uri="{FF2B5EF4-FFF2-40B4-BE49-F238E27FC236}">
                  <a16:creationId xmlns:a16="http://schemas.microsoft.com/office/drawing/2014/main" id="{F7FAC51F-9BC4-4EBE-9566-76264941ED9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414080" y="10318523"/>
              <a:ext cx="0" cy="252560"/>
            </a:xfrm>
            <a:prstGeom prst="straightConnector1">
              <a:avLst/>
            </a:prstGeom>
            <a:grpFill/>
            <a:ln w="28575">
              <a:solidFill>
                <a:srgbClr val="CC00CC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9" name="Group 258">
            <a:extLst>
              <a:ext uri="{FF2B5EF4-FFF2-40B4-BE49-F238E27FC236}">
                <a16:creationId xmlns:a16="http://schemas.microsoft.com/office/drawing/2014/main" id="{A833407F-A7CE-4D4D-ABA4-42B08CB10D99}"/>
              </a:ext>
            </a:extLst>
          </p:cNvPr>
          <p:cNvGrpSpPr/>
          <p:nvPr/>
        </p:nvGrpSpPr>
        <p:grpSpPr>
          <a:xfrm>
            <a:off x="5592537" y="2539021"/>
            <a:ext cx="1188281" cy="600164"/>
            <a:chOff x="1999909" y="7812851"/>
            <a:chExt cx="1188281" cy="600164"/>
          </a:xfrm>
          <a:solidFill>
            <a:srgbClr val="FF66FF"/>
          </a:solidFill>
        </p:grpSpPr>
        <p:sp>
          <p:nvSpPr>
            <p:cNvPr id="260" name="TextBox 259">
              <a:extLst>
                <a:ext uri="{FF2B5EF4-FFF2-40B4-BE49-F238E27FC236}">
                  <a16:creationId xmlns:a16="http://schemas.microsoft.com/office/drawing/2014/main" id="{3880D938-CE88-4C1E-AAFB-6257EEBCBEA5}"/>
                </a:ext>
              </a:extLst>
            </p:cNvPr>
            <p:cNvSpPr txBox="1"/>
            <p:nvPr/>
          </p:nvSpPr>
          <p:spPr>
            <a:xfrm>
              <a:off x="2151541" y="7812851"/>
              <a:ext cx="1036649" cy="600164"/>
            </a:xfrm>
            <a:prstGeom prst="rect">
              <a:avLst/>
            </a:prstGeom>
            <a:grpFill/>
            <a:ln w="19050">
              <a:solidFill>
                <a:srgbClr val="CC00CC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Swimming -  Life Saving </a:t>
              </a:r>
              <a:r>
                <a:rPr lang="en-GB" sz="1100" dirty="0"/>
                <a:t>S</a:t>
              </a:r>
              <a:r>
                <a:rPr lang="en-GB" sz="1100" dirty="0" smtClean="0"/>
                <a:t>kills</a:t>
              </a:r>
              <a:endParaRPr lang="en-GB" sz="1100" dirty="0"/>
            </a:p>
          </p:txBody>
        </p:sp>
        <p:cxnSp>
          <p:nvCxnSpPr>
            <p:cNvPr id="261" name="Straight Arrow Connector 260">
              <a:extLst>
                <a:ext uri="{FF2B5EF4-FFF2-40B4-BE49-F238E27FC236}">
                  <a16:creationId xmlns:a16="http://schemas.microsoft.com/office/drawing/2014/main" id="{F7D0C7E0-A57E-4177-8326-42292FE00AE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99909" y="8068741"/>
              <a:ext cx="120181" cy="0"/>
            </a:xfrm>
            <a:prstGeom prst="straightConnector1">
              <a:avLst/>
            </a:prstGeom>
            <a:grpFill/>
            <a:ln w="28575">
              <a:solidFill>
                <a:srgbClr val="CC00CC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2" name="Group 261">
            <a:extLst>
              <a:ext uri="{FF2B5EF4-FFF2-40B4-BE49-F238E27FC236}">
                <a16:creationId xmlns:a16="http://schemas.microsoft.com/office/drawing/2014/main" id="{F6D64F4A-0BDF-4174-8E28-088271F70995}"/>
              </a:ext>
            </a:extLst>
          </p:cNvPr>
          <p:cNvGrpSpPr/>
          <p:nvPr/>
        </p:nvGrpSpPr>
        <p:grpSpPr>
          <a:xfrm>
            <a:off x="5386019" y="893221"/>
            <a:ext cx="1341773" cy="544048"/>
            <a:chOff x="1649214" y="10628694"/>
            <a:chExt cx="1341773" cy="1052197"/>
          </a:xfrm>
          <a:solidFill>
            <a:srgbClr val="FF66FF"/>
          </a:solidFill>
        </p:grpSpPr>
        <p:sp>
          <p:nvSpPr>
            <p:cNvPr id="263" name="TextBox 262">
              <a:extLst>
                <a:ext uri="{FF2B5EF4-FFF2-40B4-BE49-F238E27FC236}">
                  <a16:creationId xmlns:a16="http://schemas.microsoft.com/office/drawing/2014/main" id="{A11A4121-2C2D-460C-B74D-5A7468002EE9}"/>
                </a:ext>
              </a:extLst>
            </p:cNvPr>
            <p:cNvSpPr txBox="1"/>
            <p:nvPr/>
          </p:nvSpPr>
          <p:spPr>
            <a:xfrm>
              <a:off x="1954338" y="10628694"/>
              <a:ext cx="1036649" cy="833342"/>
            </a:xfrm>
            <a:prstGeom prst="rect">
              <a:avLst/>
            </a:prstGeom>
            <a:grpFill/>
            <a:ln w="19050">
              <a:solidFill>
                <a:srgbClr val="CC00CC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b="1" dirty="0" smtClean="0"/>
                <a:t>Sport Options for KS4</a:t>
              </a:r>
              <a:endParaRPr lang="en-GB" sz="1100" b="1" dirty="0"/>
            </a:p>
          </p:txBody>
        </p:sp>
        <p:cxnSp>
          <p:nvCxnSpPr>
            <p:cNvPr id="264" name="Straight Arrow Connector 263">
              <a:extLst>
                <a:ext uri="{FF2B5EF4-FFF2-40B4-BE49-F238E27FC236}">
                  <a16:creationId xmlns:a16="http://schemas.microsoft.com/office/drawing/2014/main" id="{3222D3F9-19E6-48A7-BB8A-DEFE9ADCE00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649214" y="11325146"/>
              <a:ext cx="299791" cy="355745"/>
            </a:xfrm>
            <a:prstGeom prst="straightConnector1">
              <a:avLst/>
            </a:prstGeom>
            <a:grpFill/>
            <a:ln w="28575">
              <a:solidFill>
                <a:srgbClr val="CC00CC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9" name="Group 268">
            <a:extLst>
              <a:ext uri="{FF2B5EF4-FFF2-40B4-BE49-F238E27FC236}">
                <a16:creationId xmlns:a16="http://schemas.microsoft.com/office/drawing/2014/main" id="{5F62EC6E-FE6E-45DF-878B-DCDA835680E6}"/>
              </a:ext>
            </a:extLst>
          </p:cNvPr>
          <p:cNvGrpSpPr/>
          <p:nvPr/>
        </p:nvGrpSpPr>
        <p:grpSpPr>
          <a:xfrm>
            <a:off x="3999086" y="1030042"/>
            <a:ext cx="1129842" cy="491312"/>
            <a:chOff x="1462378" y="10260153"/>
            <a:chExt cx="1129842" cy="491312"/>
          </a:xfrm>
          <a:solidFill>
            <a:srgbClr val="FF66FF"/>
          </a:solidFill>
        </p:grpSpPr>
        <p:sp>
          <p:nvSpPr>
            <p:cNvPr id="270" name="TextBox 269">
              <a:extLst>
                <a:ext uri="{FF2B5EF4-FFF2-40B4-BE49-F238E27FC236}">
                  <a16:creationId xmlns:a16="http://schemas.microsoft.com/office/drawing/2014/main" id="{F41FC465-7BCC-4D27-9150-49A5CBFE918E}"/>
                </a:ext>
              </a:extLst>
            </p:cNvPr>
            <p:cNvSpPr txBox="1"/>
            <p:nvPr/>
          </p:nvSpPr>
          <p:spPr>
            <a:xfrm>
              <a:off x="1462378" y="10489855"/>
              <a:ext cx="1129842" cy="261610"/>
            </a:xfrm>
            <a:prstGeom prst="rect">
              <a:avLst/>
            </a:prstGeom>
            <a:grpFill/>
            <a:ln w="19050">
              <a:solidFill>
                <a:srgbClr val="CC00CC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err="1" smtClean="0"/>
                <a:t>Yr</a:t>
              </a:r>
              <a:r>
                <a:rPr lang="en-GB" sz="1100" dirty="0" smtClean="0"/>
                <a:t> 9 Sports Day</a:t>
              </a:r>
              <a:endParaRPr lang="en-GB" sz="1100" dirty="0"/>
            </a:p>
          </p:txBody>
        </p:sp>
        <p:cxnSp>
          <p:nvCxnSpPr>
            <p:cNvPr id="271" name="Straight Arrow Connector 270">
              <a:extLst>
                <a:ext uri="{FF2B5EF4-FFF2-40B4-BE49-F238E27FC236}">
                  <a16:creationId xmlns:a16="http://schemas.microsoft.com/office/drawing/2014/main" id="{9976D8FE-1CEE-4CA8-9FAE-F566FC62D59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783469" y="10260153"/>
              <a:ext cx="0" cy="270134"/>
            </a:xfrm>
            <a:prstGeom prst="straightConnector1">
              <a:avLst/>
            </a:prstGeom>
            <a:grpFill/>
            <a:ln w="28575">
              <a:solidFill>
                <a:srgbClr val="CC00CC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 descr="Cartoon Sports Day Images, Stock Photos &amp; Vectors | Shutterstock">
            <a:extLst>
              <a:ext uri="{FF2B5EF4-FFF2-40B4-BE49-F238E27FC236}">
                <a16:creationId xmlns:a16="http://schemas.microsoft.com/office/drawing/2014/main" id="{B4364F09-1E22-4F6E-A5EE-DB18E53586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603"/>
          <a:stretch/>
        </p:blipFill>
        <p:spPr bwMode="auto">
          <a:xfrm>
            <a:off x="404201" y="8265529"/>
            <a:ext cx="854185" cy="676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e Kit 1 Illustration - Twinkl">
            <a:extLst>
              <a:ext uri="{FF2B5EF4-FFF2-40B4-BE49-F238E27FC236}">
                <a16:creationId xmlns:a16="http://schemas.microsoft.com/office/drawing/2014/main" id="{4638969D-9048-451F-A88B-2026BE7C2B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1" r="20051" b="3345"/>
          <a:stretch/>
        </p:blipFill>
        <p:spPr bwMode="auto">
          <a:xfrm>
            <a:off x="1389983" y="9929664"/>
            <a:ext cx="633096" cy="512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irl Soccer Cartoon Images, Stock Photos &amp; Vectors | Shutterstock">
            <a:extLst>
              <a:ext uri="{FF2B5EF4-FFF2-40B4-BE49-F238E27FC236}">
                <a16:creationId xmlns:a16="http://schemas.microsoft.com/office/drawing/2014/main" id="{0466E08F-49F6-485E-8F44-35AE739A9F3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27"/>
          <a:stretch/>
        </p:blipFill>
        <p:spPr bwMode="auto">
          <a:xfrm>
            <a:off x="5939296" y="10061838"/>
            <a:ext cx="810432" cy="483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Volleyball Cartoon 1590*2196 transprent Png Free Download - Yellow ...">
            <a:extLst>
              <a:ext uri="{FF2B5EF4-FFF2-40B4-BE49-F238E27FC236}">
                <a16:creationId xmlns:a16="http://schemas.microsoft.com/office/drawing/2014/main" id="{7BAB82A9-5456-42C8-9C39-D5476DB32E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30" y="8184810"/>
            <a:ext cx="490199" cy="676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Ballerina In Blue Dress. Vector Illustration Of A Dancing Child In ...">
            <a:extLst>
              <a:ext uri="{FF2B5EF4-FFF2-40B4-BE49-F238E27FC236}">
                <a16:creationId xmlns:a16="http://schemas.microsoft.com/office/drawing/2014/main" id="{3FDDEE3C-635C-4DD1-BD5E-75BFFD0E79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09" r="23511" b="8788"/>
          <a:stretch/>
        </p:blipFill>
        <p:spPr bwMode="auto">
          <a:xfrm>
            <a:off x="5160170" y="5533409"/>
            <a:ext cx="405030" cy="483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25D726A-0549-440C-8F56-9C733BB2E0B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7465" y="476555"/>
            <a:ext cx="771011" cy="495304"/>
          </a:xfrm>
          <a:prstGeom prst="rect">
            <a:avLst/>
          </a:prstGeom>
        </p:spPr>
      </p:pic>
      <p:pic>
        <p:nvPicPr>
          <p:cNvPr id="1036" name="Picture 12" descr="Cartoon Trophy Images, Stock Photos &amp; Ve #872864 - PNG Images - PNGio">
            <a:extLst>
              <a:ext uri="{FF2B5EF4-FFF2-40B4-BE49-F238E27FC236}">
                <a16:creationId xmlns:a16="http://schemas.microsoft.com/office/drawing/2014/main" id="{5F5D59A4-0D56-46A0-B85F-8CB386DB8C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08"/>
          <a:stretch/>
        </p:blipFill>
        <p:spPr bwMode="auto">
          <a:xfrm>
            <a:off x="1207710" y="6222370"/>
            <a:ext cx="524952" cy="691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F1080DD-9696-414E-AACC-EAD74D7C9455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60"/>
          <a:stretch/>
        </p:blipFill>
        <p:spPr>
          <a:xfrm>
            <a:off x="3414603" y="5963424"/>
            <a:ext cx="826275" cy="499413"/>
          </a:xfrm>
          <a:prstGeom prst="rect">
            <a:avLst/>
          </a:prstGeom>
        </p:spPr>
      </p:pic>
      <p:pic>
        <p:nvPicPr>
          <p:cNvPr id="1046" name="Picture 22" descr="clipart race marathon finish line - Google Search | Finish line ...">
            <a:extLst>
              <a:ext uri="{FF2B5EF4-FFF2-40B4-BE49-F238E27FC236}">
                <a16:creationId xmlns:a16="http://schemas.microsoft.com/office/drawing/2014/main" id="{EF6FB7E1-90AA-4081-B872-2F9B0A9BCF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84"/>
          <a:stretch/>
        </p:blipFill>
        <p:spPr bwMode="auto">
          <a:xfrm>
            <a:off x="549104" y="3786898"/>
            <a:ext cx="688987" cy="75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Fitness woman running cartoon vector illustration graphic design ...">
            <a:extLst>
              <a:ext uri="{FF2B5EF4-FFF2-40B4-BE49-F238E27FC236}">
                <a16:creationId xmlns:a16="http://schemas.microsoft.com/office/drawing/2014/main" id="{CE710298-91CC-43C8-85F3-A4ADE4EF4C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60"/>
          <a:stretch/>
        </p:blipFill>
        <p:spPr bwMode="auto">
          <a:xfrm>
            <a:off x="121134" y="4995865"/>
            <a:ext cx="501124" cy="728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A0F28B5-892A-4D49-92FE-C3C897BBCAAE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00" t="9174" r="9509" b="19244"/>
          <a:stretch/>
        </p:blipFill>
        <p:spPr>
          <a:xfrm>
            <a:off x="2673689" y="1511649"/>
            <a:ext cx="615981" cy="471553"/>
          </a:xfrm>
          <a:prstGeom prst="rect">
            <a:avLst/>
          </a:prstGeom>
        </p:spPr>
      </p:pic>
      <p:pic>
        <p:nvPicPr>
          <p:cNvPr id="1060" name="Picture 36" descr="Checklist on a clipboard icon cartoon style Vector Image">
            <a:extLst>
              <a:ext uri="{FF2B5EF4-FFF2-40B4-BE49-F238E27FC236}">
                <a16:creationId xmlns:a16="http://schemas.microsoft.com/office/drawing/2014/main" id="{BF2E72BB-2813-4577-B6CC-9F031AC0F3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12"/>
          <a:stretch/>
        </p:blipFill>
        <p:spPr bwMode="auto">
          <a:xfrm>
            <a:off x="6407497" y="1333200"/>
            <a:ext cx="338472" cy="326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0DFC677-23CA-4916-86A4-B2AF4F330BEE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1414" y="6675809"/>
            <a:ext cx="773258" cy="564508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6220B4EA-3159-4335-BD31-BDFE32D51A42}"/>
              </a:ext>
            </a:extLst>
          </p:cNvPr>
          <p:cNvSpPr/>
          <p:nvPr/>
        </p:nvSpPr>
        <p:spPr>
          <a:xfrm>
            <a:off x="121187" y="1649965"/>
            <a:ext cx="1112299" cy="188703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2B67E97-08BC-4210-8688-0F4FCC95497F}"/>
              </a:ext>
            </a:extLst>
          </p:cNvPr>
          <p:cNvSpPr txBox="1"/>
          <p:nvPr/>
        </p:nvSpPr>
        <p:spPr>
          <a:xfrm>
            <a:off x="118034" y="1625432"/>
            <a:ext cx="1152335" cy="1892826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900" i="1" dirty="0"/>
              <a:t>PE INTENT</a:t>
            </a:r>
          </a:p>
          <a:p>
            <a:pPr algn="ctr"/>
            <a:endParaRPr lang="en-GB" sz="900" i="1" dirty="0"/>
          </a:p>
          <a:p>
            <a:pPr algn="ctr"/>
            <a:r>
              <a:rPr lang="en-GB" sz="900" i="1" dirty="0"/>
              <a:t>’to develop a lifelong involvement of physical activity, sport and exercise’</a:t>
            </a:r>
          </a:p>
          <a:p>
            <a:pPr algn="ctr"/>
            <a:endParaRPr lang="en-GB" sz="900" i="1" dirty="0"/>
          </a:p>
          <a:p>
            <a:pPr algn="ctr"/>
            <a:r>
              <a:rPr lang="en-GB" sz="900" i="1" dirty="0"/>
              <a:t>‘have good physical health, emotional and social wellbeing’</a:t>
            </a:r>
          </a:p>
          <a:p>
            <a:pPr algn="ctr"/>
            <a:endParaRPr lang="en-GB" sz="900" i="1" dirty="0"/>
          </a:p>
          <a:p>
            <a:pPr algn="ctr"/>
            <a:r>
              <a:rPr lang="en-GB" sz="900" dirty="0"/>
              <a:t>‘</a:t>
            </a:r>
            <a:r>
              <a:rPr lang="en-GB" sz="900" i="1" dirty="0"/>
              <a:t>lead healthy and active lifestyles’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1EF4900-85F1-4113-9AB6-DC42CF2CF21D}"/>
              </a:ext>
            </a:extLst>
          </p:cNvPr>
          <p:cNvSpPr txBox="1"/>
          <p:nvPr/>
        </p:nvSpPr>
        <p:spPr>
          <a:xfrm>
            <a:off x="-6795" y="6605707"/>
            <a:ext cx="10078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endParaRPr lang="en-GB" sz="900" i="1" dirty="0"/>
          </a:p>
        </p:txBody>
      </p:sp>
      <p:pic>
        <p:nvPicPr>
          <p:cNvPr id="178" name="Picture 1" descr="image001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1611" y="11225"/>
            <a:ext cx="1017595" cy="841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8" name="Group 187">
            <a:extLst>
              <a:ext uri="{FF2B5EF4-FFF2-40B4-BE49-F238E27FC236}">
                <a16:creationId xmlns:a16="http://schemas.microsoft.com/office/drawing/2014/main" id="{0D7FF6B0-7F60-453C-B9DB-47CD281A7B4C}"/>
              </a:ext>
            </a:extLst>
          </p:cNvPr>
          <p:cNvGrpSpPr/>
          <p:nvPr/>
        </p:nvGrpSpPr>
        <p:grpSpPr>
          <a:xfrm>
            <a:off x="3628104" y="9291837"/>
            <a:ext cx="1437412" cy="685304"/>
            <a:chOff x="1307257" y="10215543"/>
            <a:chExt cx="1437412" cy="685304"/>
          </a:xfrm>
          <a:solidFill>
            <a:srgbClr val="FF9966"/>
          </a:solidFill>
        </p:grpSpPr>
        <p:sp>
          <p:nvSpPr>
            <p:cNvPr id="189" name="TextBox 188">
              <a:extLst>
                <a:ext uri="{FF2B5EF4-FFF2-40B4-BE49-F238E27FC236}">
                  <a16:creationId xmlns:a16="http://schemas.microsoft.com/office/drawing/2014/main" id="{999F3E3A-7FCA-4C14-A484-2CDC5BC8DDD9}"/>
                </a:ext>
              </a:extLst>
            </p:cNvPr>
            <p:cNvSpPr txBox="1"/>
            <p:nvPr/>
          </p:nvSpPr>
          <p:spPr>
            <a:xfrm>
              <a:off x="1307257" y="10469960"/>
              <a:ext cx="1437412" cy="430887"/>
            </a:xfrm>
            <a:prstGeom prst="rect">
              <a:avLst/>
            </a:prstGeom>
            <a:grpFill/>
            <a:ln w="19050"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Ball control in game situations</a:t>
              </a:r>
              <a:endParaRPr lang="en-GB" sz="1100" dirty="0"/>
            </a:p>
          </p:txBody>
        </p:sp>
        <p:cxnSp>
          <p:nvCxnSpPr>
            <p:cNvPr id="190" name="Straight Arrow Connector 189">
              <a:extLst>
                <a:ext uri="{FF2B5EF4-FFF2-40B4-BE49-F238E27FC236}">
                  <a16:creationId xmlns:a16="http://schemas.microsoft.com/office/drawing/2014/main" id="{E01F0009-58E2-4509-A8B3-C0CF4D9DC56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069004" y="10215543"/>
              <a:ext cx="765" cy="247274"/>
            </a:xfrm>
            <a:prstGeom prst="straightConnector1">
              <a:avLst/>
            </a:prstGeom>
            <a:grpFill/>
            <a:ln w="28575">
              <a:solidFill>
                <a:srgbClr val="C0000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7" name="Group 236">
            <a:extLst>
              <a:ext uri="{FF2B5EF4-FFF2-40B4-BE49-F238E27FC236}">
                <a16:creationId xmlns:a16="http://schemas.microsoft.com/office/drawing/2014/main" id="{C1D70BE0-4449-4786-B905-1D3028E033F7}"/>
              </a:ext>
            </a:extLst>
          </p:cNvPr>
          <p:cNvGrpSpPr/>
          <p:nvPr/>
        </p:nvGrpSpPr>
        <p:grpSpPr>
          <a:xfrm>
            <a:off x="3364062" y="1707702"/>
            <a:ext cx="2241764" cy="383233"/>
            <a:chOff x="2367248" y="9920454"/>
            <a:chExt cx="2241764" cy="833341"/>
          </a:xfrm>
          <a:solidFill>
            <a:srgbClr val="FF66FF"/>
          </a:solidFill>
        </p:grpSpPr>
        <p:sp>
          <p:nvSpPr>
            <p:cNvPr id="238" name="TextBox 237">
              <a:extLst>
                <a:ext uri="{FF2B5EF4-FFF2-40B4-BE49-F238E27FC236}">
                  <a16:creationId xmlns:a16="http://schemas.microsoft.com/office/drawing/2014/main" id="{8D9B3852-408D-4393-99C6-64F5D61B484D}"/>
                </a:ext>
              </a:extLst>
            </p:cNvPr>
            <p:cNvSpPr txBox="1"/>
            <p:nvPr/>
          </p:nvSpPr>
          <p:spPr>
            <a:xfrm>
              <a:off x="2367248" y="9920454"/>
              <a:ext cx="1745895" cy="833341"/>
            </a:xfrm>
            <a:prstGeom prst="rect">
              <a:avLst/>
            </a:prstGeom>
            <a:grpFill/>
            <a:ln w="19050">
              <a:solidFill>
                <a:srgbClr val="CC00CC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Lead healthy and active lifestyles </a:t>
              </a:r>
              <a:endParaRPr lang="en-GB" sz="1100" dirty="0"/>
            </a:p>
          </p:txBody>
        </p:sp>
        <p:cxnSp>
          <p:nvCxnSpPr>
            <p:cNvPr id="239" name="Straight Arrow Connector 238">
              <a:extLst>
                <a:ext uri="{FF2B5EF4-FFF2-40B4-BE49-F238E27FC236}">
                  <a16:creationId xmlns:a16="http://schemas.microsoft.com/office/drawing/2014/main" id="{A8924D93-340D-4493-B081-946C0F081000}"/>
                </a:ext>
              </a:extLst>
            </p:cNvPr>
            <p:cNvCxnSpPr>
              <a:cxnSpLocks/>
              <a:stCxn id="238" idx="3"/>
            </p:cNvCxnSpPr>
            <p:nvPr/>
          </p:nvCxnSpPr>
          <p:spPr>
            <a:xfrm>
              <a:off x="4113143" y="10337126"/>
              <a:ext cx="495869" cy="24939"/>
            </a:xfrm>
            <a:prstGeom prst="straightConnector1">
              <a:avLst/>
            </a:prstGeom>
            <a:grpFill/>
            <a:ln w="28575">
              <a:solidFill>
                <a:srgbClr val="CC00CC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1" name="Group 190">
            <a:extLst>
              <a:ext uri="{FF2B5EF4-FFF2-40B4-BE49-F238E27FC236}">
                <a16:creationId xmlns:a16="http://schemas.microsoft.com/office/drawing/2014/main" id="{5F62EC6E-FE6E-45DF-878B-DCDA835680E6}"/>
              </a:ext>
            </a:extLst>
          </p:cNvPr>
          <p:cNvGrpSpPr/>
          <p:nvPr/>
        </p:nvGrpSpPr>
        <p:grpSpPr>
          <a:xfrm>
            <a:off x="176034" y="552606"/>
            <a:ext cx="1968229" cy="430887"/>
            <a:chOff x="812884" y="10372151"/>
            <a:chExt cx="2044763" cy="430887"/>
          </a:xfrm>
          <a:solidFill>
            <a:srgbClr val="FF0000"/>
          </a:solidFill>
        </p:grpSpPr>
        <p:sp>
          <p:nvSpPr>
            <p:cNvPr id="198" name="TextBox 197">
              <a:extLst>
                <a:ext uri="{FF2B5EF4-FFF2-40B4-BE49-F238E27FC236}">
                  <a16:creationId xmlns:a16="http://schemas.microsoft.com/office/drawing/2014/main" id="{F41FC465-7BCC-4D27-9150-49A5CBFE918E}"/>
                </a:ext>
              </a:extLst>
            </p:cNvPr>
            <p:cNvSpPr txBox="1"/>
            <p:nvPr/>
          </p:nvSpPr>
          <p:spPr>
            <a:xfrm>
              <a:off x="812884" y="10372151"/>
              <a:ext cx="1789189" cy="430887"/>
            </a:xfrm>
            <a:prstGeom prst="rect">
              <a:avLst/>
            </a:prstGeom>
            <a:grpFill/>
            <a:ln w="19050"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b="1" dirty="0" err="1" smtClean="0"/>
                <a:t>Yr</a:t>
              </a:r>
              <a:r>
                <a:rPr lang="en-GB" sz="1100" b="1" dirty="0" smtClean="0"/>
                <a:t> 10 </a:t>
              </a:r>
              <a:r>
                <a:rPr lang="en-GB" sz="1100" b="1" dirty="0" err="1" smtClean="0"/>
                <a:t>Btec</a:t>
              </a:r>
              <a:r>
                <a:rPr lang="en-GB" sz="1100" b="1" dirty="0" smtClean="0"/>
                <a:t> Tech Award in Sport, </a:t>
              </a:r>
              <a:r>
                <a:rPr lang="en-GB" sz="1100" b="1" dirty="0"/>
                <a:t>A</a:t>
              </a:r>
              <a:r>
                <a:rPr lang="en-GB" sz="1100" b="1" dirty="0" smtClean="0"/>
                <a:t>ctivity and Fitness</a:t>
              </a:r>
              <a:endParaRPr lang="en-GB" sz="1100" b="1" dirty="0"/>
            </a:p>
          </p:txBody>
        </p:sp>
        <p:cxnSp>
          <p:nvCxnSpPr>
            <p:cNvPr id="199" name="Straight Arrow Connector 198">
              <a:extLst>
                <a:ext uri="{FF2B5EF4-FFF2-40B4-BE49-F238E27FC236}">
                  <a16:creationId xmlns:a16="http://schemas.microsoft.com/office/drawing/2014/main" id="{9976D8FE-1CEE-4CA8-9FAE-F566FC62D59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605222" y="10480943"/>
              <a:ext cx="252425" cy="120948"/>
            </a:xfrm>
            <a:prstGeom prst="straightConnector1">
              <a:avLst/>
            </a:prstGeom>
            <a:grpFill/>
            <a:ln w="28575">
              <a:solidFill>
                <a:srgbClr val="C0000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0" name="Group 199">
            <a:extLst>
              <a:ext uri="{FF2B5EF4-FFF2-40B4-BE49-F238E27FC236}">
                <a16:creationId xmlns:a16="http://schemas.microsoft.com/office/drawing/2014/main" id="{5F62EC6E-FE6E-45DF-878B-DCDA835680E6}"/>
              </a:ext>
            </a:extLst>
          </p:cNvPr>
          <p:cNvGrpSpPr/>
          <p:nvPr/>
        </p:nvGrpSpPr>
        <p:grpSpPr>
          <a:xfrm>
            <a:off x="176035" y="1093949"/>
            <a:ext cx="2002318" cy="402302"/>
            <a:chOff x="-2674601" y="10167404"/>
            <a:chExt cx="2428805" cy="458066"/>
          </a:xfrm>
          <a:solidFill>
            <a:srgbClr val="FF66FF"/>
          </a:solidFill>
        </p:grpSpPr>
        <p:sp>
          <p:nvSpPr>
            <p:cNvPr id="204" name="TextBox 203">
              <a:extLst>
                <a:ext uri="{FF2B5EF4-FFF2-40B4-BE49-F238E27FC236}">
                  <a16:creationId xmlns:a16="http://schemas.microsoft.com/office/drawing/2014/main" id="{F41FC465-7BCC-4D27-9150-49A5CBFE918E}"/>
                </a:ext>
              </a:extLst>
            </p:cNvPr>
            <p:cNvSpPr txBox="1"/>
            <p:nvPr/>
          </p:nvSpPr>
          <p:spPr>
            <a:xfrm>
              <a:off x="-2674601" y="10167404"/>
              <a:ext cx="2049717" cy="297872"/>
            </a:xfrm>
            <a:prstGeom prst="rect">
              <a:avLst/>
            </a:prstGeom>
            <a:solidFill>
              <a:srgbClr val="FFFF00"/>
            </a:solidFill>
            <a:ln w="19050">
              <a:solidFill>
                <a:srgbClr val="FFC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b="1" dirty="0" err="1" smtClean="0"/>
                <a:t>Yr</a:t>
              </a:r>
              <a:r>
                <a:rPr lang="en-GB" sz="1100" b="1" dirty="0" smtClean="0"/>
                <a:t> 10 Sports Science</a:t>
              </a:r>
              <a:endParaRPr lang="en-GB" sz="1100" b="1" dirty="0"/>
            </a:p>
          </p:txBody>
        </p:sp>
        <p:cxnSp>
          <p:nvCxnSpPr>
            <p:cNvPr id="205" name="Straight Arrow Connector 204">
              <a:extLst>
                <a:ext uri="{FF2B5EF4-FFF2-40B4-BE49-F238E27FC236}">
                  <a16:creationId xmlns:a16="http://schemas.microsoft.com/office/drawing/2014/main" id="{9976D8FE-1CEE-4CA8-9FAE-F566FC62D595}"/>
                </a:ext>
              </a:extLst>
            </p:cNvPr>
            <p:cNvCxnSpPr>
              <a:cxnSpLocks/>
              <a:stCxn id="204" idx="3"/>
              <a:endCxn id="104" idx="3"/>
            </p:cNvCxnSpPr>
            <p:nvPr/>
          </p:nvCxnSpPr>
          <p:spPr>
            <a:xfrm>
              <a:off x="-624884" y="10316340"/>
              <a:ext cx="379089" cy="309118"/>
            </a:xfrm>
            <a:prstGeom prst="straightConnector1">
              <a:avLst/>
            </a:prstGeom>
            <a:grpFill/>
            <a:ln w="28575">
              <a:solidFill>
                <a:srgbClr val="FF9966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9" name="TextBox 208">
            <a:extLst>
              <a:ext uri="{FF2B5EF4-FFF2-40B4-BE49-F238E27FC236}">
                <a16:creationId xmlns:a16="http://schemas.microsoft.com/office/drawing/2014/main" id="{6A125090-A617-42E3-AD00-678D39BFA16A}"/>
              </a:ext>
            </a:extLst>
          </p:cNvPr>
          <p:cNvSpPr txBox="1"/>
          <p:nvPr/>
        </p:nvSpPr>
        <p:spPr>
          <a:xfrm>
            <a:off x="5712717" y="9052420"/>
            <a:ext cx="1071968" cy="600164"/>
          </a:xfrm>
          <a:prstGeom prst="rect">
            <a:avLst/>
          </a:prstGeom>
          <a:solidFill>
            <a:srgbClr val="FF9966"/>
          </a:solidFill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dirty="0" smtClean="0"/>
              <a:t>Developing water </a:t>
            </a:r>
            <a:r>
              <a:rPr lang="en-GB" sz="1100" dirty="0"/>
              <a:t>c</a:t>
            </a:r>
            <a:r>
              <a:rPr lang="en-GB" sz="1100" dirty="0" smtClean="0"/>
              <a:t>onfidence</a:t>
            </a:r>
          </a:p>
        </p:txBody>
      </p:sp>
      <p:cxnSp>
        <p:nvCxnSpPr>
          <p:cNvPr id="210" name="Straight Arrow Connector 209">
            <a:extLst>
              <a:ext uri="{FF2B5EF4-FFF2-40B4-BE49-F238E27FC236}">
                <a16:creationId xmlns:a16="http://schemas.microsoft.com/office/drawing/2014/main" id="{9C19DA98-4A89-4EE8-8418-7B7DA6991049}"/>
              </a:ext>
            </a:extLst>
          </p:cNvPr>
          <p:cNvCxnSpPr>
            <a:cxnSpLocks/>
          </p:cNvCxnSpPr>
          <p:nvPr/>
        </p:nvCxnSpPr>
        <p:spPr>
          <a:xfrm flipH="1">
            <a:off x="5844038" y="9653841"/>
            <a:ext cx="74174" cy="181793"/>
          </a:xfrm>
          <a:prstGeom prst="straightConnector1">
            <a:avLst/>
          </a:prstGeom>
          <a:solidFill>
            <a:srgbClr val="FF9966"/>
          </a:solidFill>
          <a:ln w="28575">
            <a:solidFill>
              <a:srgbClr val="C00000"/>
            </a:solidFill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1" name="TextBox 210">
            <a:extLst>
              <a:ext uri="{FF2B5EF4-FFF2-40B4-BE49-F238E27FC236}">
                <a16:creationId xmlns:a16="http://schemas.microsoft.com/office/drawing/2014/main" id="{6232369C-7BE7-47B8-932C-96CA7AD66047}"/>
              </a:ext>
            </a:extLst>
          </p:cNvPr>
          <p:cNvSpPr txBox="1"/>
          <p:nvPr/>
        </p:nvSpPr>
        <p:spPr>
          <a:xfrm>
            <a:off x="3283816" y="2484587"/>
            <a:ext cx="1113406" cy="261610"/>
          </a:xfrm>
          <a:prstGeom prst="rect">
            <a:avLst/>
          </a:prstGeom>
          <a:solidFill>
            <a:srgbClr val="FF66FF"/>
          </a:solidFill>
          <a:ln w="19050">
            <a:solidFill>
              <a:srgbClr val="CC00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dirty="0" smtClean="0"/>
              <a:t>Physical fitness </a:t>
            </a:r>
          </a:p>
        </p:txBody>
      </p:sp>
      <p:cxnSp>
        <p:nvCxnSpPr>
          <p:cNvPr id="212" name="Straight Arrow Connector 211">
            <a:extLst>
              <a:ext uri="{FF2B5EF4-FFF2-40B4-BE49-F238E27FC236}">
                <a16:creationId xmlns:a16="http://schemas.microsoft.com/office/drawing/2014/main" id="{7AA5FFEC-033F-4FF6-A0BB-434434A9AEFD}"/>
              </a:ext>
            </a:extLst>
          </p:cNvPr>
          <p:cNvCxnSpPr>
            <a:cxnSpLocks/>
          </p:cNvCxnSpPr>
          <p:nvPr/>
        </p:nvCxnSpPr>
        <p:spPr>
          <a:xfrm>
            <a:off x="4410323" y="2530824"/>
            <a:ext cx="278245" cy="210363"/>
          </a:xfrm>
          <a:prstGeom prst="straightConnector1">
            <a:avLst/>
          </a:prstGeom>
          <a:solidFill>
            <a:srgbClr val="FF66FF"/>
          </a:solidFill>
          <a:ln w="28575">
            <a:solidFill>
              <a:srgbClr val="CC00CC"/>
            </a:solidFill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3" name="Group 212">
            <a:extLst>
              <a:ext uri="{FF2B5EF4-FFF2-40B4-BE49-F238E27FC236}">
                <a16:creationId xmlns:a16="http://schemas.microsoft.com/office/drawing/2014/main" id="{A833407F-A7CE-4D4D-ABA4-42B08CB10D99}"/>
              </a:ext>
            </a:extLst>
          </p:cNvPr>
          <p:cNvGrpSpPr/>
          <p:nvPr/>
        </p:nvGrpSpPr>
        <p:grpSpPr>
          <a:xfrm>
            <a:off x="5844038" y="1726179"/>
            <a:ext cx="1013961" cy="675449"/>
            <a:chOff x="1999909" y="7928103"/>
            <a:chExt cx="1156829" cy="600164"/>
          </a:xfrm>
          <a:solidFill>
            <a:srgbClr val="FF66FF"/>
          </a:solidFill>
        </p:grpSpPr>
        <p:sp>
          <p:nvSpPr>
            <p:cNvPr id="214" name="TextBox 213">
              <a:extLst>
                <a:ext uri="{FF2B5EF4-FFF2-40B4-BE49-F238E27FC236}">
                  <a16:creationId xmlns:a16="http://schemas.microsoft.com/office/drawing/2014/main" id="{3880D938-CE88-4C1E-AAFB-6257EEBCBEA5}"/>
                </a:ext>
              </a:extLst>
            </p:cNvPr>
            <p:cNvSpPr txBox="1"/>
            <p:nvPr/>
          </p:nvSpPr>
          <p:spPr>
            <a:xfrm>
              <a:off x="2120089" y="7928103"/>
              <a:ext cx="1036649" cy="600164"/>
            </a:xfrm>
            <a:prstGeom prst="rect">
              <a:avLst/>
            </a:prstGeom>
            <a:grpFill/>
            <a:ln w="19050">
              <a:solidFill>
                <a:srgbClr val="CC00CC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 Taster sessions for KS4 courses</a:t>
              </a:r>
              <a:endParaRPr lang="en-GB" sz="1100" dirty="0"/>
            </a:p>
          </p:txBody>
        </p:sp>
        <p:cxnSp>
          <p:nvCxnSpPr>
            <p:cNvPr id="215" name="Straight Arrow Connector 214">
              <a:extLst>
                <a:ext uri="{FF2B5EF4-FFF2-40B4-BE49-F238E27FC236}">
                  <a16:creationId xmlns:a16="http://schemas.microsoft.com/office/drawing/2014/main" id="{F7D0C7E0-A57E-4177-8326-42292FE00AE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99909" y="8068741"/>
              <a:ext cx="120181" cy="0"/>
            </a:xfrm>
            <a:prstGeom prst="straightConnector1">
              <a:avLst/>
            </a:prstGeom>
            <a:grpFill/>
            <a:ln w="28575">
              <a:solidFill>
                <a:srgbClr val="CC00CC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6" name="TextBox 215">
            <a:extLst>
              <a:ext uri="{FF2B5EF4-FFF2-40B4-BE49-F238E27FC236}">
                <a16:creationId xmlns:a16="http://schemas.microsoft.com/office/drawing/2014/main" id="{6A125090-A617-42E3-AD00-678D39BFA16A}"/>
              </a:ext>
            </a:extLst>
          </p:cNvPr>
          <p:cNvSpPr txBox="1"/>
          <p:nvPr/>
        </p:nvSpPr>
        <p:spPr>
          <a:xfrm>
            <a:off x="5848384" y="5895914"/>
            <a:ext cx="936302" cy="76944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dirty="0" smtClean="0"/>
              <a:t>Hand eye co-ordination</a:t>
            </a:r>
          </a:p>
          <a:p>
            <a:pPr algn="ctr"/>
            <a:r>
              <a:rPr lang="en-GB" sz="1100" dirty="0" smtClean="0"/>
              <a:t>in racket sports</a:t>
            </a:r>
            <a:endParaRPr lang="en-GB" sz="1100" dirty="0"/>
          </a:p>
        </p:txBody>
      </p:sp>
      <p:pic>
        <p:nvPicPr>
          <p:cNvPr id="230" name="Picture 229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019457" y="8454455"/>
            <a:ext cx="546612" cy="546612"/>
          </a:xfrm>
          <a:prstGeom prst="rect">
            <a:avLst/>
          </a:prstGeom>
        </p:spPr>
      </p:pic>
      <p:sp>
        <p:nvSpPr>
          <p:cNvPr id="240" name="AutoShape 2" descr="Image result for life guard  clip 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1" name="AutoShape 4" descr="Image result for life guard  clip ar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2" name="AutoShape 6" descr="Image result for life guard  clip art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3" name="AutoShape 8" descr="Image result for life guard  clip art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4" name="AutoShape 10" descr="Image result for life guard  clip art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45" name="Picture 244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238013" y="3188062"/>
            <a:ext cx="571406" cy="573661"/>
          </a:xfrm>
          <a:prstGeom prst="rect">
            <a:avLst/>
          </a:prstGeom>
        </p:spPr>
      </p:pic>
      <p:pic>
        <p:nvPicPr>
          <p:cNvPr id="246" name="Picture 245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866178" y="4539471"/>
            <a:ext cx="771965" cy="333754"/>
          </a:xfrm>
          <a:prstGeom prst="rect">
            <a:avLst/>
          </a:prstGeom>
        </p:spPr>
      </p:pic>
      <p:sp>
        <p:nvSpPr>
          <p:cNvPr id="250" name="AutoShape 12" descr="Image result for cricket clip art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51" name="Picture 250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934924" y="4183241"/>
            <a:ext cx="650815" cy="474919"/>
          </a:xfrm>
          <a:prstGeom prst="rect">
            <a:avLst/>
          </a:prstGeom>
        </p:spPr>
      </p:pic>
      <p:pic>
        <p:nvPicPr>
          <p:cNvPr id="252" name="Picture 251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3686959" y="3285626"/>
            <a:ext cx="750022" cy="715048"/>
          </a:xfrm>
          <a:prstGeom prst="rect">
            <a:avLst/>
          </a:prstGeom>
        </p:spPr>
      </p:pic>
      <p:pic>
        <p:nvPicPr>
          <p:cNvPr id="253" name="Picture 252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857490" y="3749893"/>
            <a:ext cx="511293" cy="744948"/>
          </a:xfrm>
          <a:prstGeom prst="rect">
            <a:avLst/>
          </a:prstGeom>
        </p:spPr>
      </p:pic>
      <p:pic>
        <p:nvPicPr>
          <p:cNvPr id="254" name="Picture 253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4755902" y="2196718"/>
            <a:ext cx="742310" cy="589135"/>
          </a:xfrm>
          <a:prstGeom prst="rect">
            <a:avLst/>
          </a:prstGeom>
        </p:spPr>
      </p:pic>
      <p:sp>
        <p:nvSpPr>
          <p:cNvPr id="255" name="AutoShape 14" descr="Prioritize Your Health &amp; Wellness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26"/>
          <a:srcRect l="21214" t="2154" r="17094" b="7847"/>
          <a:stretch/>
        </p:blipFill>
        <p:spPr>
          <a:xfrm>
            <a:off x="3831973" y="366231"/>
            <a:ext cx="530469" cy="636563"/>
          </a:xfrm>
          <a:prstGeom prst="rect">
            <a:avLst/>
          </a:prstGeom>
        </p:spPr>
      </p:pic>
      <p:cxnSp>
        <p:nvCxnSpPr>
          <p:cNvPr id="217" name="Straight Arrow Connector 216">
            <a:extLst>
              <a:ext uri="{FF2B5EF4-FFF2-40B4-BE49-F238E27FC236}">
                <a16:creationId xmlns:a16="http://schemas.microsoft.com/office/drawing/2014/main" id="{8B0013B4-A51F-4D8C-A620-8E6C6FF43CFF}"/>
              </a:ext>
            </a:extLst>
          </p:cNvPr>
          <p:cNvCxnSpPr>
            <a:cxnSpLocks/>
          </p:cNvCxnSpPr>
          <p:nvPr/>
        </p:nvCxnSpPr>
        <p:spPr>
          <a:xfrm flipH="1">
            <a:off x="5711863" y="6266067"/>
            <a:ext cx="136521" cy="86199"/>
          </a:xfrm>
          <a:prstGeom prst="straightConnector1">
            <a:avLst/>
          </a:prstGeom>
          <a:solidFill>
            <a:srgbClr val="FFFF66"/>
          </a:solidFill>
          <a:ln w="28575">
            <a:solidFill>
              <a:schemeClr val="accent6"/>
            </a:solidFill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8" name="TextBox 217"/>
          <p:cNvSpPr txBox="1"/>
          <p:nvPr/>
        </p:nvSpPr>
        <p:spPr>
          <a:xfrm>
            <a:off x="5278342" y="8015563"/>
            <a:ext cx="917870" cy="261610"/>
          </a:xfrm>
          <a:prstGeom prst="rect">
            <a:avLst/>
          </a:prstGeom>
          <a:solidFill>
            <a:srgbClr val="FF9966"/>
          </a:solidFill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dirty="0" smtClean="0"/>
              <a:t>Gymnastics</a:t>
            </a:r>
            <a:endParaRPr lang="en-GB" sz="1100" dirty="0"/>
          </a:p>
        </p:txBody>
      </p:sp>
      <p:cxnSp>
        <p:nvCxnSpPr>
          <p:cNvPr id="219" name="Straight Arrow Connector 218"/>
          <p:cNvCxnSpPr>
            <a:cxnSpLocks/>
          </p:cNvCxnSpPr>
          <p:nvPr/>
        </p:nvCxnSpPr>
        <p:spPr>
          <a:xfrm flipH="1">
            <a:off x="5318917" y="8277173"/>
            <a:ext cx="23797" cy="775247"/>
          </a:xfrm>
          <a:prstGeom prst="straightConnector1">
            <a:avLst/>
          </a:prstGeom>
          <a:ln w="28575">
            <a:solidFill>
              <a:srgbClr val="C00000"/>
            </a:solidFill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11501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0292851ACA9644A121845350BB5F54" ma:contentTypeVersion="10" ma:contentTypeDescription="Create a new document." ma:contentTypeScope="" ma:versionID="1ed6c4c8bba874765d7405b59b4b7075">
  <xsd:schema xmlns:xsd="http://www.w3.org/2001/XMLSchema" xmlns:xs="http://www.w3.org/2001/XMLSchema" xmlns:p="http://schemas.microsoft.com/office/2006/metadata/properties" xmlns:ns2="f71f9fc4-5eb2-4543-a763-2cda11066b53" xmlns:ns3="af7ca69a-4d5e-4b8c-be50-bb0b1d332dcf" targetNamespace="http://schemas.microsoft.com/office/2006/metadata/properties" ma:root="true" ma:fieldsID="6e400206facbd7d905e831538d26e420" ns2:_="" ns3:_="">
    <xsd:import namespace="f71f9fc4-5eb2-4543-a763-2cda11066b53"/>
    <xsd:import namespace="af7ca69a-4d5e-4b8c-be50-bb0b1d332dc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1f9fc4-5eb2-4543-a763-2cda11066b5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15bf9953-8987-4cca-be41-8352360f813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7ca69a-4d5e-4b8c-be50-bb0b1d332dcf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a0c635c-2b1c-4ec7-bf49-f2defbe4e04d}" ma:internalName="TaxCatchAll" ma:showField="CatchAllData" ma:web="af7ca69a-4d5e-4b8c-be50-bb0b1d332d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71f9fc4-5eb2-4543-a763-2cda11066b53">
      <Terms xmlns="http://schemas.microsoft.com/office/infopath/2007/PartnerControls"/>
    </lcf76f155ced4ddcb4097134ff3c332f>
    <TaxCatchAll xmlns="af7ca69a-4d5e-4b8c-be50-bb0b1d332dcf" xsi:nil="true"/>
  </documentManagement>
</p:properties>
</file>

<file path=customXml/itemProps1.xml><?xml version="1.0" encoding="utf-8"?>
<ds:datastoreItem xmlns:ds="http://schemas.openxmlformats.org/officeDocument/2006/customXml" ds:itemID="{47D4D9CD-5978-4CDC-8471-47C50E193041}"/>
</file>

<file path=customXml/itemProps2.xml><?xml version="1.0" encoding="utf-8"?>
<ds:datastoreItem xmlns:ds="http://schemas.openxmlformats.org/officeDocument/2006/customXml" ds:itemID="{4161C8BB-356A-4516-B971-CA94C75C1632}"/>
</file>

<file path=customXml/itemProps3.xml><?xml version="1.0" encoding="utf-8"?>
<ds:datastoreItem xmlns:ds="http://schemas.openxmlformats.org/officeDocument/2006/customXml" ds:itemID="{9599820A-68AB-4CDD-9D7E-FA6F460FC9E8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1717</TotalTime>
  <Words>244</Words>
  <Application>Microsoft Office PowerPoint</Application>
  <PresentationFormat>Widescreen</PresentationFormat>
  <Paragraphs>62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Gary King</dc:creator>
  <cp:lastModifiedBy>Elaine McMahon</cp:lastModifiedBy>
  <cp:revision>61</cp:revision>
  <dcterms:created xsi:type="dcterms:W3CDTF">2020-02-06T12:05:15Z</dcterms:created>
  <dcterms:modified xsi:type="dcterms:W3CDTF">2024-01-09T10:38:31Z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0x010100BE0292851ACA9644A121845350BB5F54</vt:lpwstr>
  </property>
</Properties>
</file>