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8" r:id="rId2"/>
    <p:sldId id="279" r:id="rId3"/>
    <p:sldId id="280" r:id="rId4"/>
    <p:sldId id="260" r:id="rId5"/>
    <p:sldId id="264" r:id="rId6"/>
    <p:sldId id="268" r:id="rId7"/>
    <p:sldId id="263" r:id="rId8"/>
    <p:sldId id="26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92" autoAdjust="0"/>
    <p:restoredTop sz="86420" autoAdjust="0"/>
  </p:normalViewPr>
  <p:slideViewPr>
    <p:cSldViewPr snapToGrid="0">
      <p:cViewPr varScale="1">
        <p:scale>
          <a:sx n="76" d="100"/>
          <a:sy n="76" d="100"/>
        </p:scale>
        <p:origin x="1266" y="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B3080-D9A4-475B-8E19-DD21D6DE764B}" type="datetimeFigureOut">
              <a:rPr lang="en-GB" smtClean="0"/>
              <a:t>06/01/2016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A33A1-CD03-424C-A324-5F6D2FE3E8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0367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B3080-D9A4-475B-8E19-DD21D6DE764B}" type="datetimeFigureOut">
              <a:rPr lang="en-GB" smtClean="0"/>
              <a:t>06/01/2016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A33A1-CD03-424C-A324-5F6D2FE3E8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3716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B3080-D9A4-475B-8E19-DD21D6DE764B}" type="datetimeFigureOut">
              <a:rPr lang="en-GB" smtClean="0"/>
              <a:t>06/01/2016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A33A1-CD03-424C-A324-5F6D2FE3E8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8793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B3080-D9A4-475B-8E19-DD21D6DE764B}" type="datetimeFigureOut">
              <a:rPr lang="en-GB" smtClean="0"/>
              <a:t>06/01/2016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A33A1-CD03-424C-A324-5F6D2FE3E8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2048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B3080-D9A4-475B-8E19-DD21D6DE764B}" type="datetimeFigureOut">
              <a:rPr lang="en-GB" smtClean="0"/>
              <a:t>06/01/2016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A33A1-CD03-424C-A324-5F6D2FE3E8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6873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B3080-D9A4-475B-8E19-DD21D6DE764B}" type="datetimeFigureOut">
              <a:rPr lang="en-GB" smtClean="0"/>
              <a:t>06/01/2016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A33A1-CD03-424C-A324-5F6D2FE3E8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7579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B3080-D9A4-475B-8E19-DD21D6DE764B}" type="datetimeFigureOut">
              <a:rPr lang="en-GB" smtClean="0"/>
              <a:t>06/01/2016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A33A1-CD03-424C-A324-5F6D2FE3E8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9231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B3080-D9A4-475B-8E19-DD21D6DE764B}" type="datetimeFigureOut">
              <a:rPr lang="en-GB" smtClean="0"/>
              <a:t>06/01/2016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A33A1-CD03-424C-A324-5F6D2FE3E8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3358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B3080-D9A4-475B-8E19-DD21D6DE764B}" type="datetimeFigureOut">
              <a:rPr lang="en-GB" smtClean="0"/>
              <a:t>06/01/2016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A33A1-CD03-424C-A324-5F6D2FE3E8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47529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B3080-D9A4-475B-8E19-DD21D6DE764B}" type="datetimeFigureOut">
              <a:rPr lang="en-GB" smtClean="0"/>
              <a:t>06/01/2016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A33A1-CD03-424C-A324-5F6D2FE3E8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9810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B3080-D9A4-475B-8E19-DD21D6DE764B}" type="datetimeFigureOut">
              <a:rPr lang="en-GB" smtClean="0"/>
              <a:t>06/01/2016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A33A1-CD03-424C-A324-5F6D2FE3E8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5154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6B3080-D9A4-475B-8E19-DD21D6DE764B}" type="datetimeFigureOut">
              <a:rPr lang="en-GB" smtClean="0"/>
              <a:t>06/01/2016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BA33A1-CD03-424C-A324-5F6D2FE3E8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5532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904999"/>
            <a:ext cx="12192000" cy="1782763"/>
          </a:xfrm>
        </p:spPr>
        <p:txBody>
          <a:bodyPr/>
          <a:lstStyle/>
          <a:p>
            <a:r>
              <a:rPr lang="en-US" b="1" dirty="0" smtClean="0">
                <a:latin typeface="+mn-lt"/>
              </a:rPr>
              <a:t>A Christmas Carol</a:t>
            </a:r>
            <a:r>
              <a:rPr lang="en-US" dirty="0" smtClean="0">
                <a:latin typeface="+mn-lt"/>
              </a:rPr>
              <a:t/>
            </a:r>
            <a:br>
              <a:rPr lang="en-US" dirty="0" smtClean="0">
                <a:latin typeface="+mn-lt"/>
              </a:rPr>
            </a:br>
            <a:r>
              <a:rPr lang="en-US" dirty="0" smtClean="0">
                <a:latin typeface="+mn-lt"/>
              </a:rPr>
              <a:t> REVISION MATS</a:t>
            </a:r>
            <a:endParaRPr lang="en-US" dirty="0">
              <a:latin typeface="+mn-lt"/>
            </a:endParaRPr>
          </a:p>
        </p:txBody>
      </p:sp>
      <p:pic>
        <p:nvPicPr>
          <p:cNvPr id="3" name="Picture 2" descr="Screen Shot 2015-12-29 at 21.19.50.p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858" t="277" r="17540" b="69337"/>
          <a:stretch/>
        </p:blipFill>
        <p:spPr>
          <a:xfrm>
            <a:off x="10648373" y="281768"/>
            <a:ext cx="1229591" cy="743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1078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8044272"/>
              </p:ext>
            </p:extLst>
          </p:nvPr>
        </p:nvGraphicFramePr>
        <p:xfrm>
          <a:off x="271398" y="1378483"/>
          <a:ext cx="11649204" cy="531362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83068"/>
                <a:gridCol w="3883068"/>
                <a:gridCol w="3883068"/>
              </a:tblGrid>
              <a:tr h="31061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Name: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Date: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 dirty="0" smtClean="0">
                          <a:effectLst/>
                          <a:latin typeface="+mn-lt"/>
                          <a:ea typeface="Cambria"/>
                          <a:cs typeface="Times New Roman"/>
                        </a:rPr>
                        <a:t>Mat 1: A</a:t>
                      </a:r>
                      <a:r>
                        <a:rPr lang="en-GB" sz="1400" b="1" baseline="0" dirty="0" smtClean="0">
                          <a:effectLst/>
                          <a:latin typeface="+mn-lt"/>
                          <a:ea typeface="Cambria"/>
                          <a:cs typeface="Times New Roman"/>
                        </a:rPr>
                        <a:t> Christ</a:t>
                      </a:r>
                      <a:r>
                        <a:rPr lang="en-GB" sz="1400" b="1" dirty="0" smtClean="0">
                          <a:effectLst/>
                          <a:latin typeface="+mn-lt"/>
                          <a:ea typeface="Cambria"/>
                          <a:cs typeface="Times New Roman"/>
                        </a:rPr>
                        <a:t>mas </a:t>
                      </a:r>
                      <a:r>
                        <a:rPr lang="en-GB" sz="1400" b="1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Carol 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48650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 </a:t>
                      </a:r>
                      <a:endParaRPr lang="en-GB" sz="600" dirty="0" smtClean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 smtClean="0">
                          <a:effectLst/>
                          <a:latin typeface="+mn-lt"/>
                          <a:ea typeface="Cambria"/>
                          <a:cs typeface="Times New Roman"/>
                        </a:rPr>
                        <a:t>1) </a:t>
                      </a:r>
                      <a:r>
                        <a:rPr lang="en-GB" sz="14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Stave 1: Marley’s Ghost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 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 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 </a:t>
                      </a:r>
                    </a:p>
                    <a:p>
                      <a:pPr marL="0" lvl="0" indent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None/>
                      </a:pPr>
                      <a:r>
                        <a:rPr lang="en-GB" sz="1400" dirty="0" smtClean="0">
                          <a:effectLst/>
                          <a:latin typeface="+mn-lt"/>
                          <a:ea typeface="Cambria"/>
                          <a:cs typeface="Times New Roman"/>
                        </a:rPr>
                        <a:t>2) Stave </a:t>
                      </a:r>
                      <a:r>
                        <a:rPr lang="en-GB" sz="14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2: The First of the Three Spirits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3) Stave 3: The Second of the Three Spirits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165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4) Stave 4: The Last of the Sprits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981200" algn="l"/>
                        </a:tabLst>
                      </a:pPr>
                      <a:r>
                        <a:rPr lang="en-GB" sz="14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 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 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5) Stave 5: the end of it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6) Scrooge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481739" y="232141"/>
            <a:ext cx="11228522" cy="8864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2400" b="1" dirty="0" smtClean="0">
                <a:ea typeface="Cambria"/>
                <a:cs typeface="Times New Roman"/>
              </a:rPr>
              <a:t>A Christmas </a:t>
            </a:r>
            <a:r>
              <a:rPr lang="en-GB" sz="2400" b="1" dirty="0">
                <a:ea typeface="Cambria"/>
                <a:cs typeface="Times New Roman"/>
              </a:rPr>
              <a:t>Carol </a:t>
            </a:r>
            <a:r>
              <a:rPr lang="en-GB" sz="2400" b="1" dirty="0" smtClean="0">
                <a:ea typeface="Cambria"/>
                <a:cs typeface="Times New Roman"/>
              </a:rPr>
              <a:t>Revision Task 1 - </a:t>
            </a:r>
            <a:r>
              <a:rPr lang="en-GB" sz="2400" b="1" dirty="0" smtClean="0">
                <a:ea typeface="Cambria"/>
                <a:cs typeface="Times New Roman"/>
              </a:rPr>
              <a:t>PLOT</a:t>
            </a:r>
            <a:endParaRPr lang="en-GB" sz="2400" dirty="0">
              <a:ea typeface="Cambria"/>
              <a:cs typeface="Times New Roman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600" dirty="0" smtClean="0">
                <a:ea typeface="Cambria"/>
                <a:cs typeface="Times New Roman"/>
              </a:rPr>
              <a:t>List key events for each stave and then summarise Scrooge’s life as a list in the final box. </a:t>
            </a:r>
            <a:endParaRPr lang="en-GB" sz="1600" dirty="0">
              <a:effectLst/>
              <a:ea typeface="Cambria"/>
              <a:cs typeface="Times New Roman"/>
            </a:endParaRPr>
          </a:p>
        </p:txBody>
      </p:sp>
      <p:pic>
        <p:nvPicPr>
          <p:cNvPr id="5" name="Picture 4" descr="Screen Shot 2015-12-29 at 21.19.50.p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858" t="277" r="17540" b="69337"/>
          <a:stretch/>
        </p:blipFill>
        <p:spPr>
          <a:xfrm>
            <a:off x="11133293" y="115563"/>
            <a:ext cx="922471" cy="557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2364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8462164"/>
              </p:ext>
            </p:extLst>
          </p:nvPr>
        </p:nvGraphicFramePr>
        <p:xfrm>
          <a:off x="197445" y="1224365"/>
          <a:ext cx="11649204" cy="539108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09455"/>
                <a:gridCol w="3594100"/>
                <a:gridCol w="3845649"/>
              </a:tblGrid>
              <a:tr h="2905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Name: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Date: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 dirty="0" smtClean="0">
                          <a:effectLst/>
                          <a:latin typeface="+mn-lt"/>
                          <a:ea typeface="Cambria"/>
                          <a:cs typeface="Times New Roman"/>
                        </a:rPr>
                        <a:t>Mat</a:t>
                      </a:r>
                      <a:r>
                        <a:rPr lang="en-GB" sz="1400" b="1" baseline="0" dirty="0" smtClean="0">
                          <a:effectLst/>
                          <a:latin typeface="+mn-lt"/>
                          <a:ea typeface="Cambria"/>
                          <a:cs typeface="Times New Roman"/>
                        </a:rPr>
                        <a:t> 1: A Christmas Carol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637946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300" b="1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1</a:t>
                      </a:r>
                      <a:r>
                        <a:rPr lang="en-GB" sz="1300" b="1" dirty="0" smtClean="0">
                          <a:effectLst/>
                          <a:latin typeface="+mn-lt"/>
                          <a:ea typeface="Cambria"/>
                          <a:cs typeface="Times New Roman"/>
                        </a:rPr>
                        <a:t>) </a:t>
                      </a:r>
                    </a:p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300" dirty="0" smtClean="0">
                          <a:effectLst/>
                          <a:latin typeface="+mn-lt"/>
                          <a:ea typeface="Cambria"/>
                          <a:cs typeface="Times New Roman"/>
                        </a:rPr>
                        <a:t>Scrooge </a:t>
                      </a:r>
                      <a:r>
                        <a:rPr lang="en-GB" sz="13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is a wealthy but miserable old man.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3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On Xmas eve Scrooge refuses to give to Charity.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3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Scrooge allows Bob only Xmas day as holiday.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3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Scrooge is visited by the ghost of Jacob Marley.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3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Marley tells Scrooge he wears a chain &amp; will be </a:t>
                      </a:r>
                      <a:r>
                        <a:rPr lang="en-GB" sz="1300" dirty="0" smtClean="0">
                          <a:effectLst/>
                          <a:latin typeface="+mn-lt"/>
                          <a:ea typeface="Cambria"/>
                          <a:cs typeface="Times New Roman"/>
                        </a:rPr>
                        <a:t>visited </a:t>
                      </a:r>
                      <a:r>
                        <a:rPr lang="en-GB" sz="13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by </a:t>
                      </a:r>
                      <a:r>
                        <a:rPr lang="en-GB" sz="1300" dirty="0" smtClean="0">
                          <a:effectLst/>
                          <a:latin typeface="+mn-lt"/>
                          <a:ea typeface="Cambria"/>
                          <a:cs typeface="Times New Roman"/>
                        </a:rPr>
                        <a:t>3 </a:t>
                      </a:r>
                      <a:r>
                        <a:rPr lang="en-GB" sz="13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ghosts.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GB" sz="1300" b="1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2</a:t>
                      </a:r>
                      <a:r>
                        <a:rPr lang="en-GB" sz="1300" b="1" dirty="0" smtClean="0">
                          <a:effectLst/>
                          <a:latin typeface="+mn-lt"/>
                          <a:ea typeface="Cambria"/>
                          <a:cs typeface="Times New Roman"/>
                        </a:rPr>
                        <a:t>)</a:t>
                      </a:r>
                    </a:p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300" dirty="0" smtClean="0">
                          <a:effectLst/>
                          <a:latin typeface="+mn-lt"/>
                          <a:ea typeface="Cambria"/>
                          <a:cs typeface="Times New Roman"/>
                        </a:rPr>
                        <a:t>Scrooge </a:t>
                      </a:r>
                      <a:r>
                        <a:rPr lang="en-GB" sz="13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visits his earlier life as a school boy in a cold classroom.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3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We see Scrooge as a young apprentice to Mr Fezziwig.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3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Scrooge enjoys Mr Fezziwig’s ball on Xmas eve.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3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Scrooge develops a love of money.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3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Belle, Scrooge’s fiancée, rejects Scrooge, marries and has a family</a:t>
                      </a:r>
                      <a:r>
                        <a:rPr lang="en-GB" sz="1300" dirty="0" smtClean="0">
                          <a:effectLst/>
                          <a:latin typeface="+mn-lt"/>
                          <a:ea typeface="Cambria"/>
                          <a:cs typeface="Times New Roman"/>
                        </a:rPr>
                        <a:t>.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GB" sz="1300" b="1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3</a:t>
                      </a:r>
                      <a:r>
                        <a:rPr lang="en-GB" sz="1300" b="1" dirty="0" smtClean="0">
                          <a:effectLst/>
                          <a:latin typeface="+mn-lt"/>
                          <a:ea typeface="Cambria"/>
                          <a:cs typeface="Times New Roman"/>
                        </a:rPr>
                        <a:t>)</a:t>
                      </a:r>
                    </a:p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300" dirty="0" smtClean="0">
                          <a:effectLst/>
                          <a:latin typeface="+mn-lt"/>
                          <a:ea typeface="Cambria"/>
                          <a:cs typeface="Times New Roman"/>
                        </a:rPr>
                        <a:t>This </a:t>
                      </a:r>
                      <a:r>
                        <a:rPr lang="en-GB" sz="13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spirit is a giant in a green robe. It is surrounded by food and sprinkles water on people, making them kinder.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3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Scrooge sees how the Cratchits can be happy at Xmas.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3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Scrooge learns that Tiny Tim may die unless something changes.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3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Scrooge sees his nephew’s party. 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3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Scrooge feels shame at the sight of 2 dirty &amp; ugly children. 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6255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GB" sz="1300" b="1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4</a:t>
                      </a:r>
                      <a:r>
                        <a:rPr lang="en-GB" sz="1300" b="1" dirty="0" smtClean="0">
                          <a:effectLst/>
                          <a:latin typeface="+mn-lt"/>
                          <a:ea typeface="Cambria"/>
                          <a:cs typeface="Times New Roman"/>
                        </a:rPr>
                        <a:t>)</a:t>
                      </a:r>
                    </a:p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300" dirty="0" smtClean="0">
                          <a:effectLst/>
                          <a:latin typeface="+mn-lt"/>
                          <a:ea typeface="Cambria"/>
                          <a:cs typeface="Times New Roman"/>
                        </a:rPr>
                        <a:t>This </a:t>
                      </a:r>
                      <a:r>
                        <a:rPr lang="en-GB" sz="13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spirit is hooded, does not speak but points at things.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3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Wealthy men discuss the death of an unpopular rich man.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3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Scrooge asks to see the emotions caused by the man’s death.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3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Scrooge sees the Cratchits mourn Tiny Tim, who has just died.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3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Scrooge promises to change when he realises he is the dead man and asks if he has seen what </a:t>
                      </a:r>
                      <a:r>
                        <a:rPr lang="en-GB" sz="1300" b="1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will</a:t>
                      </a:r>
                      <a:r>
                        <a:rPr lang="en-GB" sz="13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 be or what </a:t>
                      </a:r>
                      <a:r>
                        <a:rPr lang="en-GB" sz="1300" b="1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may</a:t>
                      </a:r>
                      <a:r>
                        <a:rPr lang="en-GB" sz="13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 be.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GB" sz="1300" b="1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5</a:t>
                      </a:r>
                      <a:r>
                        <a:rPr lang="en-GB" sz="1300" b="1" dirty="0" smtClean="0">
                          <a:effectLst/>
                          <a:latin typeface="+mn-lt"/>
                          <a:ea typeface="Cambria"/>
                          <a:cs typeface="Times New Roman"/>
                        </a:rPr>
                        <a:t>)</a:t>
                      </a:r>
                    </a:p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300" dirty="0" smtClean="0">
                          <a:effectLst/>
                          <a:latin typeface="+mn-lt"/>
                          <a:ea typeface="Cambria"/>
                          <a:cs typeface="Times New Roman"/>
                        </a:rPr>
                        <a:t>On </a:t>
                      </a:r>
                      <a:r>
                        <a:rPr lang="en-GB" sz="13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Xmas day, Scrooge asks a boy what day it is.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3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Scrooge orders a turkey for Bob Cratchit.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3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Scrooge donates to charity and enjoys the Xmas party at Bob’s house. 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3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Scrooge raises Bob’s salary.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3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Scrooge changes and becomes a second father to Tiny Tim, who did not die.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GB" sz="1300" b="1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6</a:t>
                      </a:r>
                      <a:r>
                        <a:rPr lang="en-GB" sz="1300" b="1" dirty="0" smtClean="0">
                          <a:effectLst/>
                          <a:latin typeface="+mn-lt"/>
                          <a:ea typeface="Cambria"/>
                          <a:cs typeface="Times New Roman"/>
                        </a:rPr>
                        <a:t>)</a:t>
                      </a:r>
                    </a:p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300" dirty="0" smtClean="0">
                          <a:effectLst/>
                          <a:latin typeface="+mn-lt"/>
                          <a:ea typeface="Cambria"/>
                          <a:cs typeface="Times New Roman"/>
                        </a:rPr>
                        <a:t>As </a:t>
                      </a:r>
                      <a:r>
                        <a:rPr lang="en-GB" sz="13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a child Scrooge is close to his sister.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3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As a young man Scrooge is not greedy for money.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3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Fear of poverty makes Scrooge mean when he works at a counting house.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3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The sight of Tiny Tim begins to change Scrooge.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3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Scrooge’s greedy, cold hearted attitude is reversed after the visitations of 3 ghosts.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GB" sz="13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 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60888" y="337904"/>
            <a:ext cx="11670223" cy="8864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2400" b="1" dirty="0">
                <a:ea typeface="Cambria"/>
                <a:cs typeface="Times New Roman"/>
              </a:rPr>
              <a:t>Christmas Carol </a:t>
            </a:r>
            <a:r>
              <a:rPr lang="en-GB" sz="2400" b="1" dirty="0" smtClean="0">
                <a:ea typeface="Cambria"/>
                <a:cs typeface="Times New Roman"/>
              </a:rPr>
              <a:t>R</a:t>
            </a:r>
            <a:r>
              <a:rPr lang="en-GB" sz="2400" b="1" dirty="0" smtClean="0">
                <a:ea typeface="Cambria"/>
                <a:cs typeface="Times New Roman"/>
              </a:rPr>
              <a:t>evision Task </a:t>
            </a:r>
            <a:r>
              <a:rPr lang="en-GB" sz="2400" b="1" dirty="0">
                <a:ea typeface="Cambria"/>
                <a:cs typeface="Times New Roman"/>
              </a:rPr>
              <a:t>1</a:t>
            </a:r>
            <a:endParaRPr lang="en-GB" sz="2400" dirty="0">
              <a:ea typeface="Cambria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b="1" dirty="0" smtClean="0">
                <a:ea typeface="Cambria"/>
                <a:cs typeface="Times New Roman"/>
              </a:rPr>
              <a:t>Possible ANSWERS</a:t>
            </a:r>
            <a:endParaRPr lang="en-GB" sz="1400" dirty="0">
              <a:effectLst/>
              <a:ea typeface="Cambria"/>
              <a:cs typeface="Times New Roman"/>
            </a:endParaRPr>
          </a:p>
        </p:txBody>
      </p:sp>
      <p:pic>
        <p:nvPicPr>
          <p:cNvPr id="6" name="Picture 5" descr="Screen Shot 2015-12-29 at 21.19.50.p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858" t="277" r="17540" b="69337"/>
          <a:stretch/>
        </p:blipFill>
        <p:spPr>
          <a:xfrm>
            <a:off x="11133293" y="115563"/>
            <a:ext cx="922471" cy="557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4381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1905183"/>
              </p:ext>
            </p:extLst>
          </p:nvPr>
        </p:nvGraphicFramePr>
        <p:xfrm>
          <a:off x="271398" y="969131"/>
          <a:ext cx="11649204" cy="56602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83068"/>
                <a:gridCol w="3883068"/>
                <a:gridCol w="3883068"/>
              </a:tblGrid>
              <a:tr h="26000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Name: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Date: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 dirty="0" smtClean="0">
                          <a:effectLst/>
                          <a:latin typeface="+mn-lt"/>
                          <a:ea typeface="Cambria"/>
                          <a:cs typeface="Times New Roman"/>
                        </a:rPr>
                        <a:t>Mat</a:t>
                      </a:r>
                      <a:r>
                        <a:rPr lang="en-GB" sz="1400" b="1" baseline="0" dirty="0" smtClean="0">
                          <a:effectLst/>
                          <a:latin typeface="+mn-lt"/>
                          <a:ea typeface="Cambria"/>
                          <a:cs typeface="Times New Roman"/>
                        </a:rPr>
                        <a:t> 2:</a:t>
                      </a:r>
                      <a:r>
                        <a:rPr lang="en-GB" sz="1400" b="1" dirty="0" smtClean="0">
                          <a:effectLst/>
                          <a:latin typeface="+mn-lt"/>
                          <a:ea typeface="Cambria"/>
                          <a:cs typeface="Times New Roman"/>
                        </a:rPr>
                        <a:t> A</a:t>
                      </a:r>
                      <a:r>
                        <a:rPr lang="en-GB" sz="1400" b="1" baseline="0" dirty="0" smtClean="0">
                          <a:effectLst/>
                          <a:latin typeface="+mn-lt"/>
                          <a:ea typeface="Cambria"/>
                          <a:cs typeface="Times New Roman"/>
                        </a:rPr>
                        <a:t> Christ</a:t>
                      </a:r>
                      <a:r>
                        <a:rPr lang="en-GB" sz="1400" b="1" dirty="0" smtClean="0">
                          <a:effectLst/>
                          <a:latin typeface="+mn-lt"/>
                          <a:ea typeface="Cambria"/>
                          <a:cs typeface="Times New Roman"/>
                        </a:rPr>
                        <a:t>mas </a:t>
                      </a:r>
                      <a:r>
                        <a:rPr lang="en-GB" sz="1400" b="1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Carol 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6686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 </a:t>
                      </a:r>
                    </a:p>
                    <a:p>
                      <a:pPr marL="0" lvl="0" indent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None/>
                      </a:pPr>
                      <a:r>
                        <a:rPr lang="en-GB" sz="1400" dirty="0" smtClean="0">
                          <a:effectLst/>
                          <a:latin typeface="+mn-lt"/>
                          <a:ea typeface="Cambria"/>
                          <a:cs typeface="Times New Roman"/>
                        </a:rPr>
                        <a:t>1) Scrooge’s mean </a:t>
                      </a:r>
                      <a:r>
                        <a:rPr lang="en-GB" sz="14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partner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2) Scrooge’s clerk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3) Bob’s eldest son</a:t>
                      </a:r>
                    </a:p>
                  </a:txBody>
                  <a:tcPr marL="68580" marR="68580" marT="0" marB="0"/>
                </a:tc>
              </a:tr>
              <a:tr h="192140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4) Crippled son of Bob Cratchit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5) Scrooge’s nephew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600" dirty="0" smtClean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 smtClean="0">
                          <a:effectLst/>
                          <a:latin typeface="+mn-lt"/>
                          <a:ea typeface="Cambria"/>
                          <a:cs typeface="Times New Roman"/>
                        </a:rPr>
                        <a:t>6</a:t>
                      </a:r>
                      <a:r>
                        <a:rPr lang="en-GB" sz="14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) Jolly merchant</a:t>
                      </a:r>
                    </a:p>
                  </a:txBody>
                  <a:tcPr marL="68580" marR="68580" marT="0" marB="0"/>
                </a:tc>
              </a:tr>
              <a:tr h="181025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7) Beautiful woman Scrooge used to love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8) Two men who visit Scrooge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9) Scrooge’s sister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340484" y="115563"/>
            <a:ext cx="7511032" cy="8535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2400" b="1" dirty="0" smtClean="0">
                <a:ea typeface="Cambria"/>
                <a:cs typeface="Times New Roman"/>
              </a:rPr>
              <a:t>A Christmas </a:t>
            </a:r>
            <a:r>
              <a:rPr lang="en-GB" sz="2400" b="1" dirty="0">
                <a:ea typeface="Cambria"/>
                <a:cs typeface="Times New Roman"/>
              </a:rPr>
              <a:t>Carol </a:t>
            </a:r>
            <a:r>
              <a:rPr lang="en-GB" sz="2400" b="1" dirty="0" smtClean="0">
                <a:ea typeface="Cambria"/>
                <a:cs typeface="Times New Roman"/>
              </a:rPr>
              <a:t>Revision Task 2 - </a:t>
            </a:r>
            <a:r>
              <a:rPr lang="en-GB" sz="2400" b="1" dirty="0" smtClean="0">
                <a:ea typeface="Cambria"/>
                <a:cs typeface="Times New Roman"/>
              </a:rPr>
              <a:t>CHARACTERS</a:t>
            </a:r>
            <a:endParaRPr lang="en-GB" sz="2400" dirty="0">
              <a:ea typeface="Cambria"/>
              <a:cs typeface="Times New Roman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600" dirty="0" smtClean="0">
                <a:ea typeface="Cambria"/>
                <a:cs typeface="Times New Roman"/>
              </a:rPr>
              <a:t>Name each character where possible and add 2-4 brief descriptions to summarise them.</a:t>
            </a:r>
            <a:endParaRPr lang="en-GB" sz="1600" dirty="0">
              <a:effectLst/>
              <a:ea typeface="Cambria"/>
              <a:cs typeface="Times New Roman"/>
            </a:endParaRPr>
          </a:p>
        </p:txBody>
      </p:sp>
      <p:pic>
        <p:nvPicPr>
          <p:cNvPr id="7" name="Picture 6" descr="Screen Shot 2015-12-29 at 21.19.50.p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858" t="277" r="17540" b="69337"/>
          <a:stretch/>
        </p:blipFill>
        <p:spPr>
          <a:xfrm>
            <a:off x="11133293" y="115563"/>
            <a:ext cx="922471" cy="557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4271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3867646"/>
              </p:ext>
            </p:extLst>
          </p:nvPr>
        </p:nvGraphicFramePr>
        <p:xfrm>
          <a:off x="212943" y="511444"/>
          <a:ext cx="11649204" cy="611477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83068"/>
                <a:gridCol w="3883068"/>
                <a:gridCol w="3883068"/>
              </a:tblGrid>
              <a:tr h="27595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Name: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Date: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 dirty="0" smtClean="0">
                          <a:effectLst/>
                          <a:latin typeface="+mn-lt"/>
                          <a:ea typeface="Cambria"/>
                          <a:cs typeface="Times New Roman"/>
                        </a:rPr>
                        <a:t>Mat 2: A</a:t>
                      </a:r>
                      <a:r>
                        <a:rPr lang="en-GB" sz="1400" b="1" baseline="0" dirty="0" smtClean="0">
                          <a:effectLst/>
                          <a:latin typeface="+mn-lt"/>
                          <a:ea typeface="Cambria"/>
                          <a:cs typeface="Times New Roman"/>
                        </a:rPr>
                        <a:t> Christ</a:t>
                      </a:r>
                      <a:r>
                        <a:rPr lang="en-GB" sz="1400" b="1" dirty="0" smtClean="0">
                          <a:effectLst/>
                          <a:latin typeface="+mn-lt"/>
                          <a:ea typeface="Cambria"/>
                          <a:cs typeface="Times New Roman"/>
                        </a:rPr>
                        <a:t>mas </a:t>
                      </a:r>
                      <a:r>
                        <a:rPr lang="en-GB" sz="1400" b="1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Carol 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0154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1</a:t>
                      </a:r>
                      <a:r>
                        <a:rPr lang="en-GB" sz="1400" b="1" dirty="0" smtClean="0">
                          <a:effectLst/>
                          <a:latin typeface="+mn-lt"/>
                          <a:ea typeface="Cambria"/>
                          <a:cs typeface="Times New Roman"/>
                        </a:rPr>
                        <a:t>) Jacob </a:t>
                      </a:r>
                      <a:r>
                        <a:rPr lang="en-GB" sz="1400" b="1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Marley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Scrooge’s mean partner.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Dies 7 years before the story.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Appears to Scrooge in chains.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Tries to save his old partner.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 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2</a:t>
                      </a:r>
                      <a:r>
                        <a:rPr lang="en-GB" sz="1400" b="1" dirty="0" smtClean="0">
                          <a:effectLst/>
                          <a:latin typeface="+mn-lt"/>
                          <a:ea typeface="Cambria"/>
                          <a:cs typeface="Times New Roman"/>
                        </a:rPr>
                        <a:t>) Bob </a:t>
                      </a:r>
                      <a:r>
                        <a:rPr lang="en-GB" sz="1400" b="1" dirty="0" err="1">
                          <a:effectLst/>
                          <a:latin typeface="+mn-lt"/>
                          <a:ea typeface="Cambria"/>
                          <a:cs typeface="Times New Roman"/>
                        </a:rPr>
                        <a:t>Crachit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Scrooge’s clerk.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Kind, mild &amp; poor.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Has a large family.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Harshly treated by Scrooge.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  <a:p>
                      <a:pPr marL="4572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 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3</a:t>
                      </a:r>
                      <a:r>
                        <a:rPr lang="en-GB" sz="1400" b="1" dirty="0" smtClean="0">
                          <a:effectLst/>
                          <a:latin typeface="+mn-lt"/>
                          <a:ea typeface="Cambria"/>
                          <a:cs typeface="Times New Roman"/>
                        </a:rPr>
                        <a:t>) Peter </a:t>
                      </a:r>
                      <a:r>
                        <a:rPr lang="en-GB" sz="1400" b="1" dirty="0" err="1">
                          <a:effectLst/>
                          <a:latin typeface="+mn-lt"/>
                          <a:ea typeface="Cambria"/>
                          <a:cs typeface="Times New Roman"/>
                        </a:rPr>
                        <a:t>Crachit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One of 6 children.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The </a:t>
                      </a:r>
                      <a:r>
                        <a:rPr lang="en-GB" sz="1400" dirty="0" err="1">
                          <a:effectLst/>
                          <a:latin typeface="+mn-lt"/>
                          <a:ea typeface="Cambria"/>
                          <a:cs typeface="Times New Roman"/>
                        </a:rPr>
                        <a:t>Crachits</a:t>
                      </a:r>
                      <a:r>
                        <a:rPr lang="en-GB" sz="14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 represent the poor.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Dickens portrays the poor with sympathy.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188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4</a:t>
                      </a:r>
                      <a:r>
                        <a:rPr lang="en-GB" sz="1400" b="1" dirty="0" smtClean="0">
                          <a:effectLst/>
                          <a:latin typeface="+mn-lt"/>
                          <a:ea typeface="Cambria"/>
                          <a:cs typeface="Times New Roman"/>
                        </a:rPr>
                        <a:t>) Tiny </a:t>
                      </a:r>
                      <a:r>
                        <a:rPr lang="en-GB" sz="1400" b="1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Tim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Bob </a:t>
                      </a:r>
                      <a:r>
                        <a:rPr lang="en-GB" sz="1400" dirty="0" err="1">
                          <a:effectLst/>
                          <a:latin typeface="+mn-lt"/>
                          <a:ea typeface="Cambria"/>
                          <a:cs typeface="Times New Roman"/>
                        </a:rPr>
                        <a:t>Crachit’s</a:t>
                      </a:r>
                      <a:r>
                        <a:rPr lang="en-GB" sz="14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 young son.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Crippled from birth.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Used by Dickens to show the suffering of the poor.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Creates sympathy from the middle &amp; upper class readers</a:t>
                      </a:r>
                      <a:r>
                        <a:rPr lang="en-GB" sz="1400" dirty="0" smtClean="0">
                          <a:effectLst/>
                          <a:latin typeface="+mn-lt"/>
                          <a:ea typeface="Cambria"/>
                          <a:cs typeface="Times New Roman"/>
                        </a:rPr>
                        <a:t>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5) Fred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Scrooge’s friendly nephew.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Loves Xmas.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Always invites Scrooge to </a:t>
                      </a:r>
                      <a:r>
                        <a:rPr lang="en-GB" sz="1400" dirty="0" smtClean="0">
                          <a:effectLst/>
                          <a:latin typeface="+mn-lt"/>
                          <a:ea typeface="Cambria"/>
                          <a:cs typeface="Times New Roman"/>
                        </a:rPr>
                        <a:t>Xmas.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Scrooge always refuses invitation.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6) Fezziwig 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Cheerful merchant.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Apprenticed by young Scrooge.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Known for wonderful Xmas parties.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742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7) Belle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Beautiful woman Scrooge loved as a young man.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Cancelled engagement after Scrooge became money </a:t>
                      </a:r>
                      <a:r>
                        <a:rPr lang="en-GB" sz="1400" dirty="0" smtClean="0">
                          <a:effectLst/>
                          <a:latin typeface="+mn-lt"/>
                          <a:ea typeface="Cambria"/>
                          <a:cs typeface="Times New Roman"/>
                        </a:rPr>
                        <a:t>obsessed.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Married another man.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8) The portly gentlemen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Two men who ask Scrooge for donations at the beginning.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Scrooge later promises one of them donations.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9) Fan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Scrooge’s sister, Fred’s mother.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Scrooge imagines Fan picking him up from school and taking him home.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12943" y="103990"/>
            <a:ext cx="19726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Possible ANSWERS</a:t>
            </a:r>
            <a:endParaRPr lang="en-GB" b="1" dirty="0"/>
          </a:p>
        </p:txBody>
      </p:sp>
      <p:pic>
        <p:nvPicPr>
          <p:cNvPr id="6" name="Picture 5" descr="Screen Shot 2015-12-29 at 21.19.50.p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858" t="277" r="17540" b="69337"/>
          <a:stretch/>
        </p:blipFill>
        <p:spPr>
          <a:xfrm>
            <a:off x="11133293" y="115563"/>
            <a:ext cx="922471" cy="557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2533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9258219"/>
              </p:ext>
            </p:extLst>
          </p:nvPr>
        </p:nvGraphicFramePr>
        <p:xfrm>
          <a:off x="264294" y="1099947"/>
          <a:ext cx="11649204" cy="557023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83068"/>
                <a:gridCol w="3883068"/>
                <a:gridCol w="3883068"/>
              </a:tblGrid>
              <a:tr h="25432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Name: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Date: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 dirty="0" smtClean="0">
                          <a:effectLst/>
                          <a:latin typeface="+mn-lt"/>
                          <a:ea typeface="Cambria"/>
                          <a:cs typeface="Times New Roman"/>
                        </a:rPr>
                        <a:t>Mat 3: A</a:t>
                      </a:r>
                      <a:r>
                        <a:rPr lang="en-GB" sz="1400" b="1" baseline="0" dirty="0" smtClean="0">
                          <a:effectLst/>
                          <a:latin typeface="+mn-lt"/>
                          <a:ea typeface="Cambria"/>
                          <a:cs typeface="Times New Roman"/>
                        </a:rPr>
                        <a:t> Christ</a:t>
                      </a:r>
                      <a:r>
                        <a:rPr lang="en-GB" sz="1400" b="1" dirty="0" smtClean="0">
                          <a:effectLst/>
                          <a:latin typeface="+mn-lt"/>
                          <a:ea typeface="Cambria"/>
                          <a:cs typeface="Times New Roman"/>
                        </a:rPr>
                        <a:t>mas </a:t>
                      </a:r>
                      <a:r>
                        <a:rPr lang="en-GB" sz="1400" b="1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Carol </a:t>
                      </a:r>
                      <a:r>
                        <a:rPr lang="en-GB" sz="1400" b="1" dirty="0" smtClean="0">
                          <a:effectLst/>
                          <a:latin typeface="+mn-lt"/>
                          <a:ea typeface="Cambria"/>
                          <a:cs typeface="Times New Roman"/>
                        </a:rPr>
                        <a:t>3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2768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3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 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Food</a:t>
                      </a:r>
                      <a:endParaRPr lang="en-GB" sz="1100" b="1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 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 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 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 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 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 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Chains</a:t>
                      </a:r>
                      <a:endParaRPr lang="en-GB" sz="1100" b="1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 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Ignorance and Want</a:t>
                      </a:r>
                      <a:endParaRPr lang="en-GB" sz="1100" b="1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3474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400" dirty="0" smtClean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 smtClean="0">
                          <a:effectLst/>
                          <a:latin typeface="+mn-lt"/>
                          <a:ea typeface="Cambria"/>
                          <a:cs typeface="Times New Roman"/>
                        </a:rPr>
                        <a:t>In </a:t>
                      </a:r>
                      <a:r>
                        <a:rPr lang="en-GB" sz="14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Stave 3 Scrooge sees under the robe of the ghost of </a:t>
                      </a:r>
                      <a:r>
                        <a:rPr lang="en-GB" sz="1400" dirty="0" smtClean="0">
                          <a:effectLst/>
                          <a:latin typeface="+mn-lt"/>
                          <a:ea typeface="Cambria"/>
                          <a:cs typeface="Times New Roman"/>
                        </a:rPr>
                        <a:t>Christmas </a:t>
                      </a:r>
                      <a:r>
                        <a:rPr lang="en-GB" sz="14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Present and sees two children. </a:t>
                      </a:r>
                      <a:endParaRPr lang="en-GB" sz="1400" dirty="0" smtClean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 smtClean="0">
                          <a:effectLst/>
                          <a:latin typeface="+mn-lt"/>
                          <a:ea typeface="Cambria"/>
                          <a:cs typeface="Times New Roman"/>
                        </a:rPr>
                        <a:t>Dickens </a:t>
                      </a:r>
                      <a:r>
                        <a:rPr lang="en-GB" sz="14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shows that a lack of education can make it impossible for people to have a good life. The ghost tells Scrooge to beware the boy most of all because ignorance allows poverty to continue.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 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 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400" dirty="0" smtClean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 smtClean="0">
                          <a:effectLst/>
                          <a:latin typeface="+mn-lt"/>
                          <a:ea typeface="Cambria"/>
                          <a:cs typeface="Times New Roman"/>
                        </a:rPr>
                        <a:t>Our </a:t>
                      </a:r>
                      <a:r>
                        <a:rPr lang="en-GB" sz="14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ideas about eating and drinking at </a:t>
                      </a:r>
                      <a:r>
                        <a:rPr lang="en-GB" sz="1400" baseline="0" dirty="0" smtClean="0">
                          <a:effectLst/>
                          <a:latin typeface="+mn-lt"/>
                          <a:ea typeface="Cambria"/>
                          <a:cs typeface="Times New Roman"/>
                        </a:rPr>
                        <a:t>Christ</a:t>
                      </a:r>
                      <a:r>
                        <a:rPr lang="en-GB" sz="1400" dirty="0" smtClean="0">
                          <a:effectLst/>
                          <a:latin typeface="+mn-lt"/>
                          <a:ea typeface="Cambria"/>
                          <a:cs typeface="Times New Roman"/>
                        </a:rPr>
                        <a:t>mas </a:t>
                      </a:r>
                      <a:r>
                        <a:rPr lang="en-GB" sz="14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stem from Dickens. In the 19</a:t>
                      </a:r>
                      <a:r>
                        <a:rPr lang="en-GB" sz="1400" baseline="300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th</a:t>
                      </a:r>
                      <a:r>
                        <a:rPr lang="en-GB" sz="14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 century people would eat in public houses as it was more difficult to store provisions. Scrooge had a single hob with gruel and </a:t>
                      </a:r>
                      <a:r>
                        <a:rPr lang="en-GB" sz="1400" dirty="0" smtClean="0">
                          <a:effectLst/>
                          <a:latin typeface="+mn-lt"/>
                          <a:ea typeface="Cambria"/>
                          <a:cs typeface="Times New Roman"/>
                        </a:rPr>
                        <a:t>Christmas </a:t>
                      </a:r>
                      <a:r>
                        <a:rPr lang="en-GB" sz="14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is the one time of the year when the Cratchits can eat a filling meal.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 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400" dirty="0" smtClean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 smtClean="0">
                          <a:effectLst/>
                          <a:latin typeface="+mn-lt"/>
                          <a:ea typeface="Cambria"/>
                          <a:cs typeface="Times New Roman"/>
                        </a:rPr>
                        <a:t>In </a:t>
                      </a:r>
                      <a:r>
                        <a:rPr lang="en-GB" sz="14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Stave 1 Marley is weighed down by cash boxes, purses, padlocks &amp; business documents which represent Scrooge’s life: money weighs down his spirit.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26194" y="111158"/>
            <a:ext cx="11763212" cy="8535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2400" b="1" dirty="0">
                <a:ea typeface="Cambria"/>
                <a:cs typeface="Times New Roman"/>
              </a:rPr>
              <a:t>Christmas Carol Revision Task </a:t>
            </a:r>
            <a:r>
              <a:rPr lang="en-GB" sz="2400" b="1" dirty="0" smtClean="0">
                <a:ea typeface="Cambria"/>
                <a:cs typeface="Times New Roman"/>
              </a:rPr>
              <a:t>3 - </a:t>
            </a:r>
            <a:r>
              <a:rPr lang="en-GB" sz="2400" b="1" dirty="0" smtClean="0">
                <a:ea typeface="Cambria"/>
                <a:cs typeface="Times New Roman"/>
              </a:rPr>
              <a:t>SYMBOLS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600" dirty="0" smtClean="0">
                <a:ea typeface="Cambria"/>
                <a:cs typeface="Times New Roman"/>
              </a:rPr>
              <a:t>Match the </a:t>
            </a:r>
            <a:r>
              <a:rPr lang="en-GB" sz="1600" dirty="0">
                <a:ea typeface="Cambria"/>
                <a:cs typeface="Times New Roman"/>
              </a:rPr>
              <a:t>symbols with their </a:t>
            </a:r>
            <a:r>
              <a:rPr lang="en-GB" sz="1600" dirty="0" smtClean="0">
                <a:ea typeface="Cambria"/>
                <a:cs typeface="Times New Roman"/>
              </a:rPr>
              <a:t>definition. </a:t>
            </a:r>
            <a:r>
              <a:rPr lang="en-GB" sz="1600" dirty="0" smtClean="0">
                <a:ea typeface="Cambria"/>
                <a:cs typeface="Times New Roman"/>
              </a:rPr>
              <a:t>Hide </a:t>
            </a:r>
            <a:r>
              <a:rPr lang="en-GB" sz="1600" dirty="0" smtClean="0">
                <a:ea typeface="Cambria"/>
                <a:cs typeface="Times New Roman"/>
              </a:rPr>
              <a:t>the definitions and explain each one in your own words. </a:t>
            </a:r>
            <a:endParaRPr lang="en-GB" sz="1600" dirty="0">
              <a:ea typeface="Cambria"/>
              <a:cs typeface="Times New Roman"/>
            </a:endParaRPr>
          </a:p>
        </p:txBody>
      </p:sp>
      <p:pic>
        <p:nvPicPr>
          <p:cNvPr id="6" name="Picture 5" descr="Screen Shot 2015-12-29 at 21.19.50.p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858" t="277" r="17540" b="69337"/>
          <a:stretch/>
        </p:blipFill>
        <p:spPr>
          <a:xfrm>
            <a:off x="11133293" y="115563"/>
            <a:ext cx="922471" cy="557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7020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9665474"/>
              </p:ext>
            </p:extLst>
          </p:nvPr>
        </p:nvGraphicFramePr>
        <p:xfrm>
          <a:off x="271398" y="945664"/>
          <a:ext cx="11649204" cy="573684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83068"/>
                <a:gridCol w="3883068"/>
                <a:gridCol w="3883068"/>
              </a:tblGrid>
              <a:tr h="2929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Name: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Date: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 dirty="0" smtClean="0">
                          <a:effectLst/>
                          <a:latin typeface="+mn-lt"/>
                          <a:ea typeface="Cambria"/>
                          <a:cs typeface="Times New Roman"/>
                        </a:rPr>
                        <a:t>Mat</a:t>
                      </a:r>
                      <a:r>
                        <a:rPr lang="en-GB" sz="1400" b="1" baseline="0" dirty="0" smtClean="0">
                          <a:effectLst/>
                          <a:latin typeface="+mn-lt"/>
                          <a:ea typeface="Cambria"/>
                          <a:cs typeface="Times New Roman"/>
                        </a:rPr>
                        <a:t> 4:</a:t>
                      </a:r>
                      <a:r>
                        <a:rPr lang="en-GB" sz="1400" b="1" dirty="0" smtClean="0">
                          <a:effectLst/>
                          <a:latin typeface="+mn-lt"/>
                          <a:ea typeface="Cambria"/>
                          <a:cs typeface="Times New Roman"/>
                        </a:rPr>
                        <a:t> A</a:t>
                      </a:r>
                      <a:r>
                        <a:rPr lang="en-GB" sz="1400" b="1" baseline="0" dirty="0" smtClean="0">
                          <a:effectLst/>
                          <a:latin typeface="+mn-lt"/>
                          <a:ea typeface="Cambria"/>
                          <a:cs typeface="Times New Roman"/>
                        </a:rPr>
                        <a:t> Christ</a:t>
                      </a:r>
                      <a:r>
                        <a:rPr lang="en-GB" sz="1400" b="1" dirty="0" smtClean="0">
                          <a:effectLst/>
                          <a:latin typeface="+mn-lt"/>
                          <a:ea typeface="Cambria"/>
                          <a:cs typeface="Times New Roman"/>
                        </a:rPr>
                        <a:t>mas </a:t>
                      </a:r>
                      <a:r>
                        <a:rPr lang="en-GB" sz="1400" b="1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Carol 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7313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1) Mankind and </a:t>
                      </a:r>
                      <a:r>
                        <a:rPr lang="en-GB" sz="1400" dirty="0" smtClean="0">
                          <a:effectLst/>
                          <a:latin typeface="+mn-lt"/>
                          <a:ea typeface="Cambria"/>
                          <a:cs typeface="Times New Roman"/>
                        </a:rPr>
                        <a:t>business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400" dirty="0" smtClean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400" dirty="0" smtClean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 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 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2) Treatment of the poor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3) Change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 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6959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4) Allegory 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 </a:t>
                      </a:r>
                      <a:endParaRPr lang="en-GB" sz="1400" dirty="0" smtClean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400" dirty="0" smtClean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 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5) Symbolism 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6) Social criticism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313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 </a:t>
                      </a:r>
                      <a:endParaRPr lang="en-GB" sz="6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 smtClean="0">
                          <a:effectLst/>
                          <a:latin typeface="+mn-lt"/>
                          <a:ea typeface="Cambria"/>
                          <a:cs typeface="Times New Roman"/>
                        </a:rPr>
                        <a:t>7</a:t>
                      </a:r>
                      <a:r>
                        <a:rPr lang="en-GB" sz="14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) </a:t>
                      </a:r>
                      <a:r>
                        <a:rPr lang="en-GB" sz="1400" dirty="0" smtClean="0">
                          <a:effectLst/>
                          <a:latin typeface="+mn-lt"/>
                          <a:ea typeface="Cambria"/>
                          <a:cs typeface="Times New Roman"/>
                        </a:rPr>
                        <a:t>Time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400" dirty="0" smtClean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400" dirty="0" smtClean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 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 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600" dirty="0" smtClean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 smtClean="0">
                          <a:effectLst/>
                          <a:latin typeface="+mn-lt"/>
                          <a:ea typeface="Cambria"/>
                          <a:cs typeface="Times New Roman"/>
                        </a:rPr>
                        <a:t>8</a:t>
                      </a:r>
                      <a:r>
                        <a:rPr lang="en-GB" sz="14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) Comedy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9) Wealth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0" y="65868"/>
            <a:ext cx="12192000" cy="8418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2400" b="1" dirty="0" smtClean="0">
                <a:ea typeface="Cambria"/>
                <a:cs typeface="Times New Roman"/>
              </a:rPr>
              <a:t>A Christmas </a:t>
            </a:r>
            <a:r>
              <a:rPr lang="en-GB" sz="2400" b="1" dirty="0" smtClean="0">
                <a:ea typeface="Cambria"/>
                <a:cs typeface="Times New Roman"/>
              </a:rPr>
              <a:t>Carol Revision Task </a:t>
            </a:r>
            <a:r>
              <a:rPr lang="en-GB" sz="2400" b="1" dirty="0" smtClean="0">
                <a:ea typeface="Cambria"/>
                <a:cs typeface="Times New Roman"/>
              </a:rPr>
              <a:t>4 </a:t>
            </a:r>
            <a:r>
              <a:rPr lang="en-GB" sz="2400" b="1" dirty="0" smtClean="0">
                <a:ea typeface="Cambria"/>
                <a:cs typeface="Times New Roman"/>
              </a:rPr>
              <a:t>- </a:t>
            </a:r>
            <a:r>
              <a:rPr lang="en-GB" sz="2400" b="1" dirty="0" smtClean="0">
                <a:ea typeface="Cambria"/>
                <a:cs typeface="Times New Roman"/>
              </a:rPr>
              <a:t>THEMES</a:t>
            </a:r>
            <a:endParaRPr lang="en-GB" sz="2400" b="1" dirty="0">
              <a:ea typeface="Cambria"/>
              <a:cs typeface="Times New Roman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600" dirty="0" smtClean="0">
                <a:ea typeface="Cambria"/>
                <a:cs typeface="Times New Roman"/>
              </a:rPr>
              <a:t>Give 1-2 examples of where you could evidence the theme in the text. Consider character, plot and setting as examples. </a:t>
            </a:r>
            <a:endParaRPr lang="en-GB" sz="1600" dirty="0">
              <a:effectLst/>
              <a:ea typeface="Cambria"/>
              <a:cs typeface="Times New Roman"/>
            </a:endParaRPr>
          </a:p>
        </p:txBody>
      </p:sp>
      <p:pic>
        <p:nvPicPr>
          <p:cNvPr id="6" name="Picture 5" descr="Screen Shot 2015-12-29 at 21.19.50.p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858" t="277" r="17540" b="69337"/>
          <a:stretch/>
        </p:blipFill>
        <p:spPr>
          <a:xfrm>
            <a:off x="11133293" y="115563"/>
            <a:ext cx="922471" cy="557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4614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6095880"/>
              </p:ext>
            </p:extLst>
          </p:nvPr>
        </p:nvGraphicFramePr>
        <p:xfrm>
          <a:off x="177828" y="739799"/>
          <a:ext cx="11649204" cy="576621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83068"/>
                <a:gridCol w="3883068"/>
                <a:gridCol w="3883068"/>
              </a:tblGrid>
              <a:tr h="32700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Name: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Date: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 dirty="0" smtClean="0">
                          <a:effectLst/>
                          <a:latin typeface="+mn-lt"/>
                          <a:ea typeface="Cambria"/>
                          <a:cs typeface="Times New Roman"/>
                        </a:rPr>
                        <a:t>Mat 4: A</a:t>
                      </a:r>
                      <a:r>
                        <a:rPr lang="en-GB" sz="1400" b="1" baseline="0" dirty="0" smtClean="0">
                          <a:effectLst/>
                          <a:latin typeface="+mn-lt"/>
                          <a:ea typeface="Cambria"/>
                          <a:cs typeface="Times New Roman"/>
                        </a:rPr>
                        <a:t> Christ</a:t>
                      </a:r>
                      <a:r>
                        <a:rPr lang="en-GB" sz="1400" b="1" dirty="0" smtClean="0">
                          <a:effectLst/>
                          <a:latin typeface="+mn-lt"/>
                          <a:ea typeface="Cambria"/>
                          <a:cs typeface="Times New Roman"/>
                        </a:rPr>
                        <a:t>mas </a:t>
                      </a:r>
                      <a:r>
                        <a:rPr lang="en-GB" sz="1400" b="1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Carol 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8126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 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  <a:p>
                      <a:pPr marL="342900" indent="-34290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AutoNum type="arabicParenR"/>
                      </a:pPr>
                      <a:r>
                        <a:rPr lang="en-US" sz="1400" dirty="0" smtClean="0">
                          <a:effectLst/>
                          <a:latin typeface="+mn-lt"/>
                          <a:ea typeface="Cambria"/>
                          <a:cs typeface="Times New Roman"/>
                        </a:rPr>
                        <a:t>Scrooge </a:t>
                      </a:r>
                      <a:r>
                        <a:rPr lang="en-US" sz="14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sees business as trade; Marley </a:t>
                      </a:r>
                      <a:r>
                        <a:rPr lang="en-US" sz="1400" dirty="0" smtClean="0">
                          <a:effectLst/>
                          <a:latin typeface="+mn-lt"/>
                          <a:ea typeface="Cambria"/>
                          <a:cs typeface="Times New Roman"/>
                        </a:rPr>
                        <a:t>sees</a:t>
                      </a:r>
                      <a:br>
                        <a:rPr lang="en-US" sz="1400" dirty="0" smtClean="0">
                          <a:effectLst/>
                          <a:latin typeface="+mn-lt"/>
                          <a:ea typeface="Cambria"/>
                          <a:cs typeface="Times New Roman"/>
                        </a:rPr>
                      </a:br>
                      <a:r>
                        <a:rPr lang="en-US" sz="1400" dirty="0" smtClean="0">
                          <a:effectLst/>
                          <a:latin typeface="+mn-lt"/>
                          <a:ea typeface="Cambria"/>
                          <a:cs typeface="Times New Roman"/>
                        </a:rPr>
                        <a:t>it as duty or obligation</a:t>
                      </a:r>
                      <a:endParaRPr lang="en-GB" sz="1100" dirty="0" smtClean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 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 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>
                          <a:effectLst/>
                          <a:latin typeface="+mn-lt"/>
                          <a:ea typeface="Cambria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>
                          <a:effectLst/>
                          <a:latin typeface="+mn-lt"/>
                          <a:ea typeface="Cambria"/>
                          <a:cs typeface="Times New Roman"/>
                        </a:rPr>
                        <a:t>2) Scrooge says the poor should die and “reduce the surplus population”</a:t>
                      </a:r>
                      <a:endParaRPr lang="en-GB" sz="110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>
                          <a:effectLst/>
                          <a:latin typeface="+mn-lt"/>
                          <a:ea typeface="Cambria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>
                          <a:effectLst/>
                          <a:latin typeface="+mn-lt"/>
                          <a:ea typeface="Cambria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>
                          <a:effectLst/>
                          <a:latin typeface="+mn-lt"/>
                          <a:ea typeface="Cambria"/>
                          <a:cs typeface="Times New Roman"/>
                        </a:rPr>
                        <a:t>3) Dickens shows that humans can change</a:t>
                      </a:r>
                      <a:endParaRPr lang="en-GB" sz="110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>
                          <a:effectLst/>
                          <a:latin typeface="+mn-lt"/>
                          <a:ea typeface="Cambria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0146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 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981200" algn="l"/>
                        </a:tabLst>
                      </a:pPr>
                      <a:r>
                        <a:rPr lang="en-GB" sz="14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 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4) The story features events with a symbolic meaning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 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 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 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 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5) The 3 ghosts symbolise memory, generosity &amp; moral reckoning/death. 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 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>
                          <a:effectLst/>
                          <a:latin typeface="+mn-lt"/>
                          <a:ea typeface="Cambria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>
                          <a:effectLst/>
                          <a:latin typeface="+mn-lt"/>
                          <a:ea typeface="Cambria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>
                          <a:effectLst/>
                          <a:latin typeface="+mn-lt"/>
                          <a:ea typeface="Cambria"/>
                          <a:cs typeface="Times New Roman"/>
                        </a:rPr>
                        <a:t>6) Dickens criticises the Poor Laws which governed the lower classes</a:t>
                      </a:r>
                      <a:endParaRPr lang="en-GB" sz="110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>
                          <a:effectLst/>
                          <a:latin typeface="+mn-lt"/>
                          <a:ea typeface="Cambria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62513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>
                          <a:effectLst/>
                          <a:latin typeface="+mn-lt"/>
                          <a:ea typeface="Cambria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>
                          <a:effectLst/>
                          <a:latin typeface="+mn-lt"/>
                          <a:ea typeface="Cambria"/>
                          <a:cs typeface="Times New Roman"/>
                        </a:rPr>
                        <a:t>7) The story involves past, present &amp; future</a:t>
                      </a:r>
                      <a:endParaRPr lang="en-GB" sz="110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>
                          <a:effectLst/>
                          <a:latin typeface="+mn-lt"/>
                          <a:ea typeface="Cambria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 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8) Comedy &amp; horror are blended 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 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9) Wealth is a sign of moral corruption and greed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 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3048000" y="2852143"/>
            <a:ext cx="6096000" cy="36721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b="1" dirty="0">
                <a:latin typeface="Arial"/>
                <a:ea typeface="Cambria"/>
                <a:cs typeface="Times New Roman"/>
              </a:rPr>
              <a:t> </a:t>
            </a:r>
            <a:endParaRPr lang="en-GB" sz="1400" dirty="0">
              <a:latin typeface="Cambria"/>
              <a:ea typeface="Cambria"/>
              <a:cs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5722" y="0"/>
            <a:ext cx="3347634" cy="367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b="1" dirty="0">
                <a:latin typeface="Arial"/>
                <a:ea typeface="Cambria"/>
                <a:cs typeface="Times New Roman"/>
              </a:rPr>
              <a:t> </a:t>
            </a:r>
            <a:endParaRPr lang="en-GB" sz="1400" dirty="0">
              <a:latin typeface="Cambria"/>
              <a:ea typeface="Cambria"/>
              <a:cs typeface="Times New Rom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5722" y="284392"/>
            <a:ext cx="2441675" cy="375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b="1" dirty="0" smtClean="0">
                <a:ea typeface="Cambria"/>
                <a:cs typeface="Times New Roman"/>
              </a:rPr>
              <a:t>Possible </a:t>
            </a:r>
            <a:r>
              <a:rPr lang="en-GB" b="1" dirty="0" smtClean="0">
                <a:ea typeface="Cambria"/>
                <a:cs typeface="Times New Roman"/>
              </a:rPr>
              <a:t>ANSWERS</a:t>
            </a:r>
            <a:endParaRPr lang="en-GB" dirty="0">
              <a:effectLst/>
              <a:ea typeface="Cambria"/>
              <a:cs typeface="Times New Roman"/>
            </a:endParaRPr>
          </a:p>
        </p:txBody>
      </p:sp>
      <p:pic>
        <p:nvPicPr>
          <p:cNvPr id="7" name="Picture 6" descr="Screen Shot 2015-12-29 at 21.19.50.p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858" t="277" r="17540" b="69337"/>
          <a:stretch/>
        </p:blipFill>
        <p:spPr>
          <a:xfrm>
            <a:off x="11133293" y="115563"/>
            <a:ext cx="922471" cy="557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8013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12468</TotalTime>
  <Words>929</Words>
  <Application>Microsoft Office PowerPoint</Application>
  <PresentationFormat>Widescreen</PresentationFormat>
  <Paragraphs>237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Cambria</vt:lpstr>
      <vt:lpstr>Times New Roman</vt:lpstr>
      <vt:lpstr>Office Theme</vt:lpstr>
      <vt:lpstr>A Christmas Carol  REVISION MATS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Darren Barton</dc:creator>
  <cp:lastModifiedBy>Phil Sagar</cp:lastModifiedBy>
  <cp:revision>75</cp:revision>
  <dcterms:created xsi:type="dcterms:W3CDTF">2013-11-12T22:18:03Z</dcterms:created>
  <dcterms:modified xsi:type="dcterms:W3CDTF">2016-01-06T11:01:36Z</dcterms:modified>
</cp:coreProperties>
</file>